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sldIdLst>
    <p:sldId id="256" r:id="rId2"/>
    <p:sldId id="267" r:id="rId3"/>
    <p:sldId id="274" r:id="rId4"/>
    <p:sldId id="273" r:id="rId5"/>
    <p:sldId id="275" r:id="rId6"/>
    <p:sldId id="276" r:id="rId7"/>
    <p:sldId id="277" r:id="rId8"/>
    <p:sldId id="279" r:id="rId9"/>
    <p:sldId id="278" r:id="rId10"/>
    <p:sldId id="281" r:id="rId11"/>
    <p:sldId id="280" r:id="rId12"/>
    <p:sldId id="282" r:id="rId13"/>
    <p:sldId id="283" r:id="rId14"/>
    <p:sldId id="284" r:id="rId15"/>
    <p:sldId id="285" r:id="rId16"/>
    <p:sldId id="286" r:id="rId17"/>
    <p:sldId id="287" r:id="rId18"/>
    <p:sldId id="288" r:id="rId19"/>
    <p:sldId id="289" r:id="rId20"/>
    <p:sldId id="291" r:id="rId21"/>
    <p:sldId id="292" r:id="rId22"/>
    <p:sldId id="293" r:id="rId23"/>
    <p:sldId id="290"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266"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22" autoAdjust="0"/>
  </p:normalViewPr>
  <p:slideViewPr>
    <p:cSldViewPr>
      <p:cViewPr varScale="1">
        <p:scale>
          <a:sx n="101" d="100"/>
          <a:sy n="101" d="100"/>
        </p:scale>
        <p:origin x="18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3" name="Picture 9">
            <a:extLst>
              <a:ext uri="{FF2B5EF4-FFF2-40B4-BE49-F238E27FC236}">
                <a16:creationId xmlns:a16="http://schemas.microsoft.com/office/drawing/2014/main" id="{CC904867-1117-4F52-9C03-0DFEF916B7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2060575"/>
            <a:ext cx="9151938"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2">
            <a:extLst>
              <a:ext uri="{FF2B5EF4-FFF2-40B4-BE49-F238E27FC236}">
                <a16:creationId xmlns:a16="http://schemas.microsoft.com/office/drawing/2014/main" id="{D34A8B1E-A350-4C04-A5B7-921AE63C7350}"/>
              </a:ext>
            </a:extLst>
          </p:cNvPr>
          <p:cNvSpPr>
            <a:spLocks noChangeArrowheads="1"/>
          </p:cNvSpPr>
          <p:nvPr/>
        </p:nvSpPr>
        <p:spPr bwMode="auto">
          <a:xfrm>
            <a:off x="5292725" y="1028700"/>
            <a:ext cx="1966913" cy="384175"/>
          </a:xfrm>
          <a:prstGeom prst="rect">
            <a:avLst/>
          </a:prstGeom>
          <a:noFill/>
          <a:ln w="9525">
            <a:noFill/>
            <a:miter lim="800000"/>
            <a:headEnd/>
            <a:tailEnd/>
          </a:ln>
        </p:spPr>
        <p:txBody>
          <a:bodyPr lIns="92075" tIns="46038" rIns="92075" bIns="46038"/>
          <a:lstStyle/>
          <a:p>
            <a:pPr algn="r" latinLnBrk="1">
              <a:spcBef>
                <a:spcPct val="20000"/>
              </a:spcBef>
              <a:buClr>
                <a:schemeClr val="accent1"/>
              </a:buClr>
              <a:buSzPct val="80000"/>
              <a:buFont typeface="Wingdings" pitchFamily="2" charset="2"/>
              <a:buNone/>
              <a:defRPr/>
            </a:pPr>
            <a:r>
              <a:rPr kumimoji="1" lang="en-US" altLang="ko-KR" sz="1400" b="1">
                <a:solidFill>
                  <a:schemeClr val="tx2"/>
                </a:solidFill>
                <a:latin typeface="Verdana" pitchFamily="34" charset="0"/>
                <a:ea typeface="Gulim" pitchFamily="34" charset="-127"/>
                <a:cs typeface="Arial" charset="0"/>
              </a:rPr>
              <a:t>Company name</a:t>
            </a:r>
          </a:p>
        </p:txBody>
      </p:sp>
      <p:sp>
        <p:nvSpPr>
          <p:cNvPr id="5" name="Rectangle 33">
            <a:extLst>
              <a:ext uri="{FF2B5EF4-FFF2-40B4-BE49-F238E27FC236}">
                <a16:creationId xmlns:a16="http://schemas.microsoft.com/office/drawing/2014/main" id="{D275B1BD-19D6-4024-A3D2-9411F9338685}"/>
              </a:ext>
            </a:extLst>
          </p:cNvPr>
          <p:cNvSpPr>
            <a:spLocks noChangeArrowheads="1"/>
          </p:cNvSpPr>
          <p:nvPr/>
        </p:nvSpPr>
        <p:spPr bwMode="ltGray">
          <a:xfrm>
            <a:off x="0" y="0"/>
            <a:ext cx="9144000" cy="2060575"/>
          </a:xfrm>
          <a:prstGeom prst="rect">
            <a:avLst/>
          </a:prstGeom>
          <a:solidFill>
            <a:schemeClr val="bg1"/>
          </a:solidFill>
          <a:ln w="9525" algn="ctr">
            <a:noFill/>
            <a:miter lim="800000"/>
            <a:headEnd/>
            <a:tailEnd/>
          </a:ln>
          <a:effectLst/>
        </p:spPr>
        <p:txBody>
          <a:bodyPr wrap="none" anchor="ctr"/>
          <a:lstStyle/>
          <a:p>
            <a:pPr eaLnBrk="0" hangingPunct="0">
              <a:defRPr/>
            </a:pPr>
            <a:endParaRPr lang="tr-TR">
              <a:cs typeface="Arial" charset="0"/>
            </a:endParaRPr>
          </a:p>
        </p:txBody>
      </p:sp>
      <p:sp>
        <p:nvSpPr>
          <p:cNvPr id="6" name="Freeform 34">
            <a:extLst>
              <a:ext uri="{FF2B5EF4-FFF2-40B4-BE49-F238E27FC236}">
                <a16:creationId xmlns:a16="http://schemas.microsoft.com/office/drawing/2014/main" id="{8811168F-A063-484D-93ED-257EC0737B8A}"/>
              </a:ext>
            </a:extLst>
          </p:cNvPr>
          <p:cNvSpPr>
            <a:spLocks/>
          </p:cNvSpPr>
          <p:nvPr/>
        </p:nvSpPr>
        <p:spPr bwMode="gray">
          <a:xfrm>
            <a:off x="2582863" y="1025525"/>
            <a:ext cx="6562725" cy="1042988"/>
          </a:xfrm>
          <a:custGeom>
            <a:avLst/>
            <a:gdLst>
              <a:gd name="T0" fmla="*/ 0 w 4134"/>
              <a:gd name="T1" fmla="*/ 657 h 657"/>
              <a:gd name="T2" fmla="*/ 4134 w 4134"/>
              <a:gd name="T3" fmla="*/ 657 h 657"/>
              <a:gd name="T4" fmla="*/ 4134 w 4134"/>
              <a:gd name="T5" fmla="*/ 0 h 657"/>
              <a:gd name="T6" fmla="*/ 401 w 4134"/>
              <a:gd name="T7" fmla="*/ 1 h 657"/>
              <a:gd name="T8" fmla="*/ 0 w 4134"/>
              <a:gd name="T9" fmla="*/ 657 h 657"/>
            </a:gdLst>
            <a:ahLst/>
            <a:cxnLst>
              <a:cxn ang="0">
                <a:pos x="T0" y="T1"/>
              </a:cxn>
              <a:cxn ang="0">
                <a:pos x="T2" y="T3"/>
              </a:cxn>
              <a:cxn ang="0">
                <a:pos x="T4" y="T5"/>
              </a:cxn>
              <a:cxn ang="0">
                <a:pos x="T6" y="T7"/>
              </a:cxn>
              <a:cxn ang="0">
                <a:pos x="T8" y="T9"/>
              </a:cxn>
            </a:cxnLst>
            <a:rect l="0" t="0" r="r" b="b"/>
            <a:pathLst>
              <a:path w="4134" h="657">
                <a:moveTo>
                  <a:pt x="0" y="657"/>
                </a:moveTo>
                <a:lnTo>
                  <a:pt x="4134" y="657"/>
                </a:lnTo>
                <a:lnTo>
                  <a:pt x="4134" y="0"/>
                </a:lnTo>
                <a:lnTo>
                  <a:pt x="401" y="1"/>
                </a:lnTo>
                <a:lnTo>
                  <a:pt x="0" y="657"/>
                </a:lnTo>
                <a:close/>
              </a:path>
            </a:pathLst>
          </a:custGeom>
          <a:gradFill rotWithShape="1">
            <a:gsLst>
              <a:gs pos="0">
                <a:schemeClr val="accent1">
                  <a:gamma/>
                  <a:shade val="46275"/>
                  <a:invGamma/>
                </a:schemeClr>
              </a:gs>
              <a:gs pos="100000">
                <a:schemeClr val="accent1"/>
              </a:gs>
            </a:gsLst>
            <a:lin ang="0" scaled="1"/>
          </a:gradFill>
          <a:ln>
            <a:noFill/>
          </a:ln>
          <a:effectLst/>
        </p:spPr>
        <p:txBody>
          <a:bodyPr/>
          <a:lstStyle/>
          <a:p>
            <a:pPr eaLnBrk="0" hangingPunct="0">
              <a:defRPr/>
            </a:pPr>
            <a:endParaRPr lang="tr-TR">
              <a:cs typeface="+mn-cs"/>
            </a:endParaRPr>
          </a:p>
        </p:txBody>
      </p:sp>
      <p:sp>
        <p:nvSpPr>
          <p:cNvPr id="7" name="Freeform 35">
            <a:extLst>
              <a:ext uri="{FF2B5EF4-FFF2-40B4-BE49-F238E27FC236}">
                <a16:creationId xmlns:a16="http://schemas.microsoft.com/office/drawing/2014/main" id="{B8C7D25D-0FC0-4F54-886E-7DF0CDC1BDD4}"/>
              </a:ext>
            </a:extLst>
          </p:cNvPr>
          <p:cNvSpPr>
            <a:spLocks/>
          </p:cNvSpPr>
          <p:nvPr/>
        </p:nvSpPr>
        <p:spPr bwMode="ltGray">
          <a:xfrm>
            <a:off x="-6350" y="2066925"/>
            <a:ext cx="2593975" cy="458788"/>
          </a:xfrm>
          <a:custGeom>
            <a:avLst/>
            <a:gdLst>
              <a:gd name="T0" fmla="*/ 0 w 1634"/>
              <a:gd name="T1" fmla="*/ 0 h 289"/>
              <a:gd name="T2" fmla="*/ 2147483647 w 1634"/>
              <a:gd name="T3" fmla="*/ 0 h 289"/>
              <a:gd name="T4" fmla="*/ 2147483647 w 1634"/>
              <a:gd name="T5" fmla="*/ 2147483647 h 289"/>
              <a:gd name="T6" fmla="*/ 0 w 1634"/>
              <a:gd name="T7" fmla="*/ 2147483647 h 289"/>
              <a:gd name="T8" fmla="*/ 0 w 1634"/>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4" h="289">
                <a:moveTo>
                  <a:pt x="0" y="0"/>
                </a:moveTo>
                <a:lnTo>
                  <a:pt x="1634" y="0"/>
                </a:lnTo>
                <a:lnTo>
                  <a:pt x="1456" y="289"/>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tr-TR">
              <a:cs typeface="Arial" charset="0"/>
            </a:endParaRPr>
          </a:p>
        </p:txBody>
      </p:sp>
      <p:sp>
        <p:nvSpPr>
          <p:cNvPr id="13333" name="Rectangle 21"/>
          <p:cNvSpPr>
            <a:spLocks noGrp="1" noChangeArrowheads="1"/>
          </p:cNvSpPr>
          <p:nvPr>
            <p:ph type="ctrTitle" sz="quarter"/>
          </p:nvPr>
        </p:nvSpPr>
        <p:spPr bwMode="white">
          <a:xfrm>
            <a:off x="3276600" y="1125538"/>
            <a:ext cx="5688013" cy="863600"/>
          </a:xfrm>
        </p:spPr>
        <p:txBody>
          <a:bodyPr/>
          <a:lstStyle>
            <a:lvl1pPr>
              <a:defRPr sz="3600">
                <a:latin typeface="Verdana" pitchFamily="34" charset="0"/>
              </a:defRPr>
            </a:lvl1pPr>
          </a:lstStyle>
          <a:p>
            <a:pPr lvl="0"/>
            <a:r>
              <a:rPr lang="en-US" altLang="ko-KR" noProof="0"/>
              <a:t>Click to edit Master title style</a:t>
            </a:r>
          </a:p>
        </p:txBody>
      </p:sp>
      <p:sp>
        <p:nvSpPr>
          <p:cNvPr id="8" name="Rectangle 23">
            <a:extLst>
              <a:ext uri="{FF2B5EF4-FFF2-40B4-BE49-F238E27FC236}">
                <a16:creationId xmlns:a16="http://schemas.microsoft.com/office/drawing/2014/main" id="{2C2E2C75-49A5-4C88-8443-323FA34026CE}"/>
              </a:ext>
            </a:extLst>
          </p:cNvPr>
          <p:cNvSpPr>
            <a:spLocks noGrp="1" noChangeArrowheads="1"/>
          </p:cNvSpPr>
          <p:nvPr>
            <p:ph type="dt" sz="quarter" idx="10"/>
          </p:nvPr>
        </p:nvSpPr>
        <p:spPr bwMode="black">
          <a:xfrm>
            <a:off x="457200" y="6553200"/>
            <a:ext cx="2133600" cy="152400"/>
          </a:xfrm>
        </p:spPr>
        <p:txBody>
          <a:bodyPr/>
          <a:lstStyle>
            <a:lvl1pPr>
              <a:defRPr sz="1400">
                <a:latin typeface="Times New Roman" pitchFamily="18" charset="0"/>
              </a:defRPr>
            </a:lvl1pPr>
          </a:lstStyle>
          <a:p>
            <a:pPr>
              <a:defRPr/>
            </a:pPr>
            <a:endParaRPr lang="en-US" altLang="ko-KR"/>
          </a:p>
        </p:txBody>
      </p:sp>
      <p:sp>
        <p:nvSpPr>
          <p:cNvPr id="9" name="Rectangle 24">
            <a:extLst>
              <a:ext uri="{FF2B5EF4-FFF2-40B4-BE49-F238E27FC236}">
                <a16:creationId xmlns:a16="http://schemas.microsoft.com/office/drawing/2014/main" id="{F2C0D050-5FF3-462F-A11C-19D5E7F99934}"/>
              </a:ext>
            </a:extLst>
          </p:cNvPr>
          <p:cNvSpPr>
            <a:spLocks noGrp="1" noChangeArrowheads="1"/>
          </p:cNvSpPr>
          <p:nvPr>
            <p:ph type="ftr" sz="quarter" idx="11"/>
          </p:nvPr>
        </p:nvSpPr>
        <p:spPr bwMode="black">
          <a:xfrm>
            <a:off x="3124200" y="6553200"/>
            <a:ext cx="2895600" cy="152400"/>
          </a:xfrm>
        </p:spPr>
        <p:txBody>
          <a:bodyPr/>
          <a:lstStyle>
            <a:lvl1pPr algn="ctr">
              <a:defRPr sz="1400">
                <a:latin typeface="Times New Roman" pitchFamily="18" charset="0"/>
              </a:defRPr>
            </a:lvl1pPr>
          </a:lstStyle>
          <a:p>
            <a:pPr>
              <a:defRPr/>
            </a:pPr>
            <a:endParaRPr lang="en-US" altLang="ko-KR"/>
          </a:p>
        </p:txBody>
      </p:sp>
      <p:sp>
        <p:nvSpPr>
          <p:cNvPr id="10" name="Rectangle 25">
            <a:extLst>
              <a:ext uri="{FF2B5EF4-FFF2-40B4-BE49-F238E27FC236}">
                <a16:creationId xmlns:a16="http://schemas.microsoft.com/office/drawing/2014/main" id="{2ACF6F0E-DDA2-4B53-991D-5F69E5DAB8BE}"/>
              </a:ext>
            </a:extLst>
          </p:cNvPr>
          <p:cNvSpPr>
            <a:spLocks noGrp="1" noChangeArrowheads="1"/>
          </p:cNvSpPr>
          <p:nvPr>
            <p:ph type="sldNum" sz="quarter" idx="12"/>
          </p:nvPr>
        </p:nvSpPr>
        <p:spPr bwMode="black">
          <a:xfrm>
            <a:off x="6553200" y="6553200"/>
            <a:ext cx="2133600" cy="152400"/>
          </a:xfrm>
        </p:spPr>
        <p:txBody>
          <a:bodyPr/>
          <a:lstStyle>
            <a:lvl1pPr algn="r">
              <a:defRPr sz="1400">
                <a:latin typeface="Times New Roman" panose="02020603050405020304" pitchFamily="18" charset="0"/>
              </a:defRPr>
            </a:lvl1pPr>
          </a:lstStyle>
          <a:p>
            <a:fld id="{11EC5AF4-C6AC-4AB0-B82C-223E701AC7B1}" type="slidenum">
              <a:rPr lang="ko-KR" altLang="en-US"/>
              <a:pPr/>
              <a:t>‹#›</a:t>
            </a:fld>
            <a:endParaRPr lang="en-US" altLang="ko-KR"/>
          </a:p>
        </p:txBody>
      </p:sp>
    </p:spTree>
    <p:extLst>
      <p:ext uri="{BB962C8B-B14F-4D97-AF65-F5344CB8AC3E}">
        <p14:creationId xmlns:p14="http://schemas.microsoft.com/office/powerpoint/2010/main" val="89305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23">
            <a:extLst>
              <a:ext uri="{FF2B5EF4-FFF2-40B4-BE49-F238E27FC236}">
                <a16:creationId xmlns:a16="http://schemas.microsoft.com/office/drawing/2014/main" id="{51255D0C-0222-4806-89AA-121BBEE5CF91}"/>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24">
            <a:extLst>
              <a:ext uri="{FF2B5EF4-FFF2-40B4-BE49-F238E27FC236}">
                <a16:creationId xmlns:a16="http://schemas.microsoft.com/office/drawing/2014/main" id="{B20ECE58-51EB-4208-9A61-9C4BA4841F60}"/>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25">
            <a:extLst>
              <a:ext uri="{FF2B5EF4-FFF2-40B4-BE49-F238E27FC236}">
                <a16:creationId xmlns:a16="http://schemas.microsoft.com/office/drawing/2014/main" id="{2720240C-52F5-4406-86F0-448F0434A620}"/>
              </a:ext>
            </a:extLst>
          </p:cNvPr>
          <p:cNvSpPr>
            <a:spLocks noGrp="1" noChangeArrowheads="1"/>
          </p:cNvSpPr>
          <p:nvPr>
            <p:ph type="sldNum" sz="quarter" idx="12"/>
          </p:nvPr>
        </p:nvSpPr>
        <p:spPr>
          <a:ln/>
        </p:spPr>
        <p:txBody>
          <a:bodyPr/>
          <a:lstStyle>
            <a:lvl1pPr>
              <a:defRPr/>
            </a:lvl1pPr>
          </a:lstStyle>
          <a:p>
            <a:fld id="{AA61C48D-BFCD-46E7-91C7-29637AEAF96F}" type="slidenum">
              <a:rPr lang="ko-KR" altLang="en-US"/>
              <a:pPr/>
              <a:t>‹#›</a:t>
            </a:fld>
            <a:endParaRPr lang="en-US" altLang="ko-KR"/>
          </a:p>
        </p:txBody>
      </p:sp>
    </p:spTree>
    <p:extLst>
      <p:ext uri="{BB962C8B-B14F-4D97-AF65-F5344CB8AC3E}">
        <p14:creationId xmlns:p14="http://schemas.microsoft.com/office/powerpoint/2010/main" val="253226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00338" y="333375"/>
            <a:ext cx="6300787" cy="603250"/>
          </a:xfrm>
        </p:spPr>
        <p:txBody>
          <a:bodyPr/>
          <a:lstStyle/>
          <a:p>
            <a:r>
              <a:rPr lang="en-US"/>
              <a:t>Click to edit Master title style</a:t>
            </a:r>
            <a:endParaRPr lang="tr-TR"/>
          </a:p>
        </p:txBody>
      </p:sp>
      <p:sp>
        <p:nvSpPr>
          <p:cNvPr id="3" name="Table Placeholder 2"/>
          <p:cNvSpPr>
            <a:spLocks noGrp="1"/>
          </p:cNvSpPr>
          <p:nvPr>
            <p:ph type="tbl" idx="1"/>
          </p:nvPr>
        </p:nvSpPr>
        <p:spPr>
          <a:xfrm>
            <a:off x="457200" y="1371600"/>
            <a:ext cx="8362950" cy="4953000"/>
          </a:xfrm>
        </p:spPr>
        <p:txBody>
          <a:bodyPr/>
          <a:lstStyle/>
          <a:p>
            <a:pPr lvl="0"/>
            <a:r>
              <a:rPr lang="en-US" noProof="0"/>
              <a:t>Click icon to add table</a:t>
            </a:r>
            <a:endParaRPr lang="tr-TR" noProof="0"/>
          </a:p>
        </p:txBody>
      </p:sp>
      <p:sp>
        <p:nvSpPr>
          <p:cNvPr id="4" name="Rectangle 23">
            <a:extLst>
              <a:ext uri="{FF2B5EF4-FFF2-40B4-BE49-F238E27FC236}">
                <a16:creationId xmlns:a16="http://schemas.microsoft.com/office/drawing/2014/main" id="{14EAA98F-BD1C-4E48-B388-E24D460DB2C0}"/>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24">
            <a:extLst>
              <a:ext uri="{FF2B5EF4-FFF2-40B4-BE49-F238E27FC236}">
                <a16:creationId xmlns:a16="http://schemas.microsoft.com/office/drawing/2014/main" id="{F62E9AB3-8761-48FE-B34D-A16DC5121402}"/>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25">
            <a:extLst>
              <a:ext uri="{FF2B5EF4-FFF2-40B4-BE49-F238E27FC236}">
                <a16:creationId xmlns:a16="http://schemas.microsoft.com/office/drawing/2014/main" id="{DF5BEE07-D3F6-47B9-9EF1-61571AD81BEA}"/>
              </a:ext>
            </a:extLst>
          </p:cNvPr>
          <p:cNvSpPr>
            <a:spLocks noGrp="1" noChangeArrowheads="1"/>
          </p:cNvSpPr>
          <p:nvPr>
            <p:ph type="sldNum" sz="quarter" idx="12"/>
          </p:nvPr>
        </p:nvSpPr>
        <p:spPr>
          <a:ln/>
        </p:spPr>
        <p:txBody>
          <a:bodyPr/>
          <a:lstStyle>
            <a:lvl1pPr>
              <a:defRPr/>
            </a:lvl1pPr>
          </a:lstStyle>
          <a:p>
            <a:fld id="{FD5956B5-302E-4B7E-9D7A-5BE00F8DC32B}" type="slidenum">
              <a:rPr lang="ko-KR" altLang="en-US"/>
              <a:pPr/>
              <a:t>‹#›</a:t>
            </a:fld>
            <a:endParaRPr lang="en-US" altLang="ko-KR"/>
          </a:p>
        </p:txBody>
      </p:sp>
    </p:spTree>
    <p:extLst>
      <p:ext uri="{BB962C8B-B14F-4D97-AF65-F5344CB8AC3E}">
        <p14:creationId xmlns:p14="http://schemas.microsoft.com/office/powerpoint/2010/main" val="372156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700338" y="333375"/>
            <a:ext cx="6300787" cy="603250"/>
          </a:xfrm>
        </p:spPr>
        <p:txBody>
          <a:bodyPr/>
          <a:lstStyle/>
          <a:p>
            <a:r>
              <a:rPr lang="en-US"/>
              <a:t>Click to edit Master title style</a:t>
            </a:r>
            <a:endParaRPr lang="tr-TR"/>
          </a:p>
        </p:txBody>
      </p:sp>
      <p:sp>
        <p:nvSpPr>
          <p:cNvPr id="3" name="Chart Placeholder 2"/>
          <p:cNvSpPr>
            <a:spLocks noGrp="1"/>
          </p:cNvSpPr>
          <p:nvPr>
            <p:ph type="chart" idx="1"/>
          </p:nvPr>
        </p:nvSpPr>
        <p:spPr>
          <a:xfrm>
            <a:off x="457200" y="1371600"/>
            <a:ext cx="8362950" cy="4953000"/>
          </a:xfrm>
        </p:spPr>
        <p:txBody>
          <a:bodyPr/>
          <a:lstStyle/>
          <a:p>
            <a:pPr lvl="0"/>
            <a:r>
              <a:rPr lang="en-US" noProof="0"/>
              <a:t>Click icon to add chart</a:t>
            </a:r>
            <a:endParaRPr lang="tr-TR" noProof="0"/>
          </a:p>
        </p:txBody>
      </p:sp>
      <p:sp>
        <p:nvSpPr>
          <p:cNvPr id="4" name="Rectangle 23">
            <a:extLst>
              <a:ext uri="{FF2B5EF4-FFF2-40B4-BE49-F238E27FC236}">
                <a16:creationId xmlns:a16="http://schemas.microsoft.com/office/drawing/2014/main" id="{34012287-9CAC-4107-829E-0FC9F3003AAF}"/>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24">
            <a:extLst>
              <a:ext uri="{FF2B5EF4-FFF2-40B4-BE49-F238E27FC236}">
                <a16:creationId xmlns:a16="http://schemas.microsoft.com/office/drawing/2014/main" id="{4C7987D4-5B09-4255-8009-16861EFAAFC1}"/>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25">
            <a:extLst>
              <a:ext uri="{FF2B5EF4-FFF2-40B4-BE49-F238E27FC236}">
                <a16:creationId xmlns:a16="http://schemas.microsoft.com/office/drawing/2014/main" id="{BE3DCCE4-9039-4E0E-BD76-EBBA5EAB96BE}"/>
              </a:ext>
            </a:extLst>
          </p:cNvPr>
          <p:cNvSpPr>
            <a:spLocks noGrp="1" noChangeArrowheads="1"/>
          </p:cNvSpPr>
          <p:nvPr>
            <p:ph type="sldNum" sz="quarter" idx="12"/>
          </p:nvPr>
        </p:nvSpPr>
        <p:spPr>
          <a:ln/>
        </p:spPr>
        <p:txBody>
          <a:bodyPr/>
          <a:lstStyle>
            <a:lvl1pPr>
              <a:defRPr/>
            </a:lvl1pPr>
          </a:lstStyle>
          <a:p>
            <a:fld id="{1B47EF26-B5C7-44A7-B8E6-54E104EBB98B}" type="slidenum">
              <a:rPr lang="ko-KR" altLang="en-US"/>
              <a:pPr/>
              <a:t>‹#›</a:t>
            </a:fld>
            <a:endParaRPr lang="en-US" altLang="ko-KR"/>
          </a:p>
        </p:txBody>
      </p:sp>
    </p:spTree>
    <p:extLst>
      <p:ext uri="{BB962C8B-B14F-4D97-AF65-F5344CB8AC3E}">
        <p14:creationId xmlns:p14="http://schemas.microsoft.com/office/powerpoint/2010/main" val="4155174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pic>
        <p:nvPicPr>
          <p:cNvPr id="1026" name="Picture 46">
            <a:extLst>
              <a:ext uri="{FF2B5EF4-FFF2-40B4-BE49-F238E27FC236}">
                <a16:creationId xmlns:a16="http://schemas.microsoft.com/office/drawing/2014/main" id="{9D8668AE-4062-4524-AA95-D09B23A3473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519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23">
            <a:extLst>
              <a:ext uri="{FF2B5EF4-FFF2-40B4-BE49-F238E27FC236}">
                <a16:creationId xmlns:a16="http://schemas.microsoft.com/office/drawing/2014/main" id="{527E0A8E-8872-4FBD-B32F-133662F276C3}"/>
              </a:ext>
            </a:extLst>
          </p:cNvPr>
          <p:cNvSpPr>
            <a:spLocks noGrp="1" noChangeArrowheads="1"/>
          </p:cNvSpPr>
          <p:nvPr>
            <p:ph type="dt" sz="half" idx="2"/>
          </p:nvPr>
        </p:nvSpPr>
        <p:spPr bwMode="auto">
          <a:xfrm>
            <a:off x="327025" y="6453188"/>
            <a:ext cx="25146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mn-lt"/>
                <a:ea typeface="굴림" pitchFamily="50" charset="-127"/>
                <a:cs typeface="+mn-cs"/>
              </a:defRPr>
            </a:lvl1pPr>
          </a:lstStyle>
          <a:p>
            <a:pPr>
              <a:defRPr/>
            </a:pPr>
            <a:endParaRPr lang="en-US" altLang="ko-KR"/>
          </a:p>
        </p:txBody>
      </p:sp>
      <p:sp>
        <p:nvSpPr>
          <p:cNvPr id="12312" name="Rectangle 24">
            <a:extLst>
              <a:ext uri="{FF2B5EF4-FFF2-40B4-BE49-F238E27FC236}">
                <a16:creationId xmlns:a16="http://schemas.microsoft.com/office/drawing/2014/main" id="{FFEF2A41-9CE9-434E-A3FC-A2A5FC8EA41F}"/>
              </a:ext>
            </a:extLst>
          </p:cNvPr>
          <p:cNvSpPr>
            <a:spLocks noGrp="1" noChangeArrowheads="1"/>
          </p:cNvSpPr>
          <p:nvPr>
            <p:ph type="ftr" sz="quarter" idx="3"/>
          </p:nvPr>
        </p:nvSpPr>
        <p:spPr bwMode="auto">
          <a:xfrm>
            <a:off x="5943600" y="6453188"/>
            <a:ext cx="28956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atin typeface="+mn-lt"/>
                <a:ea typeface="굴림" pitchFamily="50" charset="-127"/>
                <a:cs typeface="+mn-cs"/>
              </a:defRPr>
            </a:lvl1pPr>
          </a:lstStyle>
          <a:p>
            <a:pPr>
              <a:defRPr/>
            </a:pPr>
            <a:endParaRPr lang="en-US" altLang="ko-KR"/>
          </a:p>
        </p:txBody>
      </p:sp>
      <p:sp>
        <p:nvSpPr>
          <p:cNvPr id="12313" name="Rectangle 25">
            <a:extLst>
              <a:ext uri="{FF2B5EF4-FFF2-40B4-BE49-F238E27FC236}">
                <a16:creationId xmlns:a16="http://schemas.microsoft.com/office/drawing/2014/main" id="{C4A5E159-C895-4E72-A281-A82BAB7B8D83}"/>
              </a:ext>
            </a:extLst>
          </p:cNvPr>
          <p:cNvSpPr>
            <a:spLocks noGrp="1" noChangeArrowheads="1"/>
          </p:cNvSpPr>
          <p:nvPr>
            <p:ph type="sldNum" sz="quarter" idx="4"/>
          </p:nvPr>
        </p:nvSpPr>
        <p:spPr bwMode="auto">
          <a:xfrm>
            <a:off x="3276600" y="6453188"/>
            <a:ext cx="21336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latin typeface="Verdana" panose="020B0604030504040204" pitchFamily="34" charset="0"/>
                <a:ea typeface="Gulim" panose="020B0600000101010101" pitchFamily="34" charset="-127"/>
              </a:defRPr>
            </a:lvl1pPr>
          </a:lstStyle>
          <a:p>
            <a:fld id="{05DE5AC1-E438-4E4E-8F40-0EE9AC3C3775}" type="slidenum">
              <a:rPr lang="ko-KR" altLang="en-US"/>
              <a:pPr/>
              <a:t>‹#›</a:t>
            </a:fld>
            <a:endParaRPr lang="en-US" altLang="ko-KR"/>
          </a:p>
        </p:txBody>
      </p:sp>
      <p:sp>
        <p:nvSpPr>
          <p:cNvPr id="1030" name="Rectangle 22">
            <a:extLst>
              <a:ext uri="{FF2B5EF4-FFF2-40B4-BE49-F238E27FC236}">
                <a16:creationId xmlns:a16="http://schemas.microsoft.com/office/drawing/2014/main" id="{EEE03817-2EDF-408E-9C56-96875A5D2661}"/>
              </a:ext>
            </a:extLst>
          </p:cNvPr>
          <p:cNvSpPr>
            <a:spLocks noGrp="1" noChangeArrowheads="1"/>
          </p:cNvSpPr>
          <p:nvPr>
            <p:ph type="body" idx="1"/>
          </p:nvPr>
        </p:nvSpPr>
        <p:spPr bwMode="auto">
          <a:xfrm>
            <a:off x="457200" y="1371600"/>
            <a:ext cx="83629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2329" name="Freeform 41">
            <a:extLst>
              <a:ext uri="{FF2B5EF4-FFF2-40B4-BE49-F238E27FC236}">
                <a16:creationId xmlns:a16="http://schemas.microsoft.com/office/drawing/2014/main" id="{59DF955E-9039-4126-A327-E6F837FB00BA}"/>
              </a:ext>
            </a:extLst>
          </p:cNvPr>
          <p:cNvSpPr>
            <a:spLocks/>
          </p:cNvSpPr>
          <p:nvPr/>
        </p:nvSpPr>
        <p:spPr bwMode="gray">
          <a:xfrm>
            <a:off x="2124075" y="260350"/>
            <a:ext cx="7027863" cy="720725"/>
          </a:xfrm>
          <a:custGeom>
            <a:avLst/>
            <a:gdLst>
              <a:gd name="T0" fmla="*/ 0 w 4134"/>
              <a:gd name="T1" fmla="*/ 657 h 657"/>
              <a:gd name="T2" fmla="*/ 4134 w 4134"/>
              <a:gd name="T3" fmla="*/ 657 h 657"/>
              <a:gd name="T4" fmla="*/ 4134 w 4134"/>
              <a:gd name="T5" fmla="*/ 0 h 657"/>
              <a:gd name="T6" fmla="*/ 401 w 4134"/>
              <a:gd name="T7" fmla="*/ 1 h 657"/>
              <a:gd name="T8" fmla="*/ 0 w 4134"/>
              <a:gd name="T9" fmla="*/ 657 h 657"/>
            </a:gdLst>
            <a:ahLst/>
            <a:cxnLst>
              <a:cxn ang="0">
                <a:pos x="T0" y="T1"/>
              </a:cxn>
              <a:cxn ang="0">
                <a:pos x="T2" y="T3"/>
              </a:cxn>
              <a:cxn ang="0">
                <a:pos x="T4" y="T5"/>
              </a:cxn>
              <a:cxn ang="0">
                <a:pos x="T6" y="T7"/>
              </a:cxn>
              <a:cxn ang="0">
                <a:pos x="T8" y="T9"/>
              </a:cxn>
            </a:cxnLst>
            <a:rect l="0" t="0" r="r" b="b"/>
            <a:pathLst>
              <a:path w="4134" h="657">
                <a:moveTo>
                  <a:pt x="0" y="657"/>
                </a:moveTo>
                <a:lnTo>
                  <a:pt x="4134" y="657"/>
                </a:lnTo>
                <a:lnTo>
                  <a:pt x="4134" y="0"/>
                </a:lnTo>
                <a:lnTo>
                  <a:pt x="401" y="1"/>
                </a:lnTo>
                <a:lnTo>
                  <a:pt x="0" y="657"/>
                </a:lnTo>
                <a:close/>
              </a:path>
            </a:pathLst>
          </a:custGeom>
          <a:gradFill rotWithShape="1">
            <a:gsLst>
              <a:gs pos="0">
                <a:schemeClr val="accent1">
                  <a:gamma/>
                  <a:shade val="46275"/>
                  <a:invGamma/>
                </a:schemeClr>
              </a:gs>
              <a:gs pos="100000">
                <a:schemeClr val="accent1"/>
              </a:gs>
            </a:gsLst>
            <a:lin ang="0" scaled="1"/>
          </a:gradFill>
          <a:ln>
            <a:noFill/>
          </a:ln>
          <a:effectLst/>
        </p:spPr>
        <p:txBody>
          <a:bodyPr/>
          <a:lstStyle/>
          <a:p>
            <a:pPr eaLnBrk="0" hangingPunct="0">
              <a:defRPr/>
            </a:pPr>
            <a:endParaRPr lang="tr-TR">
              <a:cs typeface="+mn-cs"/>
            </a:endParaRPr>
          </a:p>
        </p:txBody>
      </p:sp>
      <p:sp>
        <p:nvSpPr>
          <p:cNvPr id="1032" name="Freeform 42">
            <a:extLst>
              <a:ext uri="{FF2B5EF4-FFF2-40B4-BE49-F238E27FC236}">
                <a16:creationId xmlns:a16="http://schemas.microsoft.com/office/drawing/2014/main" id="{86429BBA-8D1F-4140-8AA5-DD5233E5A51E}"/>
              </a:ext>
            </a:extLst>
          </p:cNvPr>
          <p:cNvSpPr>
            <a:spLocks/>
          </p:cNvSpPr>
          <p:nvPr/>
        </p:nvSpPr>
        <p:spPr bwMode="ltGray">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tr-TR">
              <a:cs typeface="Arial" charset="0"/>
            </a:endParaRPr>
          </a:p>
        </p:txBody>
      </p:sp>
      <p:sp>
        <p:nvSpPr>
          <p:cNvPr id="1033" name="Rectangle 21">
            <a:extLst>
              <a:ext uri="{FF2B5EF4-FFF2-40B4-BE49-F238E27FC236}">
                <a16:creationId xmlns:a16="http://schemas.microsoft.com/office/drawing/2014/main" id="{8A67F050-69F9-4F77-8C2F-9EA7A97CDB1F}"/>
              </a:ext>
            </a:extLst>
          </p:cNvPr>
          <p:cNvSpPr>
            <a:spLocks noGrp="1" noChangeArrowheads="1"/>
          </p:cNvSpPr>
          <p:nvPr>
            <p:ph type="title"/>
          </p:nvPr>
        </p:nvSpPr>
        <p:spPr bwMode="gray">
          <a:xfrm>
            <a:off x="2700338" y="333375"/>
            <a:ext cx="63007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Tree>
  </p:cSld>
  <p:clrMap bg1="lt1" tx1="dk1" bg2="lt2" tx2="dk2" accent1="accent1" accent2="accent2" accent3="accent3" accent4="accent4" accent5="accent5" accent6="accent6" hlink="hlink" folHlink="folHlink"/>
  <p:sldLayoutIdLst>
    <p:sldLayoutId id="2147483694" r:id="rId1"/>
    <p:sldLayoutId id="2147483691" r:id="rId2"/>
    <p:sldLayoutId id="2147483692" r:id="rId3"/>
    <p:sldLayoutId id="2147483693" r:id="rId4"/>
  </p:sldLayoutIdLst>
  <p:txStyles>
    <p:titleStyle>
      <a:lvl1pPr algn="l" rtl="0" eaLnBrk="0" fontAlgn="base" hangingPunct="0">
        <a:spcBef>
          <a:spcPct val="0"/>
        </a:spcBef>
        <a:spcAft>
          <a:spcPct val="0"/>
        </a:spcAft>
        <a:defRPr sz="3200" i="1">
          <a:solidFill>
            <a:schemeClr val="bg1"/>
          </a:solidFill>
          <a:latin typeface="+mj-lt"/>
          <a:ea typeface="+mj-ea"/>
          <a:cs typeface="+mj-cs"/>
        </a:defRPr>
      </a:lvl1pPr>
      <a:lvl2pPr algn="l" rtl="0" eaLnBrk="0" fontAlgn="base" hangingPunct="0">
        <a:spcBef>
          <a:spcPct val="0"/>
        </a:spcBef>
        <a:spcAft>
          <a:spcPct val="0"/>
        </a:spcAft>
        <a:defRPr sz="3200" i="1">
          <a:solidFill>
            <a:schemeClr val="bg1"/>
          </a:solidFill>
          <a:latin typeface="Arial" charset="0"/>
        </a:defRPr>
      </a:lvl2pPr>
      <a:lvl3pPr algn="l" rtl="0" eaLnBrk="0" fontAlgn="base" hangingPunct="0">
        <a:spcBef>
          <a:spcPct val="0"/>
        </a:spcBef>
        <a:spcAft>
          <a:spcPct val="0"/>
        </a:spcAft>
        <a:defRPr sz="3200" i="1">
          <a:solidFill>
            <a:schemeClr val="bg1"/>
          </a:solidFill>
          <a:latin typeface="Arial" charset="0"/>
        </a:defRPr>
      </a:lvl3pPr>
      <a:lvl4pPr algn="l" rtl="0" eaLnBrk="0" fontAlgn="base" hangingPunct="0">
        <a:spcBef>
          <a:spcPct val="0"/>
        </a:spcBef>
        <a:spcAft>
          <a:spcPct val="0"/>
        </a:spcAft>
        <a:defRPr sz="3200" i="1">
          <a:solidFill>
            <a:schemeClr val="bg1"/>
          </a:solidFill>
          <a:latin typeface="Arial" charset="0"/>
        </a:defRPr>
      </a:lvl4pPr>
      <a:lvl5pPr algn="l" rtl="0" eaLnBrk="0" fontAlgn="base" hangingPunct="0">
        <a:spcBef>
          <a:spcPct val="0"/>
        </a:spcBef>
        <a:spcAft>
          <a:spcPct val="0"/>
        </a:spcAft>
        <a:defRPr sz="3200" i="1">
          <a:solidFill>
            <a:schemeClr val="bg1"/>
          </a:solidFill>
          <a:latin typeface="Arial" charset="0"/>
        </a:defRPr>
      </a:lvl5pPr>
      <a:lvl6pPr marL="457200" algn="l" rtl="0" eaLnBrk="1" fontAlgn="base" hangingPunct="1">
        <a:spcBef>
          <a:spcPct val="0"/>
        </a:spcBef>
        <a:spcAft>
          <a:spcPct val="0"/>
        </a:spcAft>
        <a:defRPr sz="3200" i="1">
          <a:solidFill>
            <a:schemeClr val="bg1"/>
          </a:solidFill>
          <a:latin typeface="Arial" charset="0"/>
        </a:defRPr>
      </a:lvl6pPr>
      <a:lvl7pPr marL="914400" algn="l" rtl="0" eaLnBrk="1" fontAlgn="base" hangingPunct="1">
        <a:spcBef>
          <a:spcPct val="0"/>
        </a:spcBef>
        <a:spcAft>
          <a:spcPct val="0"/>
        </a:spcAft>
        <a:defRPr sz="3200" i="1">
          <a:solidFill>
            <a:schemeClr val="bg1"/>
          </a:solidFill>
          <a:latin typeface="Arial" charset="0"/>
        </a:defRPr>
      </a:lvl7pPr>
      <a:lvl8pPr marL="1371600" algn="l" rtl="0" eaLnBrk="1" fontAlgn="base" hangingPunct="1">
        <a:spcBef>
          <a:spcPct val="0"/>
        </a:spcBef>
        <a:spcAft>
          <a:spcPct val="0"/>
        </a:spcAft>
        <a:defRPr sz="3200" i="1">
          <a:solidFill>
            <a:schemeClr val="bg1"/>
          </a:solidFill>
          <a:latin typeface="Arial" charset="0"/>
        </a:defRPr>
      </a:lvl8pPr>
      <a:lvl9pPr marL="1828800" algn="l" rtl="0" eaLnBrk="1" fontAlgn="base" hangingPunct="1">
        <a:spcBef>
          <a:spcPct val="0"/>
        </a:spcBef>
        <a:spcAft>
          <a:spcPct val="0"/>
        </a:spcAft>
        <a:defRPr sz="3200" i="1">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l"/>
        <a:defRPr sz="2800">
          <a:solidFill>
            <a:schemeClr val="accent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l"/>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8910A8F-9CFA-4519-A24D-FAC2C9545D91}"/>
              </a:ext>
            </a:extLst>
          </p:cNvPr>
          <p:cNvSpPr>
            <a:spLocks noGrp="1" noChangeArrowheads="1"/>
          </p:cNvSpPr>
          <p:nvPr>
            <p:ph type="ctrTitle"/>
          </p:nvPr>
        </p:nvSpPr>
        <p:spPr/>
        <p:txBody>
          <a:bodyPr/>
          <a:lstStyle/>
          <a:p>
            <a:pPr algn="ctr" eaLnBrk="1" hangingPunct="1"/>
            <a:r>
              <a:rPr lang="tr-TR" altLang="ko-KR" sz="2800" b="1">
                <a:ea typeface="Gulim" panose="020B0600000101010101" pitchFamily="34" charset="-127"/>
              </a:rPr>
              <a:t>Risk Değerlendirme Yönetmeliği</a:t>
            </a:r>
            <a:endParaRPr lang="ko-KR" altLang="en-US" sz="2800" b="1">
              <a:ea typeface="Gulim" panose="020B0600000101010101" pitchFamily="34" charset="-127"/>
            </a:endParaRPr>
          </a:p>
        </p:txBody>
      </p:sp>
      <p:sp>
        <p:nvSpPr>
          <p:cNvPr id="3075" name="Rectangle 36">
            <a:extLst>
              <a:ext uri="{FF2B5EF4-FFF2-40B4-BE49-F238E27FC236}">
                <a16:creationId xmlns:a16="http://schemas.microsoft.com/office/drawing/2014/main" id="{6175961B-73FB-49AA-B218-E6DBEFA134BC}"/>
              </a:ext>
            </a:extLst>
          </p:cNvPr>
          <p:cNvSpPr>
            <a:spLocks noChangeArrowheads="1"/>
          </p:cNvSpPr>
          <p:nvPr/>
        </p:nvSpPr>
        <p:spPr bwMode="gray">
          <a:xfrm>
            <a:off x="395288" y="1125538"/>
            <a:ext cx="17287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latinLnBrk="1" hangingPunct="1">
              <a:spcBef>
                <a:spcPct val="20000"/>
              </a:spcBef>
              <a:buClr>
                <a:schemeClr val="accent1"/>
              </a:buClr>
              <a:buSzPct val="80000"/>
              <a:buFont typeface="Wingdings" panose="05000000000000000000" pitchFamily="2" charset="2"/>
              <a:buNone/>
            </a:pPr>
            <a:r>
              <a:rPr kumimoji="1" lang="tr-TR" altLang="ko-KR" sz="1600" b="1">
                <a:solidFill>
                  <a:schemeClr val="hlink"/>
                </a:solidFill>
                <a:latin typeface="Verdana" panose="020B0604030504040204" pitchFamily="34" charset="0"/>
                <a:ea typeface="Gulim" panose="020B0600000101010101" pitchFamily="34" charset="-127"/>
              </a:rPr>
              <a:t>Firma</a:t>
            </a:r>
            <a:endParaRPr kumimoji="1" lang="en-US" altLang="ko-KR" sz="1600" b="1">
              <a:solidFill>
                <a:schemeClr val="hlink"/>
              </a:solidFill>
              <a:latin typeface="Verdana" panose="020B0604030504040204" pitchFamily="34" charset="0"/>
              <a:ea typeface="Gulim" panose="020B0600000101010101" pitchFamily="34" charset="-127"/>
            </a:endParaRPr>
          </a:p>
          <a:p>
            <a:pPr algn="ctr" eaLnBrk="1" latinLnBrk="1" hangingPunct="1">
              <a:spcBef>
                <a:spcPct val="20000"/>
              </a:spcBef>
              <a:buClr>
                <a:schemeClr val="accent1"/>
              </a:buClr>
              <a:buSzPct val="80000"/>
              <a:buFont typeface="Wingdings" panose="05000000000000000000" pitchFamily="2" charset="2"/>
              <a:buNone/>
            </a:pPr>
            <a:r>
              <a:rPr kumimoji="1" lang="en-US" altLang="ko-KR" sz="2800" b="1">
                <a:latin typeface="Verdana" panose="020B0604030504040204" pitchFamily="34" charset="0"/>
                <a:ea typeface="Gulim" panose="020B0600000101010101" pitchFamily="34" charset="-127"/>
              </a:rPr>
              <a:t>LOGO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BE66A0A-0407-42D9-A38D-8C69FC78AF5F}"/>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 Değerlendirmesi Aşamaları (Madde:8)</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008A84A7-DFE5-4512-AD55-05169592C000}"/>
              </a:ext>
            </a:extLst>
          </p:cNvPr>
          <p:cNvSpPr>
            <a:spLocks noGrp="1" noChangeArrowheads="1"/>
          </p:cNvSpPr>
          <p:nvPr>
            <p:ph type="body" idx="1"/>
          </p:nvPr>
        </p:nvSpPr>
        <p:spPr>
          <a:xfrm>
            <a:off x="395288" y="1484313"/>
            <a:ext cx="5616575" cy="4968875"/>
          </a:xfrm>
        </p:spPr>
        <p:txBody>
          <a:bodyPr/>
          <a:lstStyle/>
          <a:p>
            <a:pPr marL="0" indent="0" algn="just" eaLnBrk="1" hangingPunct="1">
              <a:spcAft>
                <a:spcPts val="1800"/>
              </a:spcAft>
              <a:buFont typeface="Wingdings" panose="05000000000000000000" pitchFamily="2" charset="2"/>
              <a:buNone/>
            </a:pPr>
            <a:r>
              <a:rPr lang="tr-TR" altLang="ko-KR" sz="1400" b="1">
                <a:solidFill>
                  <a:srgbClr val="FF0000"/>
                </a:solidFill>
                <a:latin typeface="Arial" panose="020B0604020202020204" pitchFamily="34" charset="0"/>
                <a:ea typeface="Gulim" panose="020B0600000101010101" pitchFamily="34" charset="-127"/>
              </a:rPr>
              <a:t>Tehlikelerin Tanımlanması;</a:t>
            </a:r>
          </a:p>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Tehlikeler tanımlanırken çalışma ortamı, çalışanlar ve işyerine ilişkin ilgisine göre asgari olarak aşağıda belirtilen bilgiler toplanır.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İşyeri bina ve eklentileri.</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İşyerinde yürütülen faaliyetler ile iş ve işlemler.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Üretim süreç ve teknikleri.</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 ekipmanları.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Kullanılan maddeler.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Artık ve atıklarla ilgili işlemler.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Organizasyon ve hiyerarşik yapı, görev, yetki ve sorumluluklar.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Çalışanların tecrübe ve düşünceleri.</a:t>
            </a:r>
          </a:p>
        </p:txBody>
      </p:sp>
      <p:pic>
        <p:nvPicPr>
          <p:cNvPr id="12292" name="Picture 3" descr="C:\Users\OO\Desktop\Resim Sunum\images (4).jpg">
            <a:extLst>
              <a:ext uri="{FF2B5EF4-FFF2-40B4-BE49-F238E27FC236}">
                <a16:creationId xmlns:a16="http://schemas.microsoft.com/office/drawing/2014/main" id="{F815C1EC-260E-46D6-ADCB-A48CD2803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844675"/>
            <a:ext cx="26193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Effect transition="in" filter="fade">
                                      <p:cBhvr>
                                        <p:cTn id="28" dur="1000"/>
                                        <p:tgtEl>
                                          <p:spTgt spid="38915">
                                            <p:txEl>
                                              <p:pRg st="3" end="3"/>
                                            </p:txEl>
                                          </p:spTgt>
                                        </p:tgtEl>
                                      </p:cBhvr>
                                    </p:animEffect>
                                    <p:anim calcmode="lin" valueType="num">
                                      <p:cBhvr>
                                        <p:cTn id="29"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animEffect transition="in" filter="fade">
                                      <p:cBhvr>
                                        <p:cTn id="35" dur="1000"/>
                                        <p:tgtEl>
                                          <p:spTgt spid="38915">
                                            <p:txEl>
                                              <p:pRg st="4" end="4"/>
                                            </p:txEl>
                                          </p:spTgt>
                                        </p:tgtEl>
                                      </p:cBhvr>
                                    </p:animEffect>
                                    <p:anim calcmode="lin" valueType="num">
                                      <p:cBhvr>
                                        <p:cTn id="36"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915">
                                            <p:txEl>
                                              <p:pRg st="5" end="5"/>
                                            </p:txEl>
                                          </p:spTgt>
                                        </p:tgtEl>
                                        <p:attrNameLst>
                                          <p:attrName>style.visibility</p:attrName>
                                        </p:attrNameLst>
                                      </p:cBhvr>
                                      <p:to>
                                        <p:strVal val="visible"/>
                                      </p:to>
                                    </p:set>
                                    <p:animEffect transition="in" filter="fade">
                                      <p:cBhvr>
                                        <p:cTn id="42" dur="1000"/>
                                        <p:tgtEl>
                                          <p:spTgt spid="38915">
                                            <p:txEl>
                                              <p:pRg st="5" end="5"/>
                                            </p:txEl>
                                          </p:spTgt>
                                        </p:tgtEl>
                                      </p:cBhvr>
                                    </p:animEffect>
                                    <p:anim calcmode="lin" valueType="num">
                                      <p:cBhvr>
                                        <p:cTn id="43" dur="1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89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8915">
                                            <p:txEl>
                                              <p:pRg st="6" end="6"/>
                                            </p:txEl>
                                          </p:spTgt>
                                        </p:tgtEl>
                                        <p:attrNameLst>
                                          <p:attrName>style.visibility</p:attrName>
                                        </p:attrNameLst>
                                      </p:cBhvr>
                                      <p:to>
                                        <p:strVal val="visible"/>
                                      </p:to>
                                    </p:set>
                                    <p:animEffect transition="in" filter="fade">
                                      <p:cBhvr>
                                        <p:cTn id="49" dur="1000"/>
                                        <p:tgtEl>
                                          <p:spTgt spid="38915">
                                            <p:txEl>
                                              <p:pRg st="6" end="6"/>
                                            </p:txEl>
                                          </p:spTgt>
                                        </p:tgtEl>
                                      </p:cBhvr>
                                    </p:animEffect>
                                    <p:anim calcmode="lin" valueType="num">
                                      <p:cBhvr>
                                        <p:cTn id="50" dur="10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89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8915">
                                            <p:txEl>
                                              <p:pRg st="7" end="7"/>
                                            </p:txEl>
                                          </p:spTgt>
                                        </p:tgtEl>
                                        <p:attrNameLst>
                                          <p:attrName>style.visibility</p:attrName>
                                        </p:attrNameLst>
                                      </p:cBhvr>
                                      <p:to>
                                        <p:strVal val="visible"/>
                                      </p:to>
                                    </p:set>
                                    <p:animEffect transition="in" filter="fade">
                                      <p:cBhvr>
                                        <p:cTn id="56" dur="1000"/>
                                        <p:tgtEl>
                                          <p:spTgt spid="38915">
                                            <p:txEl>
                                              <p:pRg st="7" end="7"/>
                                            </p:txEl>
                                          </p:spTgt>
                                        </p:tgtEl>
                                      </p:cBhvr>
                                    </p:animEffect>
                                    <p:anim calcmode="lin" valueType="num">
                                      <p:cBhvr>
                                        <p:cTn id="57" dur="10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89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8915">
                                            <p:txEl>
                                              <p:pRg st="8" end="8"/>
                                            </p:txEl>
                                          </p:spTgt>
                                        </p:tgtEl>
                                        <p:attrNameLst>
                                          <p:attrName>style.visibility</p:attrName>
                                        </p:attrNameLst>
                                      </p:cBhvr>
                                      <p:to>
                                        <p:strVal val="visible"/>
                                      </p:to>
                                    </p:set>
                                    <p:animEffect transition="in" filter="fade">
                                      <p:cBhvr>
                                        <p:cTn id="63" dur="1000"/>
                                        <p:tgtEl>
                                          <p:spTgt spid="38915">
                                            <p:txEl>
                                              <p:pRg st="8" end="8"/>
                                            </p:txEl>
                                          </p:spTgt>
                                        </p:tgtEl>
                                      </p:cBhvr>
                                    </p:animEffect>
                                    <p:anim calcmode="lin" valueType="num">
                                      <p:cBhvr>
                                        <p:cTn id="64" dur="10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891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8915">
                                            <p:txEl>
                                              <p:pRg st="9" end="9"/>
                                            </p:txEl>
                                          </p:spTgt>
                                        </p:tgtEl>
                                        <p:attrNameLst>
                                          <p:attrName>style.visibility</p:attrName>
                                        </p:attrNameLst>
                                      </p:cBhvr>
                                      <p:to>
                                        <p:strVal val="visible"/>
                                      </p:to>
                                    </p:set>
                                    <p:animEffect transition="in" filter="fade">
                                      <p:cBhvr>
                                        <p:cTn id="70" dur="1000"/>
                                        <p:tgtEl>
                                          <p:spTgt spid="38915">
                                            <p:txEl>
                                              <p:pRg st="9" end="9"/>
                                            </p:txEl>
                                          </p:spTgt>
                                        </p:tgtEl>
                                      </p:cBhvr>
                                    </p:animEffect>
                                    <p:anim calcmode="lin" valueType="num">
                                      <p:cBhvr>
                                        <p:cTn id="71" dur="10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891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Users\OO\Desktop\Resim Sunum\shutterstock_63635641-re.jpg">
            <a:extLst>
              <a:ext uri="{FF2B5EF4-FFF2-40B4-BE49-F238E27FC236}">
                <a16:creationId xmlns:a16="http://schemas.microsoft.com/office/drawing/2014/main" id="{8BBE59C4-346D-4BF6-ABB9-E44FAAE50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32766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a:extLst>
              <a:ext uri="{FF2B5EF4-FFF2-40B4-BE49-F238E27FC236}">
                <a16:creationId xmlns:a16="http://schemas.microsoft.com/office/drawing/2014/main" id="{EEB6B7A4-8096-4223-8A3A-0E217E83F89E}"/>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 Değerlendirmesi Aşamaları (Madde:8)</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823EA325-CFAA-4776-9E5C-74FCDAE94350}"/>
              </a:ext>
            </a:extLst>
          </p:cNvPr>
          <p:cNvSpPr>
            <a:spLocks noGrp="1" noChangeArrowheads="1"/>
          </p:cNvSpPr>
          <p:nvPr>
            <p:ph type="body" idx="1"/>
          </p:nvPr>
        </p:nvSpPr>
        <p:spPr>
          <a:xfrm>
            <a:off x="3203575" y="1484313"/>
            <a:ext cx="5616575" cy="4752975"/>
          </a:xfrm>
        </p:spPr>
        <p:txBody>
          <a:bodyPr/>
          <a:lstStyle/>
          <a:p>
            <a:pPr marL="0" indent="0" algn="just" eaLnBrk="1" hangingPunct="1">
              <a:spcAft>
                <a:spcPts val="1800"/>
              </a:spcAft>
              <a:buFont typeface="Wingdings" panose="05000000000000000000" pitchFamily="2" charset="2"/>
              <a:buNone/>
            </a:pPr>
            <a:r>
              <a:rPr lang="tr-TR" altLang="ko-KR" sz="1400" b="1">
                <a:solidFill>
                  <a:srgbClr val="FF0000"/>
                </a:solidFill>
                <a:latin typeface="Arial" panose="020B0604020202020204" pitchFamily="34" charset="0"/>
                <a:ea typeface="Gulim" panose="020B0600000101010101" pitchFamily="34" charset="-127"/>
              </a:rPr>
              <a:t>Tehlikelerin Tanımlanması;</a:t>
            </a:r>
          </a:p>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Tehlikeler tanımlanırken çalışma ortamı, çalışanlar ve işyerine ilişkin ilgisine göre asgari olarak aşağıda belirtilen bilgiler toplanır.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İşe başlamadan önce ilgili mevzuat gereği alınacak çalışma izin belgeleri.</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Çalışanların eğitim, yaş, cinsiyet ve benzeri özellikleri ile sağlık gözetimi kayıtları.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Genç, yaşlı, engelli, gebe veya emziren çalışanlar gibi özel politika gerektiren gruplar ile kadın çalışanların durumu.</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İşyerinin teftiş sonuçları.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Meslek hastalığı kayıtları.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 kazası kayıtları.</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Effect transition="in" filter="fade">
                                      <p:cBhvr>
                                        <p:cTn id="28" dur="1000"/>
                                        <p:tgtEl>
                                          <p:spTgt spid="38915">
                                            <p:txEl>
                                              <p:pRg st="3" end="3"/>
                                            </p:txEl>
                                          </p:spTgt>
                                        </p:tgtEl>
                                      </p:cBhvr>
                                    </p:animEffect>
                                    <p:anim calcmode="lin" valueType="num">
                                      <p:cBhvr>
                                        <p:cTn id="29"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animEffect transition="in" filter="fade">
                                      <p:cBhvr>
                                        <p:cTn id="35" dur="1000"/>
                                        <p:tgtEl>
                                          <p:spTgt spid="38915">
                                            <p:txEl>
                                              <p:pRg st="4" end="4"/>
                                            </p:txEl>
                                          </p:spTgt>
                                        </p:tgtEl>
                                      </p:cBhvr>
                                    </p:animEffect>
                                    <p:anim calcmode="lin" valueType="num">
                                      <p:cBhvr>
                                        <p:cTn id="36"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915">
                                            <p:txEl>
                                              <p:pRg st="5" end="5"/>
                                            </p:txEl>
                                          </p:spTgt>
                                        </p:tgtEl>
                                        <p:attrNameLst>
                                          <p:attrName>style.visibility</p:attrName>
                                        </p:attrNameLst>
                                      </p:cBhvr>
                                      <p:to>
                                        <p:strVal val="visible"/>
                                      </p:to>
                                    </p:set>
                                    <p:animEffect transition="in" filter="fade">
                                      <p:cBhvr>
                                        <p:cTn id="42" dur="1000"/>
                                        <p:tgtEl>
                                          <p:spTgt spid="38915">
                                            <p:txEl>
                                              <p:pRg st="5" end="5"/>
                                            </p:txEl>
                                          </p:spTgt>
                                        </p:tgtEl>
                                      </p:cBhvr>
                                    </p:animEffect>
                                    <p:anim calcmode="lin" valueType="num">
                                      <p:cBhvr>
                                        <p:cTn id="43" dur="1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89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8915">
                                            <p:txEl>
                                              <p:pRg st="6" end="6"/>
                                            </p:txEl>
                                          </p:spTgt>
                                        </p:tgtEl>
                                        <p:attrNameLst>
                                          <p:attrName>style.visibility</p:attrName>
                                        </p:attrNameLst>
                                      </p:cBhvr>
                                      <p:to>
                                        <p:strVal val="visible"/>
                                      </p:to>
                                    </p:set>
                                    <p:animEffect transition="in" filter="fade">
                                      <p:cBhvr>
                                        <p:cTn id="49" dur="1000"/>
                                        <p:tgtEl>
                                          <p:spTgt spid="38915">
                                            <p:txEl>
                                              <p:pRg st="6" end="6"/>
                                            </p:txEl>
                                          </p:spTgt>
                                        </p:tgtEl>
                                      </p:cBhvr>
                                    </p:animEffect>
                                    <p:anim calcmode="lin" valueType="num">
                                      <p:cBhvr>
                                        <p:cTn id="50" dur="10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89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8915">
                                            <p:txEl>
                                              <p:pRg st="7" end="7"/>
                                            </p:txEl>
                                          </p:spTgt>
                                        </p:tgtEl>
                                        <p:attrNameLst>
                                          <p:attrName>style.visibility</p:attrName>
                                        </p:attrNameLst>
                                      </p:cBhvr>
                                      <p:to>
                                        <p:strVal val="visible"/>
                                      </p:to>
                                    </p:set>
                                    <p:animEffect transition="in" filter="fade">
                                      <p:cBhvr>
                                        <p:cTn id="56" dur="1000"/>
                                        <p:tgtEl>
                                          <p:spTgt spid="38915">
                                            <p:txEl>
                                              <p:pRg st="7" end="7"/>
                                            </p:txEl>
                                          </p:spTgt>
                                        </p:tgtEl>
                                      </p:cBhvr>
                                    </p:animEffect>
                                    <p:anim calcmode="lin" valueType="num">
                                      <p:cBhvr>
                                        <p:cTn id="57" dur="10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89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40B8123-41A6-40CA-A3CE-6FAA0BBC68EA}"/>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 Değerlendirmesi Aşamaları (Madde:8)</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FE4BD2E0-F64E-4C6C-8BCF-E35A52BAAE10}"/>
              </a:ext>
            </a:extLst>
          </p:cNvPr>
          <p:cNvSpPr>
            <a:spLocks noGrp="1" noChangeArrowheads="1"/>
          </p:cNvSpPr>
          <p:nvPr>
            <p:ph type="body" idx="1"/>
          </p:nvPr>
        </p:nvSpPr>
        <p:spPr>
          <a:xfrm>
            <a:off x="323850" y="1412875"/>
            <a:ext cx="5616575" cy="5111750"/>
          </a:xfrm>
        </p:spPr>
        <p:txBody>
          <a:bodyPr/>
          <a:lstStyle/>
          <a:p>
            <a:pPr marL="0" indent="0" algn="just" eaLnBrk="1" hangingPunct="1">
              <a:spcAft>
                <a:spcPts val="1800"/>
              </a:spcAft>
              <a:buFont typeface="Wingdings" panose="05000000000000000000" pitchFamily="2" charset="2"/>
              <a:buNone/>
            </a:pPr>
            <a:r>
              <a:rPr lang="tr-TR" altLang="ko-KR" sz="1400" b="1">
                <a:solidFill>
                  <a:srgbClr val="FF0000"/>
                </a:solidFill>
                <a:latin typeface="Arial" panose="020B0604020202020204" pitchFamily="34" charset="0"/>
                <a:ea typeface="Gulim" panose="020B0600000101010101" pitchFamily="34" charset="-127"/>
              </a:rPr>
              <a:t>Tehlikelerin Tanımlanması;</a:t>
            </a:r>
          </a:p>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Tehlikeler tanımlanırken çalışma ortamı, çalışanlar ve işyerine ilişkin ilgisine göre asgari olarak aşağıda belirtilen bilgiler toplanır.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İşyerinde meydana gelen ancak yaralanma veya ölüme neden olmadığı halde işyeri ya da iş ekipmanının zarara uğramasına yol açan olaylara ilişkin kayıtlar.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Ramak kala olay kayıtları.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Malzeme güvenlik bilgi formları.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Ortam ve kişisel maruziyet düzeyi ölçüm sonuçları.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Varsa daha önce yapılmış risk değerlendirmesi çalışmaları.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Acil durum planları.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Sağlık ve güvenlik planı ve patlamadan korunma dokümanı gibi belirli işyerlerinde hazırlanması gereken dokümanlar.</a:t>
            </a:r>
          </a:p>
        </p:txBody>
      </p:sp>
      <p:pic>
        <p:nvPicPr>
          <p:cNvPr id="14340" name="Picture 2" descr="C:\Users\OO\Desktop\Resim Sunum\images (3).jpg">
            <a:extLst>
              <a:ext uri="{FF2B5EF4-FFF2-40B4-BE49-F238E27FC236}">
                <a16:creationId xmlns:a16="http://schemas.microsoft.com/office/drawing/2014/main" id="{77FFA230-8A02-4979-BE1C-45F11E7C1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565400"/>
            <a:ext cx="30765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fade">
                                      <p:cBhvr>
                                        <p:cTn id="7" dur="1000"/>
                                        <p:tgtEl>
                                          <p:spTgt spid="38915">
                                            <p:txEl>
                                              <p:pRg st="2" end="2"/>
                                            </p:txEl>
                                          </p:spTgt>
                                        </p:tgtEl>
                                      </p:cBhvr>
                                    </p:animEffect>
                                    <p:anim calcmode="lin" valueType="num">
                                      <p:cBhvr>
                                        <p:cTn id="8"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3" end="3"/>
                                            </p:txEl>
                                          </p:spTgt>
                                        </p:tgtEl>
                                        <p:attrNameLst>
                                          <p:attrName>style.visibility</p:attrName>
                                        </p:attrNameLst>
                                      </p:cBhvr>
                                      <p:to>
                                        <p:strVal val="visible"/>
                                      </p:to>
                                    </p:set>
                                    <p:animEffect transition="in" filter="fade">
                                      <p:cBhvr>
                                        <p:cTn id="14" dur="1000"/>
                                        <p:tgtEl>
                                          <p:spTgt spid="38915">
                                            <p:txEl>
                                              <p:pRg st="3" end="3"/>
                                            </p:txEl>
                                          </p:spTgt>
                                        </p:tgtEl>
                                      </p:cBhvr>
                                    </p:animEffect>
                                    <p:anim calcmode="lin" valueType="num">
                                      <p:cBhvr>
                                        <p:cTn id="15"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Effect transition="in" filter="fade">
                                      <p:cBhvr>
                                        <p:cTn id="21" dur="1000"/>
                                        <p:tgtEl>
                                          <p:spTgt spid="38915">
                                            <p:txEl>
                                              <p:pRg st="4" end="4"/>
                                            </p:txEl>
                                          </p:spTgt>
                                        </p:tgtEl>
                                      </p:cBhvr>
                                    </p:animEffect>
                                    <p:anim calcmode="lin" valueType="num">
                                      <p:cBhvr>
                                        <p:cTn id="22"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5">
                                            <p:txEl>
                                              <p:pRg st="5" end="5"/>
                                            </p:txEl>
                                          </p:spTgt>
                                        </p:tgtEl>
                                        <p:attrNameLst>
                                          <p:attrName>style.visibility</p:attrName>
                                        </p:attrNameLst>
                                      </p:cBhvr>
                                      <p:to>
                                        <p:strVal val="visible"/>
                                      </p:to>
                                    </p:set>
                                    <p:animEffect transition="in" filter="fade">
                                      <p:cBhvr>
                                        <p:cTn id="28" dur="1000"/>
                                        <p:tgtEl>
                                          <p:spTgt spid="38915">
                                            <p:txEl>
                                              <p:pRg st="5" end="5"/>
                                            </p:txEl>
                                          </p:spTgt>
                                        </p:tgtEl>
                                      </p:cBhvr>
                                    </p:animEffect>
                                    <p:anim calcmode="lin" valueType="num">
                                      <p:cBhvr>
                                        <p:cTn id="29" dur="1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915">
                                            <p:txEl>
                                              <p:pRg st="6" end="6"/>
                                            </p:txEl>
                                          </p:spTgt>
                                        </p:tgtEl>
                                        <p:attrNameLst>
                                          <p:attrName>style.visibility</p:attrName>
                                        </p:attrNameLst>
                                      </p:cBhvr>
                                      <p:to>
                                        <p:strVal val="visible"/>
                                      </p:to>
                                    </p:set>
                                    <p:animEffect transition="in" filter="fade">
                                      <p:cBhvr>
                                        <p:cTn id="35" dur="1000"/>
                                        <p:tgtEl>
                                          <p:spTgt spid="38915">
                                            <p:txEl>
                                              <p:pRg st="6" end="6"/>
                                            </p:txEl>
                                          </p:spTgt>
                                        </p:tgtEl>
                                      </p:cBhvr>
                                    </p:animEffect>
                                    <p:anim calcmode="lin" valueType="num">
                                      <p:cBhvr>
                                        <p:cTn id="36" dur="10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89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915">
                                            <p:txEl>
                                              <p:pRg st="7" end="7"/>
                                            </p:txEl>
                                          </p:spTgt>
                                        </p:tgtEl>
                                        <p:attrNameLst>
                                          <p:attrName>style.visibility</p:attrName>
                                        </p:attrNameLst>
                                      </p:cBhvr>
                                      <p:to>
                                        <p:strVal val="visible"/>
                                      </p:to>
                                    </p:set>
                                    <p:animEffect transition="in" filter="fade">
                                      <p:cBhvr>
                                        <p:cTn id="42" dur="1000"/>
                                        <p:tgtEl>
                                          <p:spTgt spid="38915">
                                            <p:txEl>
                                              <p:pRg st="7" end="7"/>
                                            </p:txEl>
                                          </p:spTgt>
                                        </p:tgtEl>
                                      </p:cBhvr>
                                    </p:animEffect>
                                    <p:anim calcmode="lin" valueType="num">
                                      <p:cBhvr>
                                        <p:cTn id="43" dur="10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89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8915">
                                            <p:txEl>
                                              <p:pRg st="8" end="8"/>
                                            </p:txEl>
                                          </p:spTgt>
                                        </p:tgtEl>
                                        <p:attrNameLst>
                                          <p:attrName>style.visibility</p:attrName>
                                        </p:attrNameLst>
                                      </p:cBhvr>
                                      <p:to>
                                        <p:strVal val="visible"/>
                                      </p:to>
                                    </p:set>
                                    <p:animEffect transition="in" filter="fade">
                                      <p:cBhvr>
                                        <p:cTn id="49" dur="1000"/>
                                        <p:tgtEl>
                                          <p:spTgt spid="38915">
                                            <p:txEl>
                                              <p:pRg st="8" end="8"/>
                                            </p:txEl>
                                          </p:spTgt>
                                        </p:tgtEl>
                                      </p:cBhvr>
                                    </p:animEffect>
                                    <p:anim calcmode="lin" valueType="num">
                                      <p:cBhvr>
                                        <p:cTn id="50" dur="10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89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1135A96-AAF5-4B83-9820-1118FB73EDEC}"/>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 Değerlendirmesi Aşamaları (Madde:8)</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F20B3507-54FB-4386-AB3C-F199AF6561B3}"/>
              </a:ext>
            </a:extLst>
          </p:cNvPr>
          <p:cNvSpPr>
            <a:spLocks noGrp="1" noChangeArrowheads="1"/>
          </p:cNvSpPr>
          <p:nvPr>
            <p:ph type="body" idx="1"/>
          </p:nvPr>
        </p:nvSpPr>
        <p:spPr>
          <a:xfrm>
            <a:off x="3563938" y="2781300"/>
            <a:ext cx="5256212" cy="1511300"/>
          </a:xfrm>
        </p:spPr>
        <p:txBody>
          <a:bodyPr/>
          <a:lstStyle/>
          <a:p>
            <a:pPr marL="0" indent="0" algn="just" eaLnBrk="1" hangingPunct="1">
              <a:spcAft>
                <a:spcPts val="1800"/>
              </a:spcAft>
              <a:buFont typeface="Wingdings" panose="05000000000000000000" pitchFamily="2" charset="2"/>
              <a:buNone/>
            </a:pPr>
            <a:r>
              <a:rPr lang="tr-TR" altLang="ko-KR" sz="1600" b="1">
                <a:solidFill>
                  <a:srgbClr val="FF0000"/>
                </a:solidFill>
                <a:latin typeface="Arial" panose="020B0604020202020204" pitchFamily="34" charset="0"/>
                <a:ea typeface="Gulim" panose="020B0600000101010101" pitchFamily="34" charset="-127"/>
              </a:rPr>
              <a:t>Tehlikelerin Tanımlanması;</a:t>
            </a:r>
          </a:p>
          <a:p>
            <a:pPr marL="0" indent="0" algn="just" eaLnBrk="1" hangingPunct="1">
              <a:spcAft>
                <a:spcPts val="1800"/>
              </a:spcAft>
              <a:buFont typeface="Wingdings" panose="05000000000000000000" pitchFamily="2" charset="2"/>
              <a:buNone/>
            </a:pPr>
            <a:r>
              <a:rPr lang="tr-TR" altLang="ko-KR" sz="1600">
                <a:solidFill>
                  <a:schemeClr val="tx1"/>
                </a:solidFill>
                <a:latin typeface="Arial" panose="020B0604020202020204" pitchFamily="34" charset="0"/>
                <a:ea typeface="Gulim" panose="020B0600000101010101" pitchFamily="34" charset="-127"/>
              </a:rPr>
              <a:t>Tehlikelere ilişkin bilgiler toplanırken aynı üretim, yöntem ve teknikleri ile üretim yapan </a:t>
            </a:r>
            <a:r>
              <a:rPr lang="tr-TR" altLang="ko-KR" sz="1600">
                <a:solidFill>
                  <a:srgbClr val="0000FF"/>
                </a:solidFill>
                <a:latin typeface="Arial" panose="020B0604020202020204" pitchFamily="34" charset="0"/>
                <a:ea typeface="Gulim" panose="020B0600000101010101" pitchFamily="34" charset="-127"/>
              </a:rPr>
              <a:t>benzer işyerlerinde meydana gelen iş kazaları ve ortaya çıkan meslek hastalıkları </a:t>
            </a:r>
            <a:r>
              <a:rPr lang="tr-TR" altLang="ko-KR" sz="1600">
                <a:solidFill>
                  <a:schemeClr val="tx1"/>
                </a:solidFill>
                <a:latin typeface="Arial" panose="020B0604020202020204" pitchFamily="34" charset="0"/>
                <a:ea typeface="Gulim" panose="020B0600000101010101" pitchFamily="34" charset="-127"/>
              </a:rPr>
              <a:t>da değerlendirilebilir.</a:t>
            </a:r>
          </a:p>
        </p:txBody>
      </p:sp>
      <p:pic>
        <p:nvPicPr>
          <p:cNvPr id="15364" name="Picture 2" descr="C:\Users\OO\Desktop\Resim Sunum\Reducing_the_Hazards_of_Home_Health_Care-Safety_Engineering-hero.jpg">
            <a:extLst>
              <a:ext uri="{FF2B5EF4-FFF2-40B4-BE49-F238E27FC236}">
                <a16:creationId xmlns:a16="http://schemas.microsoft.com/office/drawing/2014/main" id="{B044C15B-E819-4C54-8C60-7F0B92BA0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32766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418B81C-EA54-40EC-82B7-95397A6A762B}"/>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 Değerlendirmesi Aşamaları (Madde:8)</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4EA3F101-23A8-4122-8A4A-D6BBE69EF1FE}"/>
              </a:ext>
            </a:extLst>
          </p:cNvPr>
          <p:cNvSpPr>
            <a:spLocks noGrp="1" noChangeArrowheads="1"/>
          </p:cNvSpPr>
          <p:nvPr>
            <p:ph type="body" idx="1"/>
          </p:nvPr>
        </p:nvSpPr>
        <p:spPr>
          <a:xfrm>
            <a:off x="323850" y="2492375"/>
            <a:ext cx="5616575" cy="2089150"/>
          </a:xfrm>
        </p:spPr>
        <p:txBody>
          <a:bodyPr/>
          <a:lstStyle/>
          <a:p>
            <a:pPr marL="0" indent="0" algn="just" eaLnBrk="1" hangingPunct="1">
              <a:spcAft>
                <a:spcPts val="1800"/>
              </a:spcAft>
              <a:buFont typeface="Wingdings" panose="05000000000000000000" pitchFamily="2" charset="2"/>
              <a:buNone/>
            </a:pPr>
            <a:r>
              <a:rPr lang="tr-TR" altLang="ko-KR" sz="1600" b="1">
                <a:solidFill>
                  <a:srgbClr val="FF0000"/>
                </a:solidFill>
                <a:latin typeface="Arial" panose="020B0604020202020204" pitchFamily="34" charset="0"/>
                <a:ea typeface="Gulim" panose="020B0600000101010101" pitchFamily="34" charset="-127"/>
              </a:rPr>
              <a:t>Tehlikelerin Tanımlanması;</a:t>
            </a:r>
          </a:p>
          <a:p>
            <a:pPr marL="0" indent="0" algn="just" eaLnBrk="1" hangingPunct="1">
              <a:spcAft>
                <a:spcPts val="1800"/>
              </a:spcAft>
              <a:buFont typeface="Wingdings" panose="05000000000000000000" pitchFamily="2" charset="2"/>
              <a:buNone/>
            </a:pPr>
            <a:r>
              <a:rPr lang="tr-TR" altLang="ko-KR" sz="1600">
                <a:solidFill>
                  <a:schemeClr val="tx1"/>
                </a:solidFill>
                <a:latin typeface="Arial" panose="020B0604020202020204" pitchFamily="34" charset="0"/>
                <a:ea typeface="Gulim" panose="020B0600000101010101" pitchFamily="34" charset="-127"/>
              </a:rPr>
              <a:t>Toplanan bilgiler ışığında; iş sağlığı ve güvenliği ile ilgili mevzuatta yer alan hükümler de dikkate alınarak, çalışma ortamında bulunan fiziksel, kimyasal, biyolojik, psikososyal, ergonomik ve benzeri tehlike kaynaklarından oluşan veya bunların etkileşimi sonucu ortaya çıkabilecek tehlikeler belirlenir ve kayda alınır. </a:t>
            </a:r>
          </a:p>
        </p:txBody>
      </p:sp>
      <p:pic>
        <p:nvPicPr>
          <p:cNvPr id="16388" name="Picture 2" descr="C:\Users\OO\Desktop\Resim Sunum\images (12).jpg">
            <a:extLst>
              <a:ext uri="{FF2B5EF4-FFF2-40B4-BE49-F238E27FC236}">
                <a16:creationId xmlns:a16="http://schemas.microsoft.com/office/drawing/2014/main" id="{76B1443E-C304-436D-962E-F02DAE6A6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052513"/>
            <a:ext cx="29876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CC1FAD7-F8AB-4907-9848-338E55D2C8BF}"/>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 Değerlendirmesi Aşamaları (Madde:8)</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119B2146-D8E8-49D2-AE5F-AE02398E92F7}"/>
              </a:ext>
            </a:extLst>
          </p:cNvPr>
          <p:cNvSpPr>
            <a:spLocks noGrp="1" noChangeArrowheads="1"/>
          </p:cNvSpPr>
          <p:nvPr>
            <p:ph type="body" idx="1"/>
          </p:nvPr>
        </p:nvSpPr>
        <p:spPr>
          <a:xfrm>
            <a:off x="3276600" y="1484313"/>
            <a:ext cx="5616575" cy="5113337"/>
          </a:xfrm>
        </p:spPr>
        <p:txBody>
          <a:bodyPr/>
          <a:lstStyle/>
          <a:p>
            <a:pPr marL="0" indent="0" algn="just" eaLnBrk="1" hangingPunct="1">
              <a:spcAft>
                <a:spcPts val="1800"/>
              </a:spcAft>
              <a:buFont typeface="Wingdings" panose="05000000000000000000" pitchFamily="2" charset="2"/>
              <a:buNone/>
            </a:pPr>
            <a:r>
              <a:rPr lang="tr-TR" altLang="ko-KR" sz="1400" b="1">
                <a:solidFill>
                  <a:srgbClr val="FF0000"/>
                </a:solidFill>
                <a:latin typeface="Arial" panose="020B0604020202020204" pitchFamily="34" charset="0"/>
                <a:ea typeface="Gulim" panose="020B0600000101010101" pitchFamily="34" charset="-127"/>
              </a:rPr>
              <a:t>Tehlikelerin Tanımlanması;</a:t>
            </a:r>
          </a:p>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Bu belirleme yapılırken aşağıdaki hususlar, bu hususlardan etkilenecekler ve ne şekilde etkilenebilecekleri göz önünde bulundurulur.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İşletmenin yeri nedeniyle ortaya çıkabilecek tehlikeler.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Seçilen alanda, işyeri bina ve eklentilerinin plana uygun yerleştirilmemesi veya planda olmayan ilavelerin yapılmasından kaynaklanabilecek tehlikeler.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İşyeri bina ve eklentilerinin yapı ve yapım tarzı ile seçilen yapı malzemelerinden kaynaklanabilecek tehlikeler.</a:t>
            </a:r>
          </a:p>
          <a:p>
            <a:pPr marL="0" indent="0" algn="just" eaLnBrk="1" hangingPunct="1">
              <a:spcAft>
                <a:spcPts val="1800"/>
              </a:spcAft>
            </a:pPr>
            <a:r>
              <a:rPr lang="tr-TR" altLang="tr-TR" sz="1400">
                <a:solidFill>
                  <a:schemeClr val="tx1"/>
                </a:solidFill>
                <a:latin typeface="Arial" panose="020B0604020202020204" pitchFamily="34" charset="0"/>
                <a:ea typeface="Gulim" panose="020B0600000101010101" pitchFamily="34" charset="-127"/>
              </a:rPr>
              <a:t> Bakım ve onarım işleri de dahil işyerinde yürütülecek her türlü faaliyet esnasında çalışma usulleri, vardiya düzeni, ekip çalışması, organizasyon, nezaret sistemi, hiyerarşik düzen, ziyaretçi veya işyeri çalışanı olmayan diğer kişiler gibi faktörlerden kaynaklanabilecek tehlikeler.</a:t>
            </a:r>
          </a:p>
          <a:p>
            <a:pPr marL="0" indent="0" algn="just" eaLnBrk="1" hangingPunct="1">
              <a:spcAft>
                <a:spcPts val="1800"/>
              </a:spcAft>
            </a:pPr>
            <a:endParaRPr lang="tr-TR" altLang="ko-KR" sz="1400">
              <a:solidFill>
                <a:schemeClr val="tx1"/>
              </a:solidFill>
              <a:latin typeface="Arial" panose="020B0604020202020204" pitchFamily="34" charset="0"/>
              <a:ea typeface="Gulim" panose="020B0600000101010101" pitchFamily="34" charset="-127"/>
            </a:endParaRPr>
          </a:p>
        </p:txBody>
      </p:sp>
      <p:pic>
        <p:nvPicPr>
          <p:cNvPr id="17412" name="Picture 2" descr="C:\Users\OO\Desktop\Resim Sunum\img-reliability-maintenance.jpg">
            <a:extLst>
              <a:ext uri="{FF2B5EF4-FFF2-40B4-BE49-F238E27FC236}">
                <a16:creationId xmlns:a16="http://schemas.microsoft.com/office/drawing/2014/main" id="{9AB228BB-A4C5-4184-A669-0E13F8EFB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29464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Effect transition="in" filter="fade">
                                      <p:cBhvr>
                                        <p:cTn id="28" dur="1000"/>
                                        <p:tgtEl>
                                          <p:spTgt spid="38915">
                                            <p:txEl>
                                              <p:pRg st="3" end="3"/>
                                            </p:txEl>
                                          </p:spTgt>
                                        </p:tgtEl>
                                      </p:cBhvr>
                                    </p:animEffect>
                                    <p:anim calcmode="lin" valueType="num">
                                      <p:cBhvr>
                                        <p:cTn id="29"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animEffect transition="in" filter="fade">
                                      <p:cBhvr>
                                        <p:cTn id="35" dur="1000"/>
                                        <p:tgtEl>
                                          <p:spTgt spid="38915">
                                            <p:txEl>
                                              <p:pRg st="4" end="4"/>
                                            </p:txEl>
                                          </p:spTgt>
                                        </p:tgtEl>
                                      </p:cBhvr>
                                    </p:animEffect>
                                    <p:anim calcmode="lin" valueType="num">
                                      <p:cBhvr>
                                        <p:cTn id="36"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915">
                                            <p:txEl>
                                              <p:pRg st="5" end="5"/>
                                            </p:txEl>
                                          </p:spTgt>
                                        </p:tgtEl>
                                        <p:attrNameLst>
                                          <p:attrName>style.visibility</p:attrName>
                                        </p:attrNameLst>
                                      </p:cBhvr>
                                      <p:to>
                                        <p:strVal val="visible"/>
                                      </p:to>
                                    </p:set>
                                    <p:animEffect transition="in" filter="fade">
                                      <p:cBhvr>
                                        <p:cTn id="42" dur="1000"/>
                                        <p:tgtEl>
                                          <p:spTgt spid="38915">
                                            <p:txEl>
                                              <p:pRg st="5" end="5"/>
                                            </p:txEl>
                                          </p:spTgt>
                                        </p:tgtEl>
                                      </p:cBhvr>
                                    </p:animEffect>
                                    <p:anim calcmode="lin" valueType="num">
                                      <p:cBhvr>
                                        <p:cTn id="43" dur="1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89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64FFB97-3181-452A-A60B-273996BF0C1B}"/>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 Değerlendirmesi Aşamaları (Madde:8)</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157699E0-FC09-4E4A-9037-5034404787B6}"/>
              </a:ext>
            </a:extLst>
          </p:cNvPr>
          <p:cNvSpPr>
            <a:spLocks noGrp="1" noChangeArrowheads="1"/>
          </p:cNvSpPr>
          <p:nvPr>
            <p:ph type="body" idx="1"/>
          </p:nvPr>
        </p:nvSpPr>
        <p:spPr>
          <a:xfrm>
            <a:off x="395288" y="1844675"/>
            <a:ext cx="5113337" cy="3887788"/>
          </a:xfrm>
        </p:spPr>
        <p:txBody>
          <a:bodyPr/>
          <a:lstStyle/>
          <a:p>
            <a:pPr marL="0" indent="0" algn="just" eaLnBrk="1" hangingPunct="1">
              <a:spcAft>
                <a:spcPts val="1800"/>
              </a:spcAft>
              <a:buFont typeface="Wingdings" panose="05000000000000000000" pitchFamily="2" charset="2"/>
              <a:buNone/>
            </a:pPr>
            <a:r>
              <a:rPr lang="tr-TR" altLang="ko-KR" sz="1400" b="1">
                <a:solidFill>
                  <a:srgbClr val="FF0000"/>
                </a:solidFill>
                <a:latin typeface="Arial" panose="020B0604020202020204" pitchFamily="34" charset="0"/>
                <a:ea typeface="Gulim" panose="020B0600000101010101" pitchFamily="34" charset="-127"/>
              </a:rPr>
              <a:t>Tehlikelerin Tanımlanması;</a:t>
            </a:r>
          </a:p>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Bu belirleme yapılırken aşağıdaki hususlar, bu hususlardan etkilenecekler ve ne şekilde etkilenebilecekleri göz önünde bulundurulur.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İşin yürütümü, üretim teknikleri, kullanılan maddeler, makine ve ekipman, araç ve gereçler ile bunların çalışanların fiziksel özelliklerine uygun tasarlanmaması veya kullanılmamasından kaynaklanabilecek tehlikeler.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Kuvvetli akım, aydınlatma, paratoner, topraklama gibi elektrik tesisatının bileşenleri ile ısıtma, havalandırma, atmosferik ve çevresel şartlardan korunma, drenaj, arıtma, yangın önleme ve mücadele ekipmanı ile benzeri yardımcı tesisat ve donanımlardan kaynaklanabilecek tehlikeler.</a:t>
            </a:r>
          </a:p>
          <a:p>
            <a:pPr marL="0" indent="0" algn="just" eaLnBrk="1" hangingPunct="1">
              <a:spcAft>
                <a:spcPts val="1800"/>
              </a:spcAft>
            </a:pPr>
            <a:endParaRPr lang="tr-TR" altLang="ko-KR" sz="1400">
              <a:solidFill>
                <a:schemeClr val="tx1"/>
              </a:solidFill>
              <a:latin typeface="Arial" panose="020B0604020202020204" pitchFamily="34" charset="0"/>
              <a:ea typeface="Gulim" panose="020B0600000101010101" pitchFamily="34" charset="-127"/>
            </a:endParaRPr>
          </a:p>
        </p:txBody>
      </p:sp>
      <p:pic>
        <p:nvPicPr>
          <p:cNvPr id="18436" name="Picture 3" descr="C:\Users\OO\Desktop\Resim Sunum\toxic_and_hazard_home.jpg">
            <a:extLst>
              <a:ext uri="{FF2B5EF4-FFF2-40B4-BE49-F238E27FC236}">
                <a16:creationId xmlns:a16="http://schemas.microsoft.com/office/drawing/2014/main" id="{C5915485-B878-4471-B2EC-E6E5C4119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1052513"/>
            <a:ext cx="35433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fade">
                                      <p:cBhvr>
                                        <p:cTn id="7" dur="1000"/>
                                        <p:tgtEl>
                                          <p:spTgt spid="38915">
                                            <p:txEl>
                                              <p:pRg st="2" end="2"/>
                                            </p:txEl>
                                          </p:spTgt>
                                        </p:tgtEl>
                                      </p:cBhvr>
                                    </p:animEffect>
                                    <p:anim calcmode="lin" valueType="num">
                                      <p:cBhvr>
                                        <p:cTn id="8"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3" end="3"/>
                                            </p:txEl>
                                          </p:spTgt>
                                        </p:tgtEl>
                                        <p:attrNameLst>
                                          <p:attrName>style.visibility</p:attrName>
                                        </p:attrNameLst>
                                      </p:cBhvr>
                                      <p:to>
                                        <p:strVal val="visible"/>
                                      </p:to>
                                    </p:set>
                                    <p:animEffect transition="in" filter="fade">
                                      <p:cBhvr>
                                        <p:cTn id="14" dur="1000"/>
                                        <p:tgtEl>
                                          <p:spTgt spid="38915">
                                            <p:txEl>
                                              <p:pRg st="3" end="3"/>
                                            </p:txEl>
                                          </p:spTgt>
                                        </p:tgtEl>
                                      </p:cBhvr>
                                    </p:animEffect>
                                    <p:anim calcmode="lin" valueType="num">
                                      <p:cBhvr>
                                        <p:cTn id="15"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BBE760A-A8C5-413A-A2FF-C7FC31B3ED89}"/>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 Değerlendirmesi Aşamaları (Madde:8)</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A7C4B436-8B55-4B3E-85C3-25AF2686E8CA}"/>
              </a:ext>
            </a:extLst>
          </p:cNvPr>
          <p:cNvSpPr>
            <a:spLocks noGrp="1" noChangeArrowheads="1"/>
          </p:cNvSpPr>
          <p:nvPr>
            <p:ph type="body" idx="1"/>
          </p:nvPr>
        </p:nvSpPr>
        <p:spPr>
          <a:xfrm>
            <a:off x="3492500" y="1773238"/>
            <a:ext cx="5327650" cy="3887787"/>
          </a:xfrm>
        </p:spPr>
        <p:txBody>
          <a:bodyPr/>
          <a:lstStyle/>
          <a:p>
            <a:pPr marL="0" indent="0" algn="just" eaLnBrk="1" hangingPunct="1">
              <a:spcAft>
                <a:spcPts val="1800"/>
              </a:spcAft>
              <a:buFont typeface="Wingdings" panose="05000000000000000000" pitchFamily="2" charset="2"/>
              <a:buNone/>
            </a:pPr>
            <a:r>
              <a:rPr lang="tr-TR" altLang="ko-KR" sz="1400" b="1">
                <a:solidFill>
                  <a:srgbClr val="FF0000"/>
                </a:solidFill>
                <a:latin typeface="Arial" panose="020B0604020202020204" pitchFamily="34" charset="0"/>
                <a:ea typeface="Gulim" panose="020B0600000101010101" pitchFamily="34" charset="-127"/>
              </a:rPr>
              <a:t>Tehlikelerin Tanımlanması;</a:t>
            </a:r>
          </a:p>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Bu belirleme yapılırken aşağıdaki hususlar, bu hususlardan etkilenecekler ve ne şekilde etkilenebilecekleri göz önünde bulundurulur.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İşyerinde yanma, parlama veya patlama ihtimali olan maddelerin işlenmesi, kullanılması, taşınması, depolanması ya da imha edilmesinden kaynaklanabilecek tehlikeler.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Çalışma ortamına ilişkin hijyen koşulları ile çalışanların kişisel hijyen alışkanlıklarından kaynaklanabilecek tehlikeler.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Çalışanın, işyeri içerisindeki ulaşım yollarının kullanımından kaynaklanabilecek tehlikeler.</a:t>
            </a:r>
          </a:p>
          <a:p>
            <a:pPr marL="0" indent="0" algn="just" eaLnBrk="1" hangingPunct="1">
              <a:spcAft>
                <a:spcPts val="1800"/>
              </a:spcAft>
            </a:pPr>
            <a:endParaRPr lang="tr-TR" altLang="ko-KR" sz="1400">
              <a:solidFill>
                <a:schemeClr val="tx1"/>
              </a:solidFill>
              <a:latin typeface="Arial" panose="020B0604020202020204" pitchFamily="34" charset="0"/>
              <a:ea typeface="Gulim" panose="020B0600000101010101" pitchFamily="34" charset="-127"/>
            </a:endParaRPr>
          </a:p>
        </p:txBody>
      </p:sp>
      <p:pic>
        <p:nvPicPr>
          <p:cNvPr id="19460" name="Picture 2">
            <a:extLst>
              <a:ext uri="{FF2B5EF4-FFF2-40B4-BE49-F238E27FC236}">
                <a16:creationId xmlns:a16="http://schemas.microsoft.com/office/drawing/2014/main" id="{1D9C0E95-8F25-46C9-B487-F7D679FC0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341438"/>
            <a:ext cx="3294063"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fade">
                                      <p:cBhvr>
                                        <p:cTn id="7" dur="1000"/>
                                        <p:tgtEl>
                                          <p:spTgt spid="38915">
                                            <p:txEl>
                                              <p:pRg st="2" end="2"/>
                                            </p:txEl>
                                          </p:spTgt>
                                        </p:tgtEl>
                                      </p:cBhvr>
                                    </p:animEffect>
                                    <p:anim calcmode="lin" valueType="num">
                                      <p:cBhvr>
                                        <p:cTn id="8"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3" end="3"/>
                                            </p:txEl>
                                          </p:spTgt>
                                        </p:tgtEl>
                                        <p:attrNameLst>
                                          <p:attrName>style.visibility</p:attrName>
                                        </p:attrNameLst>
                                      </p:cBhvr>
                                      <p:to>
                                        <p:strVal val="visible"/>
                                      </p:to>
                                    </p:set>
                                    <p:animEffect transition="in" filter="fade">
                                      <p:cBhvr>
                                        <p:cTn id="14" dur="1000"/>
                                        <p:tgtEl>
                                          <p:spTgt spid="38915">
                                            <p:txEl>
                                              <p:pRg st="3" end="3"/>
                                            </p:txEl>
                                          </p:spTgt>
                                        </p:tgtEl>
                                      </p:cBhvr>
                                    </p:animEffect>
                                    <p:anim calcmode="lin" valueType="num">
                                      <p:cBhvr>
                                        <p:cTn id="15"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Effect transition="in" filter="fade">
                                      <p:cBhvr>
                                        <p:cTn id="21" dur="1000"/>
                                        <p:tgtEl>
                                          <p:spTgt spid="38915">
                                            <p:txEl>
                                              <p:pRg st="4" end="4"/>
                                            </p:txEl>
                                          </p:spTgt>
                                        </p:tgtEl>
                                      </p:cBhvr>
                                    </p:animEffect>
                                    <p:anim calcmode="lin" valueType="num">
                                      <p:cBhvr>
                                        <p:cTn id="22"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E83FE05-55BC-4789-B10E-CEB4F857C140}"/>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 Değerlendirmesi Aşamaları (Madde:8)</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CD192362-CCF5-4C8B-BBD8-0617584EF1D6}"/>
              </a:ext>
            </a:extLst>
          </p:cNvPr>
          <p:cNvSpPr>
            <a:spLocks noGrp="1" noChangeArrowheads="1"/>
          </p:cNvSpPr>
          <p:nvPr>
            <p:ph type="body" idx="1"/>
          </p:nvPr>
        </p:nvSpPr>
        <p:spPr>
          <a:xfrm>
            <a:off x="468313" y="1773238"/>
            <a:ext cx="5183187" cy="4464050"/>
          </a:xfrm>
        </p:spPr>
        <p:txBody>
          <a:bodyPr/>
          <a:lstStyle/>
          <a:p>
            <a:pPr marL="0" indent="0" algn="just" eaLnBrk="1" hangingPunct="1">
              <a:spcAft>
                <a:spcPts val="1800"/>
              </a:spcAft>
              <a:buFont typeface="Wingdings" panose="05000000000000000000" pitchFamily="2" charset="2"/>
              <a:buNone/>
            </a:pPr>
            <a:r>
              <a:rPr lang="tr-TR" altLang="ko-KR" sz="1400" b="1">
                <a:solidFill>
                  <a:srgbClr val="FF0000"/>
                </a:solidFill>
                <a:latin typeface="Arial" panose="020B0604020202020204" pitchFamily="34" charset="0"/>
                <a:ea typeface="Gulim" panose="020B0600000101010101" pitchFamily="34" charset="-127"/>
              </a:rPr>
              <a:t>Tehlikelerin Tanımlanması;</a:t>
            </a:r>
          </a:p>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Bu belirleme yapılırken aşağıdaki hususlar, bu hususlardan etkilenecekler ve ne şekilde etkilenebilecekleri göz önünde bulundurulur.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Çalışanların iş sağlığı ve güvenliği ile ilgili yeterli eğitim almaması, bilgilendirilmemesi, çalışanlara uygun talimat verilmemesi veya çalışma izni prosedürü gereken durumlarda bu izin olmaksızın çalışılmasından kaynaklanabilecek tehlikeler.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Çalışma ortamında bulunan fiziksel, kimyasal, biyolojik, psikososyal, ergonomik ve benzeri tehlike kaynaklarının neden olduğu tehlikeler ile ilgili işyerinde daha önce kontrol, ölçüm, inceleme ve araştırma çalışması yapılmamış ise risk değerlendirmesi çalışmalarında kullanılmak üzere; </a:t>
            </a:r>
          </a:p>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bu tehlikelerin, nitelik ve niceliklerini ve çalışanların bunlara maruziyet seviyelerini belirlemek amacıyla </a:t>
            </a:r>
            <a:r>
              <a:rPr lang="tr-TR" altLang="ko-KR" sz="1400">
                <a:solidFill>
                  <a:srgbClr val="0000FF"/>
                </a:solidFill>
                <a:latin typeface="Arial" panose="020B0604020202020204" pitchFamily="34" charset="0"/>
                <a:ea typeface="Gulim" panose="020B0600000101010101" pitchFamily="34" charset="-127"/>
              </a:rPr>
              <a:t>gerekli bütün kontrol, ölçüm, inceleme ve araştırmalar yapılır.</a:t>
            </a:r>
          </a:p>
          <a:p>
            <a:pPr marL="0" indent="0" algn="just" eaLnBrk="1" hangingPunct="1">
              <a:spcAft>
                <a:spcPts val="1800"/>
              </a:spcAft>
            </a:pPr>
            <a:endParaRPr lang="tr-TR" altLang="ko-KR" sz="1400">
              <a:solidFill>
                <a:schemeClr val="tx1"/>
              </a:solidFill>
              <a:latin typeface="Arial" panose="020B0604020202020204" pitchFamily="34" charset="0"/>
              <a:ea typeface="Gulim" panose="020B0600000101010101" pitchFamily="34" charset="-127"/>
            </a:endParaRPr>
          </a:p>
        </p:txBody>
      </p:sp>
      <p:pic>
        <p:nvPicPr>
          <p:cNvPr id="20484" name="Picture 4" descr="D:\Data\OO_Resimler\00Sunum\ISG_Resimler\ImgHealthSafety.jpg">
            <a:extLst>
              <a:ext uri="{FF2B5EF4-FFF2-40B4-BE49-F238E27FC236}">
                <a16:creationId xmlns:a16="http://schemas.microsoft.com/office/drawing/2014/main" id="{BC198E75-602F-41F4-85FC-62F277DA5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052513"/>
            <a:ext cx="34194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fade">
                                      <p:cBhvr>
                                        <p:cTn id="7" dur="1000"/>
                                        <p:tgtEl>
                                          <p:spTgt spid="38915">
                                            <p:txEl>
                                              <p:pRg st="2" end="2"/>
                                            </p:txEl>
                                          </p:spTgt>
                                        </p:tgtEl>
                                      </p:cBhvr>
                                    </p:animEffect>
                                    <p:anim calcmode="lin" valueType="num">
                                      <p:cBhvr>
                                        <p:cTn id="8"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3" end="3"/>
                                            </p:txEl>
                                          </p:spTgt>
                                        </p:tgtEl>
                                        <p:attrNameLst>
                                          <p:attrName>style.visibility</p:attrName>
                                        </p:attrNameLst>
                                      </p:cBhvr>
                                      <p:to>
                                        <p:strVal val="visible"/>
                                      </p:to>
                                    </p:set>
                                    <p:animEffect transition="in" filter="fade">
                                      <p:cBhvr>
                                        <p:cTn id="14" dur="1000"/>
                                        <p:tgtEl>
                                          <p:spTgt spid="38915">
                                            <p:txEl>
                                              <p:pRg st="3" end="3"/>
                                            </p:txEl>
                                          </p:spTgt>
                                        </p:tgtEl>
                                      </p:cBhvr>
                                    </p:animEffect>
                                    <p:anim calcmode="lin" valueType="num">
                                      <p:cBhvr>
                                        <p:cTn id="15"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Effect transition="in" filter="fade">
                                      <p:cBhvr>
                                        <p:cTn id="21" dur="1000"/>
                                        <p:tgtEl>
                                          <p:spTgt spid="38915">
                                            <p:txEl>
                                              <p:pRg st="4" end="4"/>
                                            </p:txEl>
                                          </p:spTgt>
                                        </p:tgtEl>
                                      </p:cBhvr>
                                    </p:animEffect>
                                    <p:anim calcmode="lin" valueType="num">
                                      <p:cBhvr>
                                        <p:cTn id="22"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8F24D60-EF6B-466A-9036-CA80B7204F7E}"/>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Risklerin Belirlenmesi ve Analizi(Madde:9)</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C1F94254-6BFB-47EF-AA8F-E41954E4C29E}"/>
              </a:ext>
            </a:extLst>
          </p:cNvPr>
          <p:cNvSpPr>
            <a:spLocks noGrp="1" noChangeArrowheads="1"/>
          </p:cNvSpPr>
          <p:nvPr>
            <p:ph type="body" idx="1"/>
          </p:nvPr>
        </p:nvSpPr>
        <p:spPr>
          <a:xfrm>
            <a:off x="3203575" y="2420938"/>
            <a:ext cx="5616575" cy="3168650"/>
          </a:xfrm>
        </p:spPr>
        <p:txBody>
          <a:bodyPr/>
          <a:lstStyle/>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Tespit edilmiş olan tehlikelerin her biri ayrı ayrı dikkate alınarak bu tehlikelerden kaynaklanabilecek risklerin hangi sıklıkta oluşabileceği ile bu risklerden kimlerin, nelerin, ne şekilde ve hangi şiddette zarar görebileceği belirlenir. </a:t>
            </a:r>
          </a:p>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Bu belirleme yapılırken mevcut kontrol tedbirlerinin etkisi de göz önünde bulundurulur.</a:t>
            </a:r>
          </a:p>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Toplanan bilgi ve veriler ışığında belirlenen riskler; </a:t>
            </a:r>
            <a:r>
              <a:rPr lang="tr-TR" altLang="ko-KR" sz="1400">
                <a:solidFill>
                  <a:srgbClr val="0000FF"/>
                </a:solidFill>
                <a:latin typeface="Arial" panose="020B0604020202020204" pitchFamily="34" charset="0"/>
                <a:ea typeface="Gulim" panose="020B0600000101010101" pitchFamily="34" charset="-127"/>
              </a:rPr>
              <a:t>işletmenin faaliyetine ilişkin özellikleri, işyerindeki tehlike veya risklerin nitelikleri ve işyerinin kısıtları gibi faktörler </a:t>
            </a:r>
            <a:r>
              <a:rPr lang="tr-TR" altLang="ko-KR" sz="1400">
                <a:solidFill>
                  <a:schemeClr val="tx1"/>
                </a:solidFill>
                <a:latin typeface="Arial" panose="020B0604020202020204" pitchFamily="34" charset="0"/>
                <a:ea typeface="Gulim" panose="020B0600000101010101" pitchFamily="34" charset="-127"/>
              </a:rPr>
              <a:t>ya da </a:t>
            </a:r>
            <a:r>
              <a:rPr lang="tr-TR" altLang="ko-KR" sz="1400" b="1" u="sng">
                <a:solidFill>
                  <a:srgbClr val="FF0000"/>
                </a:solidFill>
                <a:latin typeface="Arial" panose="020B0604020202020204" pitchFamily="34" charset="0"/>
                <a:ea typeface="Gulim" panose="020B0600000101010101" pitchFamily="34" charset="-127"/>
              </a:rPr>
              <a:t>ulusal veya uluslararası standartlar esas alınarak seçilen yöntemlerden biri veya birkaçı bir arada kullanılarak analiz edilir.</a:t>
            </a:r>
          </a:p>
          <a:p>
            <a:pPr marL="0" indent="0" algn="just" eaLnBrk="1" hangingPunct="1">
              <a:spcAft>
                <a:spcPts val="1800"/>
              </a:spcAft>
              <a:buFont typeface="Wingdings" panose="05000000000000000000" pitchFamily="2" charset="2"/>
              <a:buNone/>
            </a:pPr>
            <a:endParaRPr lang="tr-TR" altLang="ko-KR" sz="1400">
              <a:solidFill>
                <a:schemeClr val="tx1"/>
              </a:solidFill>
              <a:latin typeface="Arial" panose="020B0604020202020204" pitchFamily="34" charset="0"/>
              <a:ea typeface="Gulim" panose="020B0600000101010101" pitchFamily="34" charset="-127"/>
            </a:endParaRPr>
          </a:p>
          <a:p>
            <a:pPr marL="0" indent="0" algn="just" eaLnBrk="1" hangingPunct="1">
              <a:spcAft>
                <a:spcPts val="1800"/>
              </a:spcAft>
            </a:pPr>
            <a:endParaRPr lang="tr-TR" altLang="ko-KR" sz="1400">
              <a:solidFill>
                <a:schemeClr val="tx1"/>
              </a:solidFill>
              <a:latin typeface="Arial" panose="020B0604020202020204" pitchFamily="34" charset="0"/>
              <a:ea typeface="Gulim" panose="020B0600000101010101" pitchFamily="34" charset="-127"/>
            </a:endParaRPr>
          </a:p>
        </p:txBody>
      </p:sp>
      <p:pic>
        <p:nvPicPr>
          <p:cNvPr id="21508" name="Picture 2" descr="C:\Users\OO\Desktop\Resim Sunum\ausimm-bulletin-image-3.jpg">
            <a:extLst>
              <a:ext uri="{FF2B5EF4-FFF2-40B4-BE49-F238E27FC236}">
                <a16:creationId xmlns:a16="http://schemas.microsoft.com/office/drawing/2014/main" id="{2B0B108A-F6B7-481A-90CE-EB67B0909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2967038"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DA7459-9955-409D-A6AA-28005E528141}"/>
              </a:ext>
            </a:extLst>
          </p:cNvPr>
          <p:cNvSpPr>
            <a:spLocks noGrp="1" noChangeArrowheads="1"/>
          </p:cNvSpPr>
          <p:nvPr>
            <p:ph type="title"/>
          </p:nvPr>
        </p:nvSpPr>
        <p:spPr/>
        <p:txBody>
          <a:bodyPr/>
          <a:lstStyle/>
          <a:p>
            <a:pPr eaLnBrk="1" hangingPunct="1"/>
            <a:r>
              <a:rPr lang="tr-TR" altLang="ko-KR">
                <a:ea typeface="Gulim" panose="020B0600000101010101" pitchFamily="34" charset="-127"/>
              </a:rPr>
              <a:t>İçerik</a:t>
            </a:r>
            <a:endParaRPr lang="en-US" altLang="ko-KR">
              <a:ea typeface="Gulim" panose="020B0600000101010101" pitchFamily="34" charset="-127"/>
            </a:endParaRPr>
          </a:p>
        </p:txBody>
      </p:sp>
      <p:sp>
        <p:nvSpPr>
          <p:cNvPr id="51204" name="AutoShape 4">
            <a:extLst>
              <a:ext uri="{FF2B5EF4-FFF2-40B4-BE49-F238E27FC236}">
                <a16:creationId xmlns:a16="http://schemas.microsoft.com/office/drawing/2014/main" id="{2C8102AB-BE57-4948-A415-D755189BC409}"/>
              </a:ext>
            </a:extLst>
          </p:cNvPr>
          <p:cNvSpPr>
            <a:spLocks noChangeArrowheads="1"/>
          </p:cNvSpPr>
          <p:nvPr/>
        </p:nvSpPr>
        <p:spPr bwMode="gray">
          <a:xfrm>
            <a:off x="1747838" y="2176463"/>
            <a:ext cx="5473700" cy="466725"/>
          </a:xfrm>
          <a:prstGeom prst="roundRect">
            <a:avLst>
              <a:gd name="adj" fmla="val 16667"/>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latinLnBrk="1">
              <a:defRPr/>
            </a:pPr>
            <a:r>
              <a:rPr kumimoji="1" lang="ko-KR" altLang="en-US" sz="2400">
                <a:latin typeface="Arial" charset="0"/>
                <a:ea typeface="Gulim" pitchFamily="34" charset="-127"/>
                <a:cs typeface="Arial" charset="0"/>
              </a:rPr>
              <a:t> </a:t>
            </a:r>
            <a:r>
              <a:rPr kumimoji="1" lang="en-US" altLang="ko-KR" sz="2400" b="1">
                <a:solidFill>
                  <a:srgbClr val="FFFFFF"/>
                </a:solidFill>
                <a:latin typeface="Arial" charset="0"/>
                <a:ea typeface="Gulim" pitchFamily="34" charset="-127"/>
                <a:cs typeface="Arial" charset="0"/>
              </a:rPr>
              <a:t>1. </a:t>
            </a:r>
            <a:r>
              <a:rPr kumimoji="1" lang="tr-TR" altLang="ko-KR" sz="2400" b="1">
                <a:solidFill>
                  <a:srgbClr val="FFFFFF"/>
                </a:solidFill>
                <a:latin typeface="Arial" charset="0"/>
                <a:ea typeface="Gulim" pitchFamily="34" charset="-127"/>
                <a:cs typeface="Arial" charset="0"/>
              </a:rPr>
              <a:t>İşveren Yükümlülükleri</a:t>
            </a:r>
            <a:endParaRPr kumimoji="1" lang="en-US" altLang="ko-KR" sz="2400">
              <a:latin typeface="Arial" charset="0"/>
              <a:ea typeface="Gulim" pitchFamily="34" charset="-127"/>
              <a:cs typeface="Arial" charset="0"/>
            </a:endParaRPr>
          </a:p>
        </p:txBody>
      </p:sp>
      <p:sp>
        <p:nvSpPr>
          <p:cNvPr id="51205" name="AutoShape 5">
            <a:extLst>
              <a:ext uri="{FF2B5EF4-FFF2-40B4-BE49-F238E27FC236}">
                <a16:creationId xmlns:a16="http://schemas.microsoft.com/office/drawing/2014/main" id="{ACCA3BFD-83FA-4670-9075-FE1265B991F3}"/>
              </a:ext>
            </a:extLst>
          </p:cNvPr>
          <p:cNvSpPr>
            <a:spLocks noChangeArrowheads="1"/>
          </p:cNvSpPr>
          <p:nvPr/>
        </p:nvSpPr>
        <p:spPr bwMode="gray">
          <a:xfrm>
            <a:off x="1762125" y="2889250"/>
            <a:ext cx="5473700" cy="466725"/>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latinLnBrk="1">
              <a:defRPr/>
            </a:pPr>
            <a:r>
              <a:rPr kumimoji="1" lang="ko-KR" altLang="en-US" sz="2400">
                <a:latin typeface="Arial" charset="0"/>
                <a:ea typeface="Gulim" pitchFamily="34" charset="-127"/>
                <a:cs typeface="Arial" charset="0"/>
              </a:rPr>
              <a:t> </a:t>
            </a:r>
            <a:r>
              <a:rPr kumimoji="1" lang="en-US" altLang="ko-KR" sz="2400" b="1">
                <a:solidFill>
                  <a:srgbClr val="FFFFFF"/>
                </a:solidFill>
                <a:latin typeface="Arial" charset="0"/>
                <a:ea typeface="Gulim" pitchFamily="34" charset="-127"/>
                <a:cs typeface="Arial" charset="0"/>
              </a:rPr>
              <a:t>2. </a:t>
            </a:r>
            <a:r>
              <a:rPr kumimoji="1" lang="tr-TR" altLang="ko-KR" sz="2400" b="1">
                <a:solidFill>
                  <a:srgbClr val="FFFFFF"/>
                </a:solidFill>
                <a:latin typeface="Arial" charset="0"/>
                <a:ea typeface="Gulim" pitchFamily="34" charset="-127"/>
                <a:cs typeface="Arial" charset="0"/>
              </a:rPr>
              <a:t>Risk Değerlendirme Aşamaları</a:t>
            </a:r>
            <a:endParaRPr kumimoji="1" lang="en-US" altLang="ko-KR" sz="2400">
              <a:latin typeface="Arial" charset="0"/>
              <a:ea typeface="Gulim" pitchFamily="34" charset="-127"/>
              <a:cs typeface="Arial" charset="0"/>
            </a:endParaRPr>
          </a:p>
        </p:txBody>
      </p:sp>
      <p:sp>
        <p:nvSpPr>
          <p:cNvPr id="51206" name="AutoShape 6">
            <a:extLst>
              <a:ext uri="{FF2B5EF4-FFF2-40B4-BE49-F238E27FC236}">
                <a16:creationId xmlns:a16="http://schemas.microsoft.com/office/drawing/2014/main" id="{580F1518-61AF-4D75-BCEE-7E800CCCE57C}"/>
              </a:ext>
            </a:extLst>
          </p:cNvPr>
          <p:cNvSpPr>
            <a:spLocks noChangeArrowheads="1"/>
          </p:cNvSpPr>
          <p:nvPr/>
        </p:nvSpPr>
        <p:spPr bwMode="gray">
          <a:xfrm>
            <a:off x="1747838" y="3668713"/>
            <a:ext cx="5473700" cy="466725"/>
          </a:xfrm>
          <a:prstGeom prst="roundRect">
            <a:avLst>
              <a:gd name="adj" fmla="val 1666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latinLnBrk="1">
              <a:defRPr/>
            </a:pPr>
            <a:r>
              <a:rPr kumimoji="1" lang="ko-KR" altLang="en-US" sz="2400">
                <a:latin typeface="Arial" charset="0"/>
                <a:ea typeface="Gulim" pitchFamily="34" charset="-127"/>
                <a:cs typeface="Arial" charset="0"/>
              </a:rPr>
              <a:t> </a:t>
            </a:r>
            <a:r>
              <a:rPr kumimoji="1" lang="en-US" altLang="ko-KR" sz="2400" b="1">
                <a:solidFill>
                  <a:srgbClr val="FFFFFF"/>
                </a:solidFill>
                <a:latin typeface="Arial" charset="0"/>
                <a:ea typeface="Gulim" pitchFamily="34" charset="-127"/>
                <a:cs typeface="Arial" charset="0"/>
              </a:rPr>
              <a:t>3. </a:t>
            </a:r>
            <a:r>
              <a:rPr kumimoji="1" lang="tr-TR" altLang="ko-KR" sz="2400" b="1">
                <a:solidFill>
                  <a:srgbClr val="FFFFFF"/>
                </a:solidFill>
                <a:latin typeface="Arial" charset="0"/>
                <a:ea typeface="Gulim" pitchFamily="34" charset="-127"/>
                <a:cs typeface="Arial" charset="0"/>
              </a:rPr>
              <a:t>Risk Değerlendirme Takımı</a:t>
            </a:r>
            <a:endParaRPr kumimoji="1" lang="en-US" altLang="ko-KR" sz="2400">
              <a:latin typeface="Arial" charset="0"/>
              <a:ea typeface="Gulim" pitchFamily="34" charset="-127"/>
              <a:cs typeface="Arial" charset="0"/>
            </a:endParaRPr>
          </a:p>
        </p:txBody>
      </p:sp>
      <p:sp>
        <p:nvSpPr>
          <p:cNvPr id="51207" name="AutoShape 7">
            <a:extLst>
              <a:ext uri="{FF2B5EF4-FFF2-40B4-BE49-F238E27FC236}">
                <a16:creationId xmlns:a16="http://schemas.microsoft.com/office/drawing/2014/main" id="{98A5F8CB-8827-4A0E-8DBA-7C370F647EB7}"/>
              </a:ext>
            </a:extLst>
          </p:cNvPr>
          <p:cNvSpPr>
            <a:spLocks noChangeArrowheads="1"/>
          </p:cNvSpPr>
          <p:nvPr/>
        </p:nvSpPr>
        <p:spPr bwMode="gray">
          <a:xfrm>
            <a:off x="1747838" y="4402138"/>
            <a:ext cx="5473700" cy="466725"/>
          </a:xfrm>
          <a:prstGeom prst="roundRect">
            <a:avLst>
              <a:gd name="adj" fmla="val 16667"/>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latinLnBrk="1">
              <a:defRPr/>
            </a:pPr>
            <a:r>
              <a:rPr kumimoji="1" lang="ko-KR" altLang="en-US" sz="2400" dirty="0">
                <a:latin typeface="Arial" charset="0"/>
                <a:ea typeface="굴림" pitchFamily="50" charset="-127"/>
                <a:cs typeface="+mn-cs"/>
              </a:rPr>
              <a:t> </a:t>
            </a:r>
            <a:r>
              <a:rPr kumimoji="1" lang="en-US" altLang="ko-KR" sz="2400" b="1" dirty="0">
                <a:solidFill>
                  <a:srgbClr val="FFFFFF"/>
                </a:solidFill>
                <a:latin typeface="Arial" charset="0"/>
                <a:ea typeface="굴림" pitchFamily="50" charset="-127"/>
                <a:cs typeface="+mn-cs"/>
              </a:rPr>
              <a:t>4. </a:t>
            </a:r>
            <a:r>
              <a:rPr kumimoji="1" lang="tr-TR" altLang="ko-KR" sz="2400" b="1" dirty="0">
                <a:solidFill>
                  <a:srgbClr val="FFFFFF"/>
                </a:solidFill>
                <a:latin typeface="Arial" charset="0"/>
                <a:ea typeface="굴림" pitchFamily="50" charset="-127"/>
                <a:cs typeface="+mn-cs"/>
              </a:rPr>
              <a:t>Kontrol Önlemleri</a:t>
            </a:r>
            <a:endParaRPr kumimoji="1" lang="en-US" altLang="ko-KR" sz="2400" dirty="0">
              <a:latin typeface="Arial" charset="0"/>
              <a:ea typeface="굴림" pitchFamily="50" charset="-127"/>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1000"/>
                                        <p:tgtEl>
                                          <p:spTgt spid="51204"/>
                                        </p:tgtEl>
                                      </p:cBhvr>
                                    </p:animEffect>
                                    <p:anim calcmode="lin" valueType="num">
                                      <p:cBhvr>
                                        <p:cTn id="8" dur="1000" fill="hold"/>
                                        <p:tgtEl>
                                          <p:spTgt spid="51204"/>
                                        </p:tgtEl>
                                        <p:attrNameLst>
                                          <p:attrName>ppt_x</p:attrName>
                                        </p:attrNameLst>
                                      </p:cBhvr>
                                      <p:tavLst>
                                        <p:tav tm="0">
                                          <p:val>
                                            <p:strVal val="#ppt_x"/>
                                          </p:val>
                                        </p:tav>
                                        <p:tav tm="100000">
                                          <p:val>
                                            <p:strVal val="#ppt_x"/>
                                          </p:val>
                                        </p:tav>
                                      </p:tavLst>
                                    </p:anim>
                                    <p:anim calcmode="lin" valueType="num">
                                      <p:cBhvr>
                                        <p:cTn id="9" dur="1000" fill="hold"/>
                                        <p:tgtEl>
                                          <p:spTgt spid="5120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05"/>
                                        </p:tgtEl>
                                        <p:attrNameLst>
                                          <p:attrName>style.visibility</p:attrName>
                                        </p:attrNameLst>
                                      </p:cBhvr>
                                      <p:to>
                                        <p:strVal val="visible"/>
                                      </p:to>
                                    </p:set>
                                    <p:animEffect transition="in" filter="fade">
                                      <p:cBhvr>
                                        <p:cTn id="14" dur="1000"/>
                                        <p:tgtEl>
                                          <p:spTgt spid="51205"/>
                                        </p:tgtEl>
                                      </p:cBhvr>
                                    </p:animEffect>
                                    <p:anim calcmode="lin" valueType="num">
                                      <p:cBhvr>
                                        <p:cTn id="15" dur="1000" fill="hold"/>
                                        <p:tgtEl>
                                          <p:spTgt spid="51205"/>
                                        </p:tgtEl>
                                        <p:attrNameLst>
                                          <p:attrName>ppt_x</p:attrName>
                                        </p:attrNameLst>
                                      </p:cBhvr>
                                      <p:tavLst>
                                        <p:tav tm="0">
                                          <p:val>
                                            <p:strVal val="#ppt_x"/>
                                          </p:val>
                                        </p:tav>
                                        <p:tav tm="100000">
                                          <p:val>
                                            <p:strVal val="#ppt_x"/>
                                          </p:val>
                                        </p:tav>
                                      </p:tavLst>
                                    </p:anim>
                                    <p:anim calcmode="lin" valueType="num">
                                      <p:cBhvr>
                                        <p:cTn id="16" dur="1000" fill="hold"/>
                                        <p:tgtEl>
                                          <p:spTgt spid="5120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06"/>
                                        </p:tgtEl>
                                        <p:attrNameLst>
                                          <p:attrName>style.visibility</p:attrName>
                                        </p:attrNameLst>
                                      </p:cBhvr>
                                      <p:to>
                                        <p:strVal val="visible"/>
                                      </p:to>
                                    </p:set>
                                    <p:animEffect transition="in" filter="fade">
                                      <p:cBhvr>
                                        <p:cTn id="21" dur="1000"/>
                                        <p:tgtEl>
                                          <p:spTgt spid="51206"/>
                                        </p:tgtEl>
                                      </p:cBhvr>
                                    </p:animEffect>
                                    <p:anim calcmode="lin" valueType="num">
                                      <p:cBhvr>
                                        <p:cTn id="22" dur="1000" fill="hold"/>
                                        <p:tgtEl>
                                          <p:spTgt spid="51206"/>
                                        </p:tgtEl>
                                        <p:attrNameLst>
                                          <p:attrName>ppt_x</p:attrName>
                                        </p:attrNameLst>
                                      </p:cBhvr>
                                      <p:tavLst>
                                        <p:tav tm="0">
                                          <p:val>
                                            <p:strVal val="#ppt_x"/>
                                          </p:val>
                                        </p:tav>
                                        <p:tav tm="100000">
                                          <p:val>
                                            <p:strVal val="#ppt_x"/>
                                          </p:val>
                                        </p:tav>
                                      </p:tavLst>
                                    </p:anim>
                                    <p:anim calcmode="lin" valueType="num">
                                      <p:cBhvr>
                                        <p:cTn id="23" dur="1000" fill="hold"/>
                                        <p:tgtEl>
                                          <p:spTgt spid="5120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07"/>
                                        </p:tgtEl>
                                        <p:attrNameLst>
                                          <p:attrName>style.visibility</p:attrName>
                                        </p:attrNameLst>
                                      </p:cBhvr>
                                      <p:to>
                                        <p:strVal val="visible"/>
                                      </p:to>
                                    </p:set>
                                    <p:animEffect transition="in" filter="fade">
                                      <p:cBhvr>
                                        <p:cTn id="28" dur="1000"/>
                                        <p:tgtEl>
                                          <p:spTgt spid="51207"/>
                                        </p:tgtEl>
                                      </p:cBhvr>
                                    </p:animEffect>
                                    <p:anim calcmode="lin" valueType="num">
                                      <p:cBhvr>
                                        <p:cTn id="29" dur="1000" fill="hold"/>
                                        <p:tgtEl>
                                          <p:spTgt spid="51207"/>
                                        </p:tgtEl>
                                        <p:attrNameLst>
                                          <p:attrName>ppt_x</p:attrName>
                                        </p:attrNameLst>
                                      </p:cBhvr>
                                      <p:tavLst>
                                        <p:tav tm="0">
                                          <p:val>
                                            <p:strVal val="#ppt_x"/>
                                          </p:val>
                                        </p:tav>
                                        <p:tav tm="100000">
                                          <p:val>
                                            <p:strVal val="#ppt_x"/>
                                          </p:val>
                                        </p:tav>
                                      </p:tavLst>
                                    </p:anim>
                                    <p:anim calcmode="lin" valueType="num">
                                      <p:cBhvr>
                                        <p:cTn id="30" dur="1000" fill="hold"/>
                                        <p:tgtEl>
                                          <p:spTgt spid="51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5" grpId="0" animBg="1"/>
      <p:bldP spid="51206" grpId="0" animBg="1"/>
      <p:bldP spid="5120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463BED4-C8D0-45F5-B2B7-2DE2AEB282BA}"/>
              </a:ext>
            </a:extLst>
          </p:cNvPr>
          <p:cNvSpPr>
            <a:spLocks noGrp="1" noChangeArrowheads="1"/>
          </p:cNvSpPr>
          <p:nvPr>
            <p:ph type="body" idx="1"/>
          </p:nvPr>
        </p:nvSpPr>
        <p:spPr>
          <a:xfrm>
            <a:off x="323850" y="2205038"/>
            <a:ext cx="5111750" cy="2736850"/>
          </a:xfrm>
        </p:spPr>
        <p:txBody>
          <a:bodyPr/>
          <a:lstStyle/>
          <a:p>
            <a:pPr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İşyerinde birbirinden farklı işlerin yürütüldüğü bölümlerin bulunması halinde birinci ve ikinci fıkralardaki hususlar her bir bölüm için tekrarlanır.</a:t>
            </a:r>
          </a:p>
          <a:p>
            <a:pPr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Analizin ayrı ayrı bölümler için yapılması halinde bölümlerin etkileşimleri de dikkate alınarak bir bütün olarak ele alınıp sonuçlandırılır.</a:t>
            </a:r>
          </a:p>
          <a:p>
            <a:pPr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Analiz edilen riskler, kontrol tedbirlerine karar verilmek üzere etkilerinin büyüklüğüne ve önemlerine göre en yüksek risk seviyesine sahip olandan başlanarak sıralanır ve yazılı hale getirilir.</a:t>
            </a:r>
          </a:p>
          <a:p>
            <a:pPr algn="just" eaLnBrk="1" hangingPunct="1">
              <a:spcAft>
                <a:spcPts val="1800"/>
              </a:spcAft>
            </a:pPr>
            <a:endParaRPr lang="tr-TR" altLang="ko-KR" sz="1400">
              <a:solidFill>
                <a:schemeClr val="tx1"/>
              </a:solidFill>
              <a:latin typeface="Arial" panose="020B0604020202020204" pitchFamily="34" charset="0"/>
              <a:ea typeface="Gulim" panose="020B0600000101010101" pitchFamily="34" charset="-127"/>
            </a:endParaRPr>
          </a:p>
        </p:txBody>
      </p:sp>
      <p:sp>
        <p:nvSpPr>
          <p:cNvPr id="22531" name="Rectangle 2">
            <a:extLst>
              <a:ext uri="{FF2B5EF4-FFF2-40B4-BE49-F238E27FC236}">
                <a16:creationId xmlns:a16="http://schemas.microsoft.com/office/drawing/2014/main" id="{436BD919-2C8D-4BA3-A835-BC377810AB31}"/>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Risklerin Belirlenmesi ve Analizi(Madde:9)</a:t>
            </a:r>
            <a:endParaRPr lang="en-US" altLang="ko-KR" sz="2400" b="1">
              <a:ea typeface="Gulim" panose="020B0600000101010101" pitchFamily="34" charset="-127"/>
            </a:endParaRPr>
          </a:p>
        </p:txBody>
      </p:sp>
      <p:pic>
        <p:nvPicPr>
          <p:cNvPr id="22532" name="Picture 2" descr="C:\Users\OO\Desktop\Resim Sunum\bty-services-hazard.jpg">
            <a:extLst>
              <a:ext uri="{FF2B5EF4-FFF2-40B4-BE49-F238E27FC236}">
                <a16:creationId xmlns:a16="http://schemas.microsoft.com/office/drawing/2014/main" id="{C4C7A709-2E60-4595-B51E-B07E69C73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213" y="1844675"/>
            <a:ext cx="3446462"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B1159C4-E4FC-42A3-B05F-7A794B1F132F}"/>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Risk Kontrol Adımları (Madde:10)</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155A0AD3-5075-401F-B2FB-5798A1A65C0D}"/>
              </a:ext>
            </a:extLst>
          </p:cNvPr>
          <p:cNvSpPr>
            <a:spLocks noGrp="1" noChangeArrowheads="1"/>
          </p:cNvSpPr>
          <p:nvPr>
            <p:ph type="body" idx="1"/>
          </p:nvPr>
        </p:nvSpPr>
        <p:spPr>
          <a:xfrm>
            <a:off x="3132138" y="2781300"/>
            <a:ext cx="5761037" cy="1368425"/>
          </a:xfrm>
        </p:spPr>
        <p:txBody>
          <a:bodyPr/>
          <a:lstStyle/>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Risklerin kontrolünde şu adımlar uygulanır.</a:t>
            </a:r>
          </a:p>
          <a:p>
            <a:pPr marL="0" indent="0" algn="just" eaLnBrk="1" hangingPunct="1">
              <a:spcAft>
                <a:spcPts val="1800"/>
              </a:spcAft>
            </a:pPr>
            <a:r>
              <a:rPr lang="tr-TR" altLang="ko-KR" sz="1400" b="1">
                <a:solidFill>
                  <a:srgbClr val="FF0000"/>
                </a:solidFill>
                <a:latin typeface="Arial" panose="020B0604020202020204" pitchFamily="34" charset="0"/>
                <a:ea typeface="Gulim" panose="020B0600000101010101" pitchFamily="34" charset="-127"/>
              </a:rPr>
              <a:t> Planlama: </a:t>
            </a:r>
            <a:r>
              <a:rPr lang="tr-TR" altLang="ko-KR" sz="1400">
                <a:solidFill>
                  <a:schemeClr val="tx1"/>
                </a:solidFill>
                <a:latin typeface="Arial" panose="020B0604020202020204" pitchFamily="34" charset="0"/>
                <a:ea typeface="Gulim" panose="020B0600000101010101" pitchFamily="34" charset="-127"/>
              </a:rPr>
              <a:t>Analiz edilerek etkilerinin büyüklüğüne ve önemine göre sıralı hale getirilen risklerin kontrolü amacıyla bir planlama yapılır.</a:t>
            </a:r>
          </a:p>
          <a:p>
            <a:pPr marL="0" indent="0" algn="just" eaLnBrk="1" hangingPunct="1">
              <a:spcAft>
                <a:spcPts val="1800"/>
              </a:spcAft>
            </a:pPr>
            <a:endParaRPr lang="tr-TR" altLang="ko-KR" sz="1400">
              <a:solidFill>
                <a:schemeClr val="tx1"/>
              </a:solidFill>
              <a:latin typeface="Arial" panose="020B0604020202020204" pitchFamily="34" charset="0"/>
              <a:ea typeface="Gulim" panose="020B0600000101010101" pitchFamily="34" charset="-127"/>
            </a:endParaRPr>
          </a:p>
        </p:txBody>
      </p:sp>
      <p:pic>
        <p:nvPicPr>
          <p:cNvPr id="23556" name="Picture 2" descr="C:\Users\OO\Desktop\Resim Sunum\Picture1uyy.jpg">
            <a:extLst>
              <a:ext uri="{FF2B5EF4-FFF2-40B4-BE49-F238E27FC236}">
                <a16:creationId xmlns:a16="http://schemas.microsoft.com/office/drawing/2014/main" id="{E8A5993F-284F-414F-9672-BDF43C7FE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989138"/>
            <a:ext cx="26336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OO\Desktop\Resim Sunum\images (5).jpg">
            <a:extLst>
              <a:ext uri="{FF2B5EF4-FFF2-40B4-BE49-F238E27FC236}">
                <a16:creationId xmlns:a16="http://schemas.microsoft.com/office/drawing/2014/main" id="{55AB7664-4FAB-4FAF-A4B6-43822ACF4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31956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17FA4D39-02AF-45D5-8A50-0CBA9A329AE3}"/>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Risk Kontrol Adımları (Madde:10)</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C137FE04-F877-4E3A-A850-5880819C8FEC}"/>
              </a:ext>
            </a:extLst>
          </p:cNvPr>
          <p:cNvSpPr>
            <a:spLocks noGrp="1" noChangeArrowheads="1"/>
          </p:cNvSpPr>
          <p:nvPr>
            <p:ph type="body" idx="1"/>
          </p:nvPr>
        </p:nvSpPr>
        <p:spPr>
          <a:xfrm>
            <a:off x="3059113" y="2205038"/>
            <a:ext cx="5761037" cy="2736850"/>
          </a:xfrm>
        </p:spPr>
        <p:txBody>
          <a:bodyPr/>
          <a:lstStyle/>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Risklerin kontrolünde şu adımlar uygulanır.</a:t>
            </a:r>
          </a:p>
          <a:p>
            <a:pPr marL="0" indent="0" algn="just" eaLnBrk="1" hangingPunct="1">
              <a:spcAft>
                <a:spcPts val="1800"/>
              </a:spcAft>
            </a:pPr>
            <a:r>
              <a:rPr lang="tr-TR" altLang="ko-KR" sz="1400" b="1">
                <a:solidFill>
                  <a:srgbClr val="FF0000"/>
                </a:solidFill>
                <a:latin typeface="Arial" panose="020B0604020202020204" pitchFamily="34" charset="0"/>
                <a:ea typeface="Gulim" panose="020B0600000101010101" pitchFamily="34" charset="-127"/>
              </a:rPr>
              <a:t> Risk kontrol tedbirlerinin uygulanması: </a:t>
            </a:r>
            <a:r>
              <a:rPr lang="tr-TR" altLang="ko-KR" sz="1400">
                <a:solidFill>
                  <a:schemeClr val="tx1"/>
                </a:solidFill>
                <a:latin typeface="Arial" panose="020B0604020202020204" pitchFamily="34" charset="0"/>
                <a:ea typeface="Gulim" panose="020B0600000101010101" pitchFamily="34" charset="-127"/>
              </a:rPr>
              <a:t>Kararlaştırılan tedbirlerin iş ve işlem basamakları, işlemi yapacak kişi ya da işyeri bölümü, sorumlu kişi ya da işyeri bölümü, başlama ve bitiş tarihi ile benzeri bilgileri içeren planlar hazırlanır. Bu planlar işverence uygulamaya konulur.</a:t>
            </a:r>
          </a:p>
          <a:p>
            <a:pPr marL="0" indent="0" algn="just" eaLnBrk="1" hangingPunct="1">
              <a:spcAft>
                <a:spcPts val="1800"/>
              </a:spcAft>
            </a:pPr>
            <a:r>
              <a:rPr lang="tr-TR" altLang="ko-KR" sz="1400" b="1">
                <a:solidFill>
                  <a:srgbClr val="FF0000"/>
                </a:solidFill>
                <a:latin typeface="Arial" panose="020B0604020202020204" pitchFamily="34" charset="0"/>
                <a:ea typeface="Gulim" panose="020B0600000101010101" pitchFamily="34" charset="-127"/>
              </a:rPr>
              <a:t> Uygulamaların izlenmesi: </a:t>
            </a:r>
            <a:r>
              <a:rPr lang="tr-TR" altLang="ko-KR" sz="1400">
                <a:solidFill>
                  <a:schemeClr val="tx1"/>
                </a:solidFill>
                <a:latin typeface="Arial" panose="020B0604020202020204" pitchFamily="34" charset="0"/>
                <a:ea typeface="Gulim" panose="020B0600000101010101" pitchFamily="34" charset="-127"/>
              </a:rPr>
              <a:t>Hazırlanan planların uygulama adımları düzenli olarak izlenir, denetlenir ve aksayan yönler tespit edilerek gerekli düzeltici ve önleyici işlemler tamamlanır.</a:t>
            </a:r>
          </a:p>
          <a:p>
            <a:pPr marL="0" indent="0" algn="just" eaLnBrk="1" hangingPunct="1">
              <a:spcAft>
                <a:spcPts val="1800"/>
              </a:spcAft>
              <a:buFont typeface="Wingdings" panose="05000000000000000000" pitchFamily="2" charset="2"/>
              <a:buNone/>
            </a:pPr>
            <a:endParaRPr lang="tr-TR" altLang="ko-KR" sz="1400">
              <a:solidFill>
                <a:schemeClr val="tx1"/>
              </a:solidFill>
              <a:latin typeface="Arial" panose="020B0604020202020204" pitchFamily="34" charset="0"/>
              <a:ea typeface="Gulim" panose="020B0600000101010101" pitchFamily="34" charset="-127"/>
            </a:endParaRPr>
          </a:p>
          <a:p>
            <a:pPr marL="0" indent="0" algn="just" eaLnBrk="1" hangingPunct="1">
              <a:spcAft>
                <a:spcPts val="1800"/>
              </a:spcAft>
            </a:pPr>
            <a:endParaRPr lang="tr-TR" altLang="ko-KR" sz="1400">
              <a:solidFill>
                <a:schemeClr val="tx1"/>
              </a:solidFill>
              <a:latin typeface="Arial" panose="020B0604020202020204" pitchFamily="34" charset="0"/>
              <a:ea typeface="Gulim" panose="020B0600000101010101" pitchFamily="34" charset="-127"/>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fade">
                                      <p:cBhvr>
                                        <p:cTn id="7" dur="1000"/>
                                        <p:tgtEl>
                                          <p:spTgt spid="38915">
                                            <p:txEl>
                                              <p:pRg st="1" end="1"/>
                                            </p:txEl>
                                          </p:spTgt>
                                        </p:tgtEl>
                                      </p:cBhvr>
                                    </p:animEffect>
                                    <p:anim calcmode="lin" valueType="num">
                                      <p:cBhvr>
                                        <p:cTn id="8"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Effect transition="in" filter="fade">
                                      <p:cBhvr>
                                        <p:cTn id="14" dur="1000"/>
                                        <p:tgtEl>
                                          <p:spTgt spid="38915">
                                            <p:txEl>
                                              <p:pRg st="2" end="2"/>
                                            </p:txEl>
                                          </p:spTgt>
                                        </p:tgtEl>
                                      </p:cBhvr>
                                    </p:animEffect>
                                    <p:anim calcmode="lin" valueType="num">
                                      <p:cBhvr>
                                        <p:cTn id="15"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DADA468-87CC-440D-B0AC-B24060C21052}"/>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Risk Kontrol Adımları (Madde:10)</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3910F6A2-CEAC-467D-B519-156AED865CA1}"/>
              </a:ext>
            </a:extLst>
          </p:cNvPr>
          <p:cNvSpPr>
            <a:spLocks noGrp="1" noChangeArrowheads="1"/>
          </p:cNvSpPr>
          <p:nvPr>
            <p:ph type="body" idx="1"/>
          </p:nvPr>
        </p:nvSpPr>
        <p:spPr>
          <a:xfrm>
            <a:off x="395288" y="1844675"/>
            <a:ext cx="5184775" cy="3529013"/>
          </a:xfrm>
        </p:spPr>
        <p:txBody>
          <a:bodyPr/>
          <a:lstStyle/>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Risklerin kontrolünde şu adımlar uygulanır.</a:t>
            </a:r>
          </a:p>
          <a:p>
            <a:pPr marL="0" indent="0" algn="just" eaLnBrk="1" hangingPunct="1">
              <a:spcAft>
                <a:spcPts val="1800"/>
              </a:spcAft>
            </a:pPr>
            <a:r>
              <a:rPr lang="tr-TR" altLang="ko-KR" sz="1400" b="1">
                <a:solidFill>
                  <a:srgbClr val="FF0000"/>
                </a:solidFill>
                <a:latin typeface="Arial" panose="020B0604020202020204" pitchFamily="34" charset="0"/>
                <a:ea typeface="Gulim" panose="020B0600000101010101" pitchFamily="34" charset="-127"/>
              </a:rPr>
              <a:t> Risk kontrol tedbirlerinin kararlaştırılması: </a:t>
            </a:r>
            <a:r>
              <a:rPr lang="tr-TR" altLang="ko-KR" sz="1400">
                <a:solidFill>
                  <a:schemeClr val="tx1"/>
                </a:solidFill>
                <a:latin typeface="Arial" panose="020B0604020202020204" pitchFamily="34" charset="0"/>
                <a:ea typeface="Gulim" panose="020B0600000101010101" pitchFamily="34" charset="-127"/>
              </a:rPr>
              <a:t>Riskin tamamen bertaraf edilmesi, bu mümkün değil ise riskin kabul edilebilir seviyeye indirilmesi için aşağıdaki adımlar uygulanır.</a:t>
            </a:r>
          </a:p>
          <a:p>
            <a:pPr lvl="1" algn="just" eaLnBrk="1" hangingPunct="1">
              <a:spcAft>
                <a:spcPts val="1800"/>
              </a:spcAft>
              <a:buFont typeface="Arial" panose="020B0604020202020204" pitchFamily="34" charset="0"/>
              <a:buAutoNum type="arabicParenR"/>
            </a:pPr>
            <a:r>
              <a:rPr lang="tr-TR" altLang="ko-KR" sz="1600">
                <a:latin typeface="Arial" panose="020B0604020202020204" pitchFamily="34" charset="0"/>
                <a:ea typeface="Gulim" panose="020B0600000101010101" pitchFamily="34" charset="-127"/>
              </a:rPr>
              <a:t>Tehlike veya tehlike kaynaklarının ortadan kaldırılması.</a:t>
            </a:r>
          </a:p>
          <a:p>
            <a:pPr lvl="1" algn="just" eaLnBrk="1" hangingPunct="1">
              <a:spcAft>
                <a:spcPts val="1800"/>
              </a:spcAft>
              <a:buFont typeface="Arial" panose="020B0604020202020204" pitchFamily="34" charset="0"/>
              <a:buAutoNum type="arabicParenR"/>
            </a:pPr>
            <a:r>
              <a:rPr lang="tr-TR" altLang="ko-KR" sz="1600">
                <a:latin typeface="Arial" panose="020B0604020202020204" pitchFamily="34" charset="0"/>
                <a:ea typeface="Gulim" panose="020B0600000101010101" pitchFamily="34" charset="-127"/>
              </a:rPr>
              <a:t>Tehlikelinin, tehlikeli olmayanla veya daha az tehlikeli olanla değiştirilmesi.</a:t>
            </a:r>
          </a:p>
          <a:p>
            <a:pPr lvl="1" algn="just" eaLnBrk="1" hangingPunct="1">
              <a:spcAft>
                <a:spcPts val="1800"/>
              </a:spcAft>
              <a:buFont typeface="Arial" panose="020B0604020202020204" pitchFamily="34" charset="0"/>
              <a:buAutoNum type="arabicParenR"/>
            </a:pPr>
            <a:r>
              <a:rPr lang="tr-TR" altLang="ko-KR" sz="1600">
                <a:latin typeface="Arial" panose="020B0604020202020204" pitchFamily="34" charset="0"/>
                <a:ea typeface="Gulim" panose="020B0600000101010101" pitchFamily="34" charset="-127"/>
              </a:rPr>
              <a:t>Riskler ile kaynağında mücadele edilmesi.</a:t>
            </a:r>
          </a:p>
        </p:txBody>
      </p:sp>
      <p:pic>
        <p:nvPicPr>
          <p:cNvPr id="25604" name="Picture 2" descr="C:\Users\OO\Desktop\Resim Sunum\ssh3.jpg">
            <a:extLst>
              <a:ext uri="{FF2B5EF4-FFF2-40B4-BE49-F238E27FC236}">
                <a16:creationId xmlns:a16="http://schemas.microsoft.com/office/drawing/2014/main" id="{324AF114-DE98-41C6-B684-1A4FF8C2C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1052513"/>
            <a:ext cx="322262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fade">
                                      <p:cBhvr>
                                        <p:cTn id="7" dur="1000"/>
                                        <p:tgtEl>
                                          <p:spTgt spid="38915">
                                            <p:txEl>
                                              <p:pRg st="1" end="1"/>
                                            </p:txEl>
                                          </p:spTgt>
                                        </p:tgtEl>
                                      </p:cBhvr>
                                    </p:animEffect>
                                    <p:anim calcmode="lin" valueType="num">
                                      <p:cBhvr>
                                        <p:cTn id="8"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fade">
                                      <p:cBhvr>
                                        <p:cTn id="12" dur="1000"/>
                                        <p:tgtEl>
                                          <p:spTgt spid="38915">
                                            <p:txEl>
                                              <p:pRg st="2" end="2"/>
                                            </p:txEl>
                                          </p:spTgt>
                                        </p:tgtEl>
                                      </p:cBhvr>
                                    </p:animEffect>
                                    <p:anim calcmode="lin" valueType="num">
                                      <p:cBhvr>
                                        <p:cTn id="13"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891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fade">
                                      <p:cBhvr>
                                        <p:cTn id="17" dur="1000"/>
                                        <p:tgtEl>
                                          <p:spTgt spid="38915">
                                            <p:txEl>
                                              <p:pRg st="3" end="3"/>
                                            </p:txEl>
                                          </p:spTgt>
                                        </p:tgtEl>
                                      </p:cBhvr>
                                    </p:animEffect>
                                    <p:anim calcmode="lin" valueType="num">
                                      <p:cBhvr>
                                        <p:cTn id="18"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891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Effect transition="in" filter="fade">
                                      <p:cBhvr>
                                        <p:cTn id="22" dur="1000"/>
                                        <p:tgtEl>
                                          <p:spTgt spid="38915">
                                            <p:txEl>
                                              <p:pRg st="4" end="4"/>
                                            </p:txEl>
                                          </p:spTgt>
                                        </p:tgtEl>
                                      </p:cBhvr>
                                    </p:animEffect>
                                    <p:anim calcmode="lin" valueType="num">
                                      <p:cBhvr>
                                        <p:cTn id="23"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7B29176-D3AA-4F1D-ADCD-2F9E180CFBD3}"/>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Risk Kontrol Adımları (Madde:10)</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C5EBF531-2AE5-4BEC-BC64-74F8D793E35F}"/>
              </a:ext>
            </a:extLst>
          </p:cNvPr>
          <p:cNvSpPr>
            <a:spLocks noGrp="1" noChangeArrowheads="1"/>
          </p:cNvSpPr>
          <p:nvPr>
            <p:ph type="body" idx="1"/>
          </p:nvPr>
        </p:nvSpPr>
        <p:spPr>
          <a:xfrm>
            <a:off x="395288" y="2636838"/>
            <a:ext cx="5040312" cy="1655762"/>
          </a:xfrm>
        </p:spPr>
        <p:txBody>
          <a:bodyPr/>
          <a:lstStyle/>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Risklerin kontrolünde şu adımlar uygulanır.</a:t>
            </a:r>
          </a:p>
          <a:p>
            <a:pPr marL="0" indent="0" algn="just" eaLnBrk="1" hangingPunct="1">
              <a:spcAft>
                <a:spcPts val="1800"/>
              </a:spcAft>
            </a:pPr>
            <a:r>
              <a:rPr lang="tr-TR" altLang="ko-KR" sz="1400" b="1">
                <a:solidFill>
                  <a:srgbClr val="FF0000"/>
                </a:solidFill>
                <a:latin typeface="Arial" panose="020B0604020202020204" pitchFamily="34" charset="0"/>
                <a:ea typeface="Gulim" panose="020B0600000101010101" pitchFamily="34" charset="-127"/>
              </a:rPr>
              <a:t>Risk kontrol tedbirlerinin uygulanması: </a:t>
            </a:r>
            <a:r>
              <a:rPr lang="tr-TR" altLang="ko-KR" sz="1400">
                <a:solidFill>
                  <a:schemeClr val="tx1"/>
                </a:solidFill>
                <a:latin typeface="Arial" panose="020B0604020202020204" pitchFamily="34" charset="0"/>
                <a:ea typeface="Gulim" panose="020B0600000101010101" pitchFamily="34" charset="-127"/>
              </a:rPr>
              <a:t>Kararlaştırılan tedbirlerin iş ve işlem basamakları, işlemi yapacak kişi ya da işyeri bölümü, sorumlu kişi ya da işyeri bölümü, başlama ve bitiş tarihi ile benzeri bilgileri içeren planlar hazırlanır. Bu planlar işverence uygulamaya konulur.</a:t>
            </a:r>
          </a:p>
          <a:p>
            <a:pPr marL="0" indent="0" algn="just" eaLnBrk="1" hangingPunct="1">
              <a:spcAft>
                <a:spcPts val="1800"/>
              </a:spcAft>
            </a:pPr>
            <a:endParaRPr lang="tr-TR" altLang="ko-KR" sz="1400">
              <a:solidFill>
                <a:schemeClr val="tx1"/>
              </a:solidFill>
              <a:latin typeface="Arial" panose="020B0604020202020204" pitchFamily="34" charset="0"/>
              <a:ea typeface="Gulim" panose="020B0600000101010101" pitchFamily="34" charset="-127"/>
            </a:endParaRPr>
          </a:p>
        </p:txBody>
      </p:sp>
      <p:pic>
        <p:nvPicPr>
          <p:cNvPr id="26628" name="Picture 2" descr="C:\Users\OO\Desktop\Resim Sunum\Picture1try.jpg">
            <a:extLst>
              <a:ext uri="{FF2B5EF4-FFF2-40B4-BE49-F238E27FC236}">
                <a16:creationId xmlns:a16="http://schemas.microsoft.com/office/drawing/2014/main" id="{20367AFA-6D4E-4B03-8089-8D6358DB2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213" y="2470150"/>
            <a:ext cx="29829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fade">
                                      <p:cBhvr>
                                        <p:cTn id="7" dur="1000"/>
                                        <p:tgtEl>
                                          <p:spTgt spid="38915">
                                            <p:txEl>
                                              <p:pRg st="1" end="1"/>
                                            </p:txEl>
                                          </p:spTgt>
                                        </p:tgtEl>
                                      </p:cBhvr>
                                    </p:animEffect>
                                    <p:anim calcmode="lin" valueType="num">
                                      <p:cBhvr>
                                        <p:cTn id="8"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57B0532-40DA-4700-8CB0-4CF29DC7FB35}"/>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Dokümantasyon (Madde:11)</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0AE04CDA-86B6-4CC6-B32C-CB78BAE5E992}"/>
              </a:ext>
            </a:extLst>
          </p:cNvPr>
          <p:cNvSpPr>
            <a:spLocks noGrp="1" noChangeArrowheads="1"/>
          </p:cNvSpPr>
          <p:nvPr>
            <p:ph type="body" idx="1"/>
          </p:nvPr>
        </p:nvSpPr>
        <p:spPr>
          <a:xfrm>
            <a:off x="3059113" y="2060575"/>
            <a:ext cx="5761037" cy="3529013"/>
          </a:xfrm>
        </p:spPr>
        <p:txBody>
          <a:bodyPr/>
          <a:lstStyle/>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Risk değerlendirmesi asgarî aşağıdaki hususları kapsayacak şekilde dokümante edilir.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İşyerinin unvanı, adresi ve işverenin adı.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Gerçekleştiren kişilerin isim ve unvanları ile bunlardan iş güvenliği uzmanı ve işyeri hekimi olanların Bakanlıkça verilmiş belge bilgileri.</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Gerçekleştirildiği tarih ve geçerlilik tarihi.</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Risk değerlendirmesi işyerindeki farklı bölümler için ayrı ayrı yapılmışsa her birinin adı.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Belirlenen tehlike kaynakları ile tehlikeler.</a:t>
            </a:r>
          </a:p>
          <a:p>
            <a:pPr marL="0" indent="0" algn="just" eaLnBrk="1" hangingPunct="1">
              <a:spcAft>
                <a:spcPts val="1800"/>
              </a:spcAft>
            </a:pPr>
            <a:endParaRPr lang="tr-TR" altLang="ko-KR" sz="1400">
              <a:solidFill>
                <a:schemeClr val="tx1"/>
              </a:solidFill>
              <a:latin typeface="Arial" panose="020B0604020202020204" pitchFamily="34" charset="0"/>
              <a:ea typeface="Gulim" panose="020B0600000101010101" pitchFamily="34" charset="-127"/>
            </a:endParaRPr>
          </a:p>
        </p:txBody>
      </p:sp>
      <p:pic>
        <p:nvPicPr>
          <p:cNvPr id="27652" name="Picture 4">
            <a:extLst>
              <a:ext uri="{FF2B5EF4-FFF2-40B4-BE49-F238E27FC236}">
                <a16:creationId xmlns:a16="http://schemas.microsoft.com/office/drawing/2014/main" id="{204B5D04-ED6F-408B-BD50-A40B1C96C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2349500"/>
            <a:ext cx="263842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Effect transition="in" filter="fade">
                                      <p:cBhvr>
                                        <p:cTn id="28" dur="1000"/>
                                        <p:tgtEl>
                                          <p:spTgt spid="38915">
                                            <p:txEl>
                                              <p:pRg st="3" end="3"/>
                                            </p:txEl>
                                          </p:spTgt>
                                        </p:tgtEl>
                                      </p:cBhvr>
                                    </p:animEffect>
                                    <p:anim calcmode="lin" valueType="num">
                                      <p:cBhvr>
                                        <p:cTn id="29"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animEffect transition="in" filter="fade">
                                      <p:cBhvr>
                                        <p:cTn id="35" dur="1000"/>
                                        <p:tgtEl>
                                          <p:spTgt spid="38915">
                                            <p:txEl>
                                              <p:pRg st="4" end="4"/>
                                            </p:txEl>
                                          </p:spTgt>
                                        </p:tgtEl>
                                      </p:cBhvr>
                                    </p:animEffect>
                                    <p:anim calcmode="lin" valueType="num">
                                      <p:cBhvr>
                                        <p:cTn id="36"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915">
                                            <p:txEl>
                                              <p:pRg st="5" end="5"/>
                                            </p:txEl>
                                          </p:spTgt>
                                        </p:tgtEl>
                                        <p:attrNameLst>
                                          <p:attrName>style.visibility</p:attrName>
                                        </p:attrNameLst>
                                      </p:cBhvr>
                                      <p:to>
                                        <p:strVal val="visible"/>
                                      </p:to>
                                    </p:set>
                                    <p:animEffect transition="in" filter="fade">
                                      <p:cBhvr>
                                        <p:cTn id="42" dur="1000"/>
                                        <p:tgtEl>
                                          <p:spTgt spid="38915">
                                            <p:txEl>
                                              <p:pRg st="5" end="5"/>
                                            </p:txEl>
                                          </p:spTgt>
                                        </p:tgtEl>
                                      </p:cBhvr>
                                    </p:animEffect>
                                    <p:anim calcmode="lin" valueType="num">
                                      <p:cBhvr>
                                        <p:cTn id="43" dur="1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89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C2D11A7-AEF0-452B-91D8-B17E26019055}"/>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Dokümantasyon (Madde:11)</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6004DB1D-5B4D-410E-99E5-E918F748691D}"/>
              </a:ext>
            </a:extLst>
          </p:cNvPr>
          <p:cNvSpPr>
            <a:spLocks noGrp="1" noChangeArrowheads="1"/>
          </p:cNvSpPr>
          <p:nvPr>
            <p:ph type="body" idx="1"/>
          </p:nvPr>
        </p:nvSpPr>
        <p:spPr>
          <a:xfrm>
            <a:off x="395288" y="1628775"/>
            <a:ext cx="8137525" cy="2952750"/>
          </a:xfrm>
        </p:spPr>
        <p:txBody>
          <a:bodyPr/>
          <a:lstStyle/>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Risk değerlendirmesi asgarî aşağıdaki hususları kapsayacak şekilde dokümante edilir.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Tespit edilen riskler.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Risk analizinde kullanılan yöntem veya yöntemler.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Tespit edilen risklerin önem ve öncelik sırasını da içeren analiz sonuçları.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Düzeltici ve önleyici kontrol tedbirleri, gerçekleştirilme tarihleri ve sonrasında tespit edilen risk seviyesi.</a:t>
            </a:r>
          </a:p>
        </p:txBody>
      </p:sp>
      <p:pic>
        <p:nvPicPr>
          <p:cNvPr id="28676" name="Picture 2" descr="C:\Users\OO\Desktop\Resim Sunum\Picture1rtewyw.jpg">
            <a:extLst>
              <a:ext uri="{FF2B5EF4-FFF2-40B4-BE49-F238E27FC236}">
                <a16:creationId xmlns:a16="http://schemas.microsoft.com/office/drawing/2014/main" id="{0BB616E6-ECAE-4DD9-A7D8-DA61B3D5A6B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51025" y="3933825"/>
            <a:ext cx="59721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fade">
                                      <p:cBhvr>
                                        <p:cTn id="7" dur="1000"/>
                                        <p:tgtEl>
                                          <p:spTgt spid="38915">
                                            <p:txEl>
                                              <p:pRg st="1" end="1"/>
                                            </p:txEl>
                                          </p:spTgt>
                                        </p:tgtEl>
                                      </p:cBhvr>
                                    </p:animEffect>
                                    <p:anim calcmode="lin" valueType="num">
                                      <p:cBhvr>
                                        <p:cTn id="8"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Effect transition="in" filter="fade">
                                      <p:cBhvr>
                                        <p:cTn id="14" dur="1000"/>
                                        <p:tgtEl>
                                          <p:spTgt spid="38915">
                                            <p:txEl>
                                              <p:pRg st="2" end="2"/>
                                            </p:txEl>
                                          </p:spTgt>
                                        </p:tgtEl>
                                      </p:cBhvr>
                                    </p:animEffect>
                                    <p:anim calcmode="lin" valueType="num">
                                      <p:cBhvr>
                                        <p:cTn id="15"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animEffect transition="in" filter="fade">
                                      <p:cBhvr>
                                        <p:cTn id="21" dur="1000"/>
                                        <p:tgtEl>
                                          <p:spTgt spid="38915">
                                            <p:txEl>
                                              <p:pRg st="3" end="3"/>
                                            </p:txEl>
                                          </p:spTgt>
                                        </p:tgtEl>
                                      </p:cBhvr>
                                    </p:animEffect>
                                    <p:anim calcmode="lin" valueType="num">
                                      <p:cBhvr>
                                        <p:cTn id="22"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5">
                                            <p:txEl>
                                              <p:pRg st="4" end="4"/>
                                            </p:txEl>
                                          </p:spTgt>
                                        </p:tgtEl>
                                        <p:attrNameLst>
                                          <p:attrName>style.visibility</p:attrName>
                                        </p:attrNameLst>
                                      </p:cBhvr>
                                      <p:to>
                                        <p:strVal val="visible"/>
                                      </p:to>
                                    </p:set>
                                    <p:animEffect transition="in" filter="fade">
                                      <p:cBhvr>
                                        <p:cTn id="28" dur="1000"/>
                                        <p:tgtEl>
                                          <p:spTgt spid="38915">
                                            <p:txEl>
                                              <p:pRg st="4" end="4"/>
                                            </p:txEl>
                                          </p:spTgt>
                                        </p:tgtEl>
                                      </p:cBhvr>
                                    </p:animEffect>
                                    <p:anim calcmode="lin" valueType="num">
                                      <p:cBhvr>
                                        <p:cTn id="29"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C7ABE1E-5D07-438C-A420-0136E07F3441}"/>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Dokümantasyon (Madde:11)</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F6E1864B-F4FA-4618-ACD2-85CFC412CE33}"/>
              </a:ext>
            </a:extLst>
          </p:cNvPr>
          <p:cNvSpPr>
            <a:spLocks noGrp="1" noChangeArrowheads="1"/>
          </p:cNvSpPr>
          <p:nvPr>
            <p:ph type="body" idx="1"/>
          </p:nvPr>
        </p:nvSpPr>
        <p:spPr>
          <a:xfrm>
            <a:off x="2916238" y="2636838"/>
            <a:ext cx="5472112" cy="2016125"/>
          </a:xfrm>
        </p:spPr>
        <p:txBody>
          <a:bodyPr/>
          <a:lstStyle/>
          <a:p>
            <a:pPr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Risk değerlendirmesi dokümanının sayfaları numaralandırılarak; gerçekleştiren kişiler tarafından her sayfası paraflanıp, son sayfası imzalanır ve işyerinde saklanır.</a:t>
            </a:r>
          </a:p>
          <a:p>
            <a:pPr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Risk değerlendirmesi dokümanı </a:t>
            </a:r>
            <a:r>
              <a:rPr lang="tr-TR" altLang="ko-KR" sz="1400" b="1" u="sng">
                <a:solidFill>
                  <a:srgbClr val="FF0000"/>
                </a:solidFill>
                <a:latin typeface="Arial" panose="020B0604020202020204" pitchFamily="34" charset="0"/>
                <a:ea typeface="Gulim" panose="020B0600000101010101" pitchFamily="34" charset="-127"/>
              </a:rPr>
              <a:t>elektronik ve benzeri ortamlarda hazırlanıp arşivlenebilir.</a:t>
            </a:r>
          </a:p>
        </p:txBody>
      </p:sp>
      <p:pic>
        <p:nvPicPr>
          <p:cNvPr id="29700" name="Picture 2" descr="C:\Users\OO\Desktop\Resim Sunum\Picture1xfghdh.jpg">
            <a:extLst>
              <a:ext uri="{FF2B5EF4-FFF2-40B4-BE49-F238E27FC236}">
                <a16:creationId xmlns:a16="http://schemas.microsoft.com/office/drawing/2014/main" id="{8AAC7AA0-ADCD-41E7-BD48-64AB890F9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341438"/>
            <a:ext cx="28575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3172B5F-7E2A-4C95-9A1D-A69023D5F61E}"/>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Risk Değerlendirmesinin Yenilenmesi (Madde:12)</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52A07BA5-2CAE-4B8A-A172-F7BAC7A3A909}"/>
              </a:ext>
            </a:extLst>
          </p:cNvPr>
          <p:cNvSpPr>
            <a:spLocks noGrp="1" noChangeArrowheads="1"/>
          </p:cNvSpPr>
          <p:nvPr>
            <p:ph type="body" idx="1"/>
          </p:nvPr>
        </p:nvSpPr>
        <p:spPr>
          <a:xfrm>
            <a:off x="395288" y="2997200"/>
            <a:ext cx="5184775" cy="863600"/>
          </a:xfrm>
        </p:spPr>
        <p:txBody>
          <a:bodyPr/>
          <a:lstStyle/>
          <a:p>
            <a:pPr algn="just" eaLnBrk="1" hangingPunct="1">
              <a:spcAft>
                <a:spcPts val="1800"/>
              </a:spcAft>
            </a:pPr>
            <a:r>
              <a:rPr lang="tr-TR" altLang="ko-KR" sz="1600">
                <a:solidFill>
                  <a:schemeClr val="tx1"/>
                </a:solidFill>
                <a:latin typeface="Arial" panose="020B0604020202020204" pitchFamily="34" charset="0"/>
                <a:ea typeface="Gulim" panose="020B0600000101010101" pitchFamily="34" charset="-127"/>
              </a:rPr>
              <a:t>Yapılmış olan risk değerlendirmesi; tehlike sınıfına göre çok tehlikeli, tehlikeli ve az tehlikeli işyerlerinde sırasıyla </a:t>
            </a:r>
            <a:r>
              <a:rPr lang="tr-TR" altLang="ko-KR" sz="1600" b="1" u="sng">
                <a:solidFill>
                  <a:srgbClr val="FF0000"/>
                </a:solidFill>
                <a:latin typeface="Arial" panose="020B0604020202020204" pitchFamily="34" charset="0"/>
                <a:ea typeface="Gulim" panose="020B0600000101010101" pitchFamily="34" charset="-127"/>
              </a:rPr>
              <a:t>en geç iki, dört ve altı yılda bir yenilenir.</a:t>
            </a:r>
          </a:p>
        </p:txBody>
      </p:sp>
      <p:pic>
        <p:nvPicPr>
          <p:cNvPr id="30724" name="Picture 3" descr="C:\Users\OO\Desktop\Resim Sunum\BCM_Ch2_Pt5_Assessing_risk.jpg">
            <a:extLst>
              <a:ext uri="{FF2B5EF4-FFF2-40B4-BE49-F238E27FC236}">
                <a16:creationId xmlns:a16="http://schemas.microsoft.com/office/drawing/2014/main" id="{F3CE786C-E6F4-44F7-96B8-E50F26A93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125538"/>
            <a:ext cx="327660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BDE8812-C982-437B-A43F-E140593612F8}"/>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Risk Değerlendirmesinin Yenilenmesi (Madde:12)</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8F38F01D-E5F4-4493-8D52-6F823E66F38B}"/>
              </a:ext>
            </a:extLst>
          </p:cNvPr>
          <p:cNvSpPr>
            <a:spLocks noGrp="1" noChangeArrowheads="1"/>
          </p:cNvSpPr>
          <p:nvPr>
            <p:ph type="body" idx="1"/>
          </p:nvPr>
        </p:nvSpPr>
        <p:spPr>
          <a:xfrm>
            <a:off x="2627313" y="1412875"/>
            <a:ext cx="6121400" cy="5040313"/>
          </a:xfrm>
        </p:spPr>
        <p:txBody>
          <a:bodyPr/>
          <a:lstStyle/>
          <a:p>
            <a:pPr marL="0" indent="0" algn="just" eaLnBrk="1" hangingPunct="1">
              <a:spcAft>
                <a:spcPts val="1800"/>
              </a:spcAft>
              <a:buFont typeface="Wingdings" panose="05000000000000000000" pitchFamily="2" charset="2"/>
              <a:buNone/>
            </a:pPr>
            <a:r>
              <a:rPr lang="tr-TR" altLang="ko-KR" sz="1400">
                <a:solidFill>
                  <a:schemeClr val="tx1"/>
                </a:solidFill>
                <a:latin typeface="Arial" panose="020B0604020202020204" pitchFamily="34" charset="0"/>
                <a:ea typeface="Gulim" panose="020B0600000101010101" pitchFamily="34" charset="-127"/>
              </a:rPr>
              <a:t>Aşağıda belirtilen durumlarda ortaya çıkabilecek yeni risklerin, işyerinin tamamını veya bir bölümünü etkiliyor olması göz önünde bulundurularak risk değerlendirmesi tamamen veya kısmen yenilenir.</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İşyerinin taşınması veya binalarda değişiklik yapılması.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İşyerinde uygulanan teknoloji, kullanılan madde ve ekipmanlarda değişiklikler meydana gelmesi.</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Üretim yönteminde değişiklikler olması.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 kazası, meslek hastalığı veya ramak kala olay meydana gelmesi.</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Çalışma ortamına ait sınır değerlere ilişkin bir mevzuat değişikliği olması.</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Çalışma ortamı ölçümü ve sağlık gözetim sonuçlarına göre gerekli görülmesi.</a:t>
            </a:r>
          </a:p>
          <a:p>
            <a:pPr marL="0" indent="0"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 İşyeri dışından kaynaklanan ve işyerini etkileyebilecek yeni bir tehlikenin ortaya çıkması.</a:t>
            </a:r>
          </a:p>
        </p:txBody>
      </p:sp>
      <p:pic>
        <p:nvPicPr>
          <p:cNvPr id="31748" name="Picture 2" descr="C:\Users\OO\Desktop\Resim Sunum\hazard6.jpg">
            <a:extLst>
              <a:ext uri="{FF2B5EF4-FFF2-40B4-BE49-F238E27FC236}">
                <a16:creationId xmlns:a16="http://schemas.microsoft.com/office/drawing/2014/main" id="{51C5EA95-A2AD-4D58-9671-D74A5B33F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44675"/>
            <a:ext cx="219075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Effect transition="in" filter="fade">
                                      <p:cBhvr>
                                        <p:cTn id="28" dur="1000"/>
                                        <p:tgtEl>
                                          <p:spTgt spid="38915">
                                            <p:txEl>
                                              <p:pRg st="3" end="3"/>
                                            </p:txEl>
                                          </p:spTgt>
                                        </p:tgtEl>
                                      </p:cBhvr>
                                    </p:animEffect>
                                    <p:anim calcmode="lin" valueType="num">
                                      <p:cBhvr>
                                        <p:cTn id="29"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animEffect transition="in" filter="fade">
                                      <p:cBhvr>
                                        <p:cTn id="35" dur="1000"/>
                                        <p:tgtEl>
                                          <p:spTgt spid="38915">
                                            <p:txEl>
                                              <p:pRg st="4" end="4"/>
                                            </p:txEl>
                                          </p:spTgt>
                                        </p:tgtEl>
                                      </p:cBhvr>
                                    </p:animEffect>
                                    <p:anim calcmode="lin" valueType="num">
                                      <p:cBhvr>
                                        <p:cTn id="36"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915">
                                            <p:txEl>
                                              <p:pRg st="5" end="5"/>
                                            </p:txEl>
                                          </p:spTgt>
                                        </p:tgtEl>
                                        <p:attrNameLst>
                                          <p:attrName>style.visibility</p:attrName>
                                        </p:attrNameLst>
                                      </p:cBhvr>
                                      <p:to>
                                        <p:strVal val="visible"/>
                                      </p:to>
                                    </p:set>
                                    <p:animEffect transition="in" filter="fade">
                                      <p:cBhvr>
                                        <p:cTn id="42" dur="1000"/>
                                        <p:tgtEl>
                                          <p:spTgt spid="38915">
                                            <p:txEl>
                                              <p:pRg st="5" end="5"/>
                                            </p:txEl>
                                          </p:spTgt>
                                        </p:tgtEl>
                                      </p:cBhvr>
                                    </p:animEffect>
                                    <p:anim calcmode="lin" valueType="num">
                                      <p:cBhvr>
                                        <p:cTn id="43" dur="1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89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8915">
                                            <p:txEl>
                                              <p:pRg st="6" end="6"/>
                                            </p:txEl>
                                          </p:spTgt>
                                        </p:tgtEl>
                                        <p:attrNameLst>
                                          <p:attrName>style.visibility</p:attrName>
                                        </p:attrNameLst>
                                      </p:cBhvr>
                                      <p:to>
                                        <p:strVal val="visible"/>
                                      </p:to>
                                    </p:set>
                                    <p:animEffect transition="in" filter="fade">
                                      <p:cBhvr>
                                        <p:cTn id="49" dur="1000"/>
                                        <p:tgtEl>
                                          <p:spTgt spid="38915">
                                            <p:txEl>
                                              <p:pRg st="6" end="6"/>
                                            </p:txEl>
                                          </p:spTgt>
                                        </p:tgtEl>
                                      </p:cBhvr>
                                    </p:animEffect>
                                    <p:anim calcmode="lin" valueType="num">
                                      <p:cBhvr>
                                        <p:cTn id="50" dur="10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89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8915">
                                            <p:txEl>
                                              <p:pRg st="7" end="7"/>
                                            </p:txEl>
                                          </p:spTgt>
                                        </p:tgtEl>
                                        <p:attrNameLst>
                                          <p:attrName>style.visibility</p:attrName>
                                        </p:attrNameLst>
                                      </p:cBhvr>
                                      <p:to>
                                        <p:strVal val="visible"/>
                                      </p:to>
                                    </p:set>
                                    <p:animEffect transition="in" filter="fade">
                                      <p:cBhvr>
                                        <p:cTn id="56" dur="1000"/>
                                        <p:tgtEl>
                                          <p:spTgt spid="38915">
                                            <p:txEl>
                                              <p:pRg st="7" end="7"/>
                                            </p:txEl>
                                          </p:spTgt>
                                        </p:tgtEl>
                                      </p:cBhvr>
                                    </p:animEffect>
                                    <p:anim calcmode="lin" valueType="num">
                                      <p:cBhvr>
                                        <p:cTn id="57" dur="10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89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2BFEA58-7897-46C0-979D-C12BAF6732CA}"/>
              </a:ext>
            </a:extLst>
          </p:cNvPr>
          <p:cNvSpPr>
            <a:spLocks noGrp="1" noChangeArrowheads="1"/>
          </p:cNvSpPr>
          <p:nvPr>
            <p:ph type="title"/>
          </p:nvPr>
        </p:nvSpPr>
        <p:spPr/>
        <p:txBody>
          <a:bodyPr/>
          <a:lstStyle/>
          <a:p>
            <a:pPr eaLnBrk="1" hangingPunct="1"/>
            <a:r>
              <a:rPr lang="tr-TR" altLang="ko-KR">
                <a:ea typeface="Gulim" panose="020B0600000101010101" pitchFamily="34" charset="-127"/>
              </a:rPr>
              <a:t>İşveren Yükümlülüğü (Madde:5)</a:t>
            </a:r>
            <a:endParaRPr lang="en-US" altLang="ko-KR">
              <a:ea typeface="Gulim" panose="020B0600000101010101" pitchFamily="34" charset="-127"/>
            </a:endParaRPr>
          </a:p>
        </p:txBody>
      </p:sp>
      <p:pic>
        <p:nvPicPr>
          <p:cNvPr id="5123" name="Picture 2" descr="C:\Users\OO\Desktop\Resim Sunum\download.jpg">
            <a:extLst>
              <a:ext uri="{FF2B5EF4-FFF2-40B4-BE49-F238E27FC236}">
                <a16:creationId xmlns:a16="http://schemas.microsoft.com/office/drawing/2014/main" id="{32BDFFF0-FF28-4937-8885-FBF91339F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628775"/>
            <a:ext cx="3417887"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a:extLst>
              <a:ext uri="{FF2B5EF4-FFF2-40B4-BE49-F238E27FC236}">
                <a16:creationId xmlns:a16="http://schemas.microsoft.com/office/drawing/2014/main" id="{3F73D770-613C-475A-8087-6F8E7E93FAED}"/>
              </a:ext>
            </a:extLst>
          </p:cNvPr>
          <p:cNvSpPr>
            <a:spLocks noGrp="1" noChangeArrowheads="1"/>
          </p:cNvSpPr>
          <p:nvPr>
            <p:ph type="body" idx="1"/>
          </p:nvPr>
        </p:nvSpPr>
        <p:spPr>
          <a:xfrm>
            <a:off x="2916238" y="2781300"/>
            <a:ext cx="5832475" cy="2016125"/>
          </a:xfrm>
        </p:spPr>
        <p:txBody>
          <a:bodyPr/>
          <a:lstStyle/>
          <a:p>
            <a:pPr marL="0" indent="0" algn="just" eaLnBrk="1" hangingPunct="1">
              <a:buFont typeface="Wingdings" panose="05000000000000000000" pitchFamily="2" charset="2"/>
              <a:buNone/>
            </a:pPr>
            <a:r>
              <a:rPr lang="tr-TR" altLang="ko-KR" sz="1800">
                <a:solidFill>
                  <a:srgbClr val="FF0000"/>
                </a:solidFill>
                <a:latin typeface="Arial" panose="020B0604020202020204" pitchFamily="34" charset="0"/>
                <a:ea typeface="Gulim" panose="020B0600000101010101" pitchFamily="34" charset="-127"/>
              </a:rPr>
              <a:t>İşveren; </a:t>
            </a:r>
          </a:p>
          <a:p>
            <a:pPr marL="0" indent="0" algn="just" eaLnBrk="1" hangingPunct="1">
              <a:buFont typeface="Wingdings" panose="05000000000000000000" pitchFamily="2" charset="2"/>
              <a:buNone/>
            </a:pPr>
            <a:endParaRPr lang="tr-TR" altLang="ko-KR" sz="1800">
              <a:solidFill>
                <a:schemeClr val="tx1"/>
              </a:solidFill>
              <a:latin typeface="Arial" panose="020B0604020202020204" pitchFamily="34" charset="0"/>
              <a:ea typeface="Gulim" panose="020B0600000101010101" pitchFamily="34" charset="-127"/>
            </a:endParaRPr>
          </a:p>
          <a:p>
            <a:pPr marL="0" indent="0" algn="just" eaLnBrk="1" hangingPunct="1">
              <a:buFont typeface="Wingdings" panose="05000000000000000000" pitchFamily="2" charset="2"/>
              <a:buNone/>
            </a:pPr>
            <a:r>
              <a:rPr lang="tr-TR" altLang="ko-KR" sz="1800">
                <a:solidFill>
                  <a:schemeClr val="tx1"/>
                </a:solidFill>
                <a:latin typeface="Arial" panose="020B0604020202020204" pitchFamily="34" charset="0"/>
                <a:ea typeface="Gulim" panose="020B0600000101010101" pitchFamily="34" charset="-127"/>
              </a:rPr>
              <a:t>çalışma ortamının ve çalışanların sağlık ve güvenliğini sağlama, sürdürme ve geliştirme amacı ile iş sağlığı ve güvenliği yönünden </a:t>
            </a:r>
            <a:r>
              <a:rPr lang="tr-TR" altLang="ko-KR" sz="1800" u="sng">
                <a:solidFill>
                  <a:srgbClr val="0000FF"/>
                </a:solidFill>
                <a:latin typeface="Arial" panose="020B0604020202020204" pitchFamily="34" charset="0"/>
                <a:ea typeface="Gulim" panose="020B0600000101010101" pitchFamily="34" charset="-127"/>
              </a:rPr>
              <a:t>risk değerlendirmesi yapar veya yaptırır.</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Effect transition="in" filter="fade">
                                      <p:cBhvr>
                                        <p:cTn id="14" dur="1000"/>
                                        <p:tgtEl>
                                          <p:spTgt spid="38915">
                                            <p:txEl>
                                              <p:pRg st="2" end="2"/>
                                            </p:txEl>
                                          </p:spTgt>
                                        </p:tgtEl>
                                      </p:cBhvr>
                                    </p:animEffect>
                                    <p:anim calcmode="lin" valueType="num">
                                      <p:cBhvr>
                                        <p:cTn id="15"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F338F31-7D83-4293-ADE4-2DF8ECC52540}"/>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Büyük Kaza Önleme Politika Belgesi veya Güvenlik Raporu (Madde:13)</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B9DA92E5-3A48-462A-BA4A-217F1E58CC59}"/>
              </a:ext>
            </a:extLst>
          </p:cNvPr>
          <p:cNvSpPr>
            <a:spLocks noGrp="1" noChangeArrowheads="1"/>
          </p:cNvSpPr>
          <p:nvPr>
            <p:ph type="body" idx="1"/>
          </p:nvPr>
        </p:nvSpPr>
        <p:spPr>
          <a:xfrm>
            <a:off x="250825" y="2781300"/>
            <a:ext cx="5329238" cy="1223963"/>
          </a:xfrm>
        </p:spPr>
        <p:txBody>
          <a:bodyPr/>
          <a:lstStyle/>
          <a:p>
            <a:pPr marL="0" indent="0" algn="just" eaLnBrk="1" hangingPunct="1">
              <a:spcAft>
                <a:spcPts val="1800"/>
              </a:spcAft>
              <a:buFont typeface="Wingdings" panose="05000000000000000000" pitchFamily="2" charset="2"/>
              <a:buNone/>
            </a:pPr>
            <a:r>
              <a:rPr lang="tr-TR" altLang="ko-KR" sz="1600">
                <a:solidFill>
                  <a:schemeClr val="tx1"/>
                </a:solidFill>
                <a:latin typeface="Arial" panose="020B0604020202020204" pitchFamily="34" charset="0"/>
                <a:ea typeface="Gulim" panose="020B0600000101010101" pitchFamily="34" charset="-127"/>
              </a:rPr>
              <a:t>Kanunun 29 uncu maddesi gereğince büyük kaza önleme politika belgesi veya güvenlik raporu hazırlanan işyerlerinde; bu belge ve raporlarda değerlendirilmiş riskler, bu Yönetmeliğe göre </a:t>
            </a:r>
            <a:r>
              <a:rPr lang="tr-TR" altLang="ko-KR" sz="1600">
                <a:solidFill>
                  <a:srgbClr val="0000FF"/>
                </a:solidFill>
                <a:latin typeface="Arial" panose="020B0604020202020204" pitchFamily="34" charset="0"/>
                <a:ea typeface="Gulim" panose="020B0600000101010101" pitchFamily="34" charset="-127"/>
              </a:rPr>
              <a:t>yapılacak risk değerlendirmesinde dikkate alınarak </a:t>
            </a:r>
            <a:r>
              <a:rPr lang="tr-TR" altLang="ko-KR" sz="1600">
                <a:solidFill>
                  <a:schemeClr val="tx1"/>
                </a:solidFill>
                <a:latin typeface="Arial" panose="020B0604020202020204" pitchFamily="34" charset="0"/>
                <a:ea typeface="Gulim" panose="020B0600000101010101" pitchFamily="34" charset="-127"/>
              </a:rPr>
              <a:t>kullanılır.</a:t>
            </a:r>
          </a:p>
        </p:txBody>
      </p:sp>
      <p:pic>
        <p:nvPicPr>
          <p:cNvPr id="32772" name="Picture 2" descr="C:\Users\OO\Desktop\Resim Sunum\refinery2.jpg">
            <a:extLst>
              <a:ext uri="{FF2B5EF4-FFF2-40B4-BE49-F238E27FC236}">
                <a16:creationId xmlns:a16="http://schemas.microsoft.com/office/drawing/2014/main" id="{65A963E1-C8A0-4A70-9451-CFB338888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1052513"/>
            <a:ext cx="3240087"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B9163A5-E360-4C72-ADFF-2D9F14C5F4B9}"/>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Birden Fazla İşveren Olması Durumunda Risk Değerlendirmesi (Madde:14)</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8DA69DB5-5563-4452-B97D-A762B73A557E}"/>
              </a:ext>
            </a:extLst>
          </p:cNvPr>
          <p:cNvSpPr>
            <a:spLocks noGrp="1" noChangeArrowheads="1"/>
          </p:cNvSpPr>
          <p:nvPr>
            <p:ph type="body" idx="1"/>
          </p:nvPr>
        </p:nvSpPr>
        <p:spPr>
          <a:xfrm>
            <a:off x="3276600" y="2492375"/>
            <a:ext cx="5616575" cy="2089150"/>
          </a:xfrm>
        </p:spPr>
        <p:txBody>
          <a:bodyPr/>
          <a:lstStyle/>
          <a:p>
            <a:pPr algn="just" eaLnBrk="1" hangingPunct="1">
              <a:spcAft>
                <a:spcPts val="1800"/>
              </a:spcAft>
            </a:pPr>
            <a:r>
              <a:rPr lang="tr-TR" altLang="ko-KR" sz="1600">
                <a:solidFill>
                  <a:schemeClr val="tx1"/>
                </a:solidFill>
                <a:latin typeface="Arial" panose="020B0604020202020204" pitchFamily="34" charset="0"/>
                <a:ea typeface="Gulim" panose="020B0600000101010101" pitchFamily="34" charset="-127"/>
              </a:rPr>
              <a:t>Aynı çalışma alanını birden fazla işverenin paylaşması durumunda, yürütülen işler için diğer işverenlerin yürüttüğü işler de göz önünde bulundurularak </a:t>
            </a:r>
            <a:r>
              <a:rPr lang="tr-TR" altLang="ko-KR" sz="1600" b="1" u="sng">
                <a:solidFill>
                  <a:srgbClr val="0000FF"/>
                </a:solidFill>
                <a:latin typeface="Arial" panose="020B0604020202020204" pitchFamily="34" charset="0"/>
                <a:ea typeface="Gulim" panose="020B0600000101010101" pitchFamily="34" charset="-127"/>
              </a:rPr>
              <a:t>ayrı ayrı risk değerlendirmesi gerçekleştirilir. </a:t>
            </a:r>
          </a:p>
          <a:p>
            <a:pPr algn="just" eaLnBrk="1" hangingPunct="1">
              <a:spcAft>
                <a:spcPts val="1800"/>
              </a:spcAft>
            </a:pPr>
            <a:r>
              <a:rPr lang="tr-TR" altLang="ko-KR" sz="1600">
                <a:solidFill>
                  <a:schemeClr val="tx1"/>
                </a:solidFill>
                <a:latin typeface="Arial" panose="020B0604020202020204" pitchFamily="34" charset="0"/>
                <a:ea typeface="Gulim" panose="020B0600000101010101" pitchFamily="34" charset="-127"/>
              </a:rPr>
              <a:t>İşverenler, risk değerlendirmesi çalışmalarını, </a:t>
            </a:r>
            <a:r>
              <a:rPr lang="tr-TR" altLang="ko-KR" sz="1600" b="1" u="sng">
                <a:solidFill>
                  <a:srgbClr val="0000FF"/>
                </a:solidFill>
                <a:latin typeface="Arial" panose="020B0604020202020204" pitchFamily="34" charset="0"/>
                <a:ea typeface="Gulim" panose="020B0600000101010101" pitchFamily="34" charset="-127"/>
              </a:rPr>
              <a:t>koordinasyon içinde yürütür, birbirlerini ve çalışan temsilcilerini tespit edilen riskler konusunda bilgilendirir.</a:t>
            </a:r>
          </a:p>
        </p:txBody>
      </p:sp>
      <p:pic>
        <p:nvPicPr>
          <p:cNvPr id="33796" name="Picture 2" descr="C:\Users\OO\Desktop\Resim Sunum\power line worker.jpg">
            <a:extLst>
              <a:ext uri="{FF2B5EF4-FFF2-40B4-BE49-F238E27FC236}">
                <a16:creationId xmlns:a16="http://schemas.microsoft.com/office/drawing/2014/main" id="{433227A6-B27E-4D44-AE37-BD65EDF72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3059113"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2201EA1-4601-4DF5-B8E4-8FD5E7241856}"/>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Birden Fazla İşveren Olması Durumunda Risk Değerlendirmesi (Madde:14)</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39B32412-64B0-41ED-8356-A75189B35546}"/>
              </a:ext>
            </a:extLst>
          </p:cNvPr>
          <p:cNvSpPr>
            <a:spLocks noGrp="1" noChangeArrowheads="1"/>
          </p:cNvSpPr>
          <p:nvPr>
            <p:ph type="body" idx="1"/>
          </p:nvPr>
        </p:nvSpPr>
        <p:spPr>
          <a:xfrm>
            <a:off x="539750" y="2060575"/>
            <a:ext cx="5327650" cy="3024188"/>
          </a:xfrm>
        </p:spPr>
        <p:txBody>
          <a:bodyPr/>
          <a:lstStyle/>
          <a:p>
            <a:pPr algn="just" eaLnBrk="1" hangingPunct="1">
              <a:spcAft>
                <a:spcPts val="1800"/>
              </a:spcAft>
            </a:pPr>
            <a:r>
              <a:rPr lang="tr-TR" altLang="ko-KR" sz="1600">
                <a:solidFill>
                  <a:schemeClr val="tx1"/>
                </a:solidFill>
                <a:latin typeface="Arial" panose="020B0604020202020204" pitchFamily="34" charset="0"/>
                <a:ea typeface="Gulim" panose="020B0600000101010101" pitchFamily="34" charset="-127"/>
              </a:rPr>
              <a:t>Birden fazla işyerinin bulunduğu iş merkezleri, iş hanları, sanayi bölgeleri veya siteleri gibi yerlerde, işyerlerinde ayrı ayrı gerçekleştirilen </a:t>
            </a:r>
            <a:r>
              <a:rPr lang="tr-TR" altLang="ko-KR" sz="1600" b="1" u="sng">
                <a:solidFill>
                  <a:srgbClr val="0000FF"/>
                </a:solidFill>
                <a:latin typeface="Arial" panose="020B0604020202020204" pitchFamily="34" charset="0"/>
                <a:ea typeface="Gulim" panose="020B0600000101010101" pitchFamily="34" charset="-127"/>
              </a:rPr>
              <a:t>risk değerlendirmesi çalışmalarının koordinasyonu yönetim tarafından yürütülür. </a:t>
            </a:r>
          </a:p>
          <a:p>
            <a:pPr algn="just" eaLnBrk="1" hangingPunct="1">
              <a:spcAft>
                <a:spcPts val="1800"/>
              </a:spcAft>
            </a:pPr>
            <a:r>
              <a:rPr lang="tr-TR" altLang="ko-KR" sz="1600" b="1" u="sng">
                <a:solidFill>
                  <a:srgbClr val="FF0000"/>
                </a:solidFill>
                <a:latin typeface="Arial" panose="020B0604020202020204" pitchFamily="34" charset="0"/>
                <a:ea typeface="Gulim" panose="020B0600000101010101" pitchFamily="34" charset="-127"/>
              </a:rPr>
              <a:t>Yönetim;</a:t>
            </a:r>
            <a:r>
              <a:rPr lang="tr-TR" altLang="ko-KR" sz="1600">
                <a:solidFill>
                  <a:schemeClr val="tx1"/>
                </a:solidFill>
                <a:latin typeface="Arial" panose="020B0604020202020204" pitchFamily="34" charset="0"/>
                <a:ea typeface="Gulim" panose="020B0600000101010101" pitchFamily="34" charset="-127"/>
              </a:rPr>
              <a:t> bu koordinasyonun yürütümünde, işyerlerinde iş sağlığı ve güvenliği yönünden diğer işyerlerini etkileyecek </a:t>
            </a:r>
            <a:r>
              <a:rPr lang="tr-TR" altLang="ko-KR" sz="1600" b="1" u="sng">
                <a:solidFill>
                  <a:srgbClr val="FF0000"/>
                </a:solidFill>
                <a:latin typeface="Arial" panose="020B0604020202020204" pitchFamily="34" charset="0"/>
                <a:ea typeface="Gulim" panose="020B0600000101010101" pitchFamily="34" charset="-127"/>
              </a:rPr>
              <a:t>tehlikeler hususunda gerekli tedbirleri almaları için ilgili işverenleri uyarır. </a:t>
            </a:r>
          </a:p>
          <a:p>
            <a:pPr algn="just" eaLnBrk="1" hangingPunct="1">
              <a:spcAft>
                <a:spcPts val="1800"/>
              </a:spcAft>
            </a:pPr>
            <a:r>
              <a:rPr lang="tr-TR" altLang="ko-KR" sz="1600" b="1" u="sng">
                <a:solidFill>
                  <a:srgbClr val="FF0000"/>
                </a:solidFill>
                <a:latin typeface="Arial" panose="020B0604020202020204" pitchFamily="34" charset="0"/>
                <a:ea typeface="Gulim" panose="020B0600000101010101" pitchFamily="34" charset="-127"/>
              </a:rPr>
              <a:t>Bu uyarılara uymayan işverenleri Bakanlığa bildirir.</a:t>
            </a:r>
          </a:p>
        </p:txBody>
      </p:sp>
      <p:pic>
        <p:nvPicPr>
          <p:cNvPr id="34820" name="Picture 2" descr="C:\Users\OO\Desktop\Resim Sunum\fireriskassessmentsatwork.jpg">
            <a:extLst>
              <a:ext uri="{FF2B5EF4-FFF2-40B4-BE49-F238E27FC236}">
                <a16:creationId xmlns:a16="http://schemas.microsoft.com/office/drawing/2014/main" id="{F546D591-8D59-4239-A533-50C358C6F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052513"/>
            <a:ext cx="3059112"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3392682-06B3-41BC-8C76-AC41D6728A76}"/>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Asıl İşveren ve Alt İşveren İlişkisinde Risk Değerlendirmesi (Madde:15)</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33524C8F-BAF0-4B02-887D-FF5D51EB6721}"/>
              </a:ext>
            </a:extLst>
          </p:cNvPr>
          <p:cNvSpPr>
            <a:spLocks noGrp="1" noChangeArrowheads="1"/>
          </p:cNvSpPr>
          <p:nvPr>
            <p:ph type="body" idx="1"/>
          </p:nvPr>
        </p:nvSpPr>
        <p:spPr>
          <a:xfrm>
            <a:off x="2700338" y="2133600"/>
            <a:ext cx="5975350" cy="3311525"/>
          </a:xfrm>
        </p:spPr>
        <p:txBody>
          <a:bodyPr/>
          <a:lstStyle/>
          <a:p>
            <a:pPr marL="0" indent="0" algn="just" eaLnBrk="1" hangingPunct="1">
              <a:spcAft>
                <a:spcPts val="1800"/>
              </a:spcAft>
              <a:buFont typeface="Wingdings" panose="05000000000000000000" pitchFamily="2" charset="2"/>
              <a:buNone/>
            </a:pPr>
            <a:r>
              <a:rPr lang="tr-TR" altLang="ko-KR" sz="1600">
                <a:solidFill>
                  <a:schemeClr val="tx1"/>
                </a:solidFill>
                <a:latin typeface="Arial" panose="020B0604020202020204" pitchFamily="34" charset="0"/>
                <a:ea typeface="Gulim" panose="020B0600000101010101" pitchFamily="34" charset="-127"/>
              </a:rPr>
              <a:t>Bir işyerinde bir veya daha fazla alt işveren bulunması halinde:</a:t>
            </a:r>
          </a:p>
          <a:p>
            <a:pPr marL="0" indent="0" algn="just" eaLnBrk="1" hangingPunct="1">
              <a:spcAft>
                <a:spcPts val="1800"/>
              </a:spcAft>
            </a:pPr>
            <a:r>
              <a:rPr lang="tr-TR" altLang="ko-KR" sz="1600" b="1">
                <a:solidFill>
                  <a:srgbClr val="0000FF"/>
                </a:solidFill>
                <a:latin typeface="Arial" panose="020B0604020202020204" pitchFamily="34" charset="0"/>
                <a:ea typeface="Gulim" panose="020B0600000101010101" pitchFamily="34" charset="-127"/>
              </a:rPr>
              <a:t> Her alt işveren </a:t>
            </a:r>
            <a:r>
              <a:rPr lang="tr-TR" altLang="ko-KR" sz="1600">
                <a:solidFill>
                  <a:schemeClr val="tx1"/>
                </a:solidFill>
                <a:latin typeface="Arial" panose="020B0604020202020204" pitchFamily="34" charset="0"/>
                <a:ea typeface="Gulim" panose="020B0600000101010101" pitchFamily="34" charset="-127"/>
              </a:rPr>
              <a:t>yürüttükleri işlerle ilgili olarak, bu Yönetmelik hükümleri uyarınca gerekli </a:t>
            </a:r>
            <a:r>
              <a:rPr lang="tr-TR" altLang="ko-KR" sz="1600" b="1" u="sng">
                <a:solidFill>
                  <a:srgbClr val="0000FF"/>
                </a:solidFill>
                <a:latin typeface="Arial" panose="020B0604020202020204" pitchFamily="34" charset="0"/>
                <a:ea typeface="Gulim" panose="020B0600000101010101" pitchFamily="34" charset="-127"/>
              </a:rPr>
              <a:t>risk değerlendirmesi çalışmalarını yapar veya yaptırır.</a:t>
            </a:r>
          </a:p>
          <a:p>
            <a:pPr marL="0" indent="0" algn="just" eaLnBrk="1" hangingPunct="1">
              <a:spcAft>
                <a:spcPts val="1800"/>
              </a:spcAft>
            </a:pPr>
            <a:r>
              <a:rPr lang="tr-TR" altLang="ko-KR" sz="1600">
                <a:solidFill>
                  <a:schemeClr val="tx1"/>
                </a:solidFill>
                <a:latin typeface="Arial" panose="020B0604020202020204" pitchFamily="34" charset="0"/>
                <a:ea typeface="Gulim" panose="020B0600000101010101" pitchFamily="34" charset="-127"/>
              </a:rPr>
              <a:t> Alt işverenlerin risk değerlendirmesi çalışmaları konusunda asıl işverenin sorumluluk alanları ile ilgili </a:t>
            </a:r>
            <a:r>
              <a:rPr lang="tr-TR" altLang="ko-KR" sz="1600" b="1" u="sng">
                <a:solidFill>
                  <a:srgbClr val="0000FF"/>
                </a:solidFill>
                <a:latin typeface="Arial" panose="020B0604020202020204" pitchFamily="34" charset="0"/>
                <a:ea typeface="Gulim" panose="020B0600000101010101" pitchFamily="34" charset="-127"/>
              </a:rPr>
              <a:t>ihtiyaç duydukları bilgi ve belgeler asıl işverence sağlanır.</a:t>
            </a:r>
          </a:p>
          <a:p>
            <a:pPr marL="0" indent="0" algn="just" eaLnBrk="1" hangingPunct="1">
              <a:spcAft>
                <a:spcPts val="1800"/>
              </a:spcAft>
            </a:pPr>
            <a:r>
              <a:rPr lang="tr-TR" altLang="ko-KR" sz="1600" b="1" u="sng">
                <a:solidFill>
                  <a:srgbClr val="FF0000"/>
                </a:solidFill>
                <a:latin typeface="Arial" panose="020B0604020202020204" pitchFamily="34" charset="0"/>
                <a:ea typeface="Gulim" panose="020B0600000101010101" pitchFamily="34" charset="-127"/>
              </a:rPr>
              <a:t> Asıl işveren</a:t>
            </a:r>
            <a:r>
              <a:rPr lang="tr-TR" altLang="ko-KR" sz="1600">
                <a:solidFill>
                  <a:schemeClr val="tx1"/>
                </a:solidFill>
                <a:latin typeface="Arial" panose="020B0604020202020204" pitchFamily="34" charset="0"/>
                <a:ea typeface="Gulim" panose="020B0600000101010101" pitchFamily="34" charset="-127"/>
              </a:rPr>
              <a:t>, alt işverenlerce yürütülen </a:t>
            </a:r>
            <a:r>
              <a:rPr lang="tr-TR" altLang="ko-KR" sz="1600" b="1" u="sng">
                <a:solidFill>
                  <a:srgbClr val="FF0000"/>
                </a:solidFill>
                <a:latin typeface="Arial" panose="020B0604020202020204" pitchFamily="34" charset="0"/>
                <a:ea typeface="Gulim" panose="020B0600000101010101" pitchFamily="34" charset="-127"/>
              </a:rPr>
              <a:t>risk değerlendirmesi çalışmalarını denetler ve bu konudaki çalışmaları koordine eder.</a:t>
            </a:r>
          </a:p>
        </p:txBody>
      </p:sp>
      <p:pic>
        <p:nvPicPr>
          <p:cNvPr id="35844" name="Picture 2" descr="C:\Users\OO\Desktop\Resim Sunum\Picture1khhj.jpg">
            <a:extLst>
              <a:ext uri="{FF2B5EF4-FFF2-40B4-BE49-F238E27FC236}">
                <a16:creationId xmlns:a16="http://schemas.microsoft.com/office/drawing/2014/main" id="{4E6C02D0-1AF1-4748-862A-BC254FB3149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492375"/>
            <a:ext cx="26812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Effect transition="in" filter="fade">
                                      <p:cBhvr>
                                        <p:cTn id="28" dur="1000"/>
                                        <p:tgtEl>
                                          <p:spTgt spid="38915">
                                            <p:txEl>
                                              <p:pRg st="3" end="3"/>
                                            </p:txEl>
                                          </p:spTgt>
                                        </p:tgtEl>
                                      </p:cBhvr>
                                    </p:animEffect>
                                    <p:anim calcmode="lin" valueType="num">
                                      <p:cBhvr>
                                        <p:cTn id="29"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2D196A3-C678-48A9-90C1-AC8DB68655E4}"/>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Asıl İşveren ve Alt İşveren İlişkisinde Risk Değerlendirmesi (Madde:15)</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6BDB7BEA-F734-42F2-8CE6-95C33DC5D77E}"/>
              </a:ext>
            </a:extLst>
          </p:cNvPr>
          <p:cNvSpPr>
            <a:spLocks noGrp="1" noChangeArrowheads="1"/>
          </p:cNvSpPr>
          <p:nvPr>
            <p:ph type="body" idx="1"/>
          </p:nvPr>
        </p:nvSpPr>
        <p:spPr>
          <a:xfrm>
            <a:off x="763588" y="1844675"/>
            <a:ext cx="7345362" cy="2016125"/>
          </a:xfrm>
        </p:spPr>
        <p:txBody>
          <a:bodyPr/>
          <a:lstStyle/>
          <a:p>
            <a:pPr algn="just" eaLnBrk="1" hangingPunct="1">
              <a:spcAft>
                <a:spcPts val="1800"/>
              </a:spcAft>
            </a:pPr>
            <a:r>
              <a:rPr lang="tr-TR" altLang="ko-KR" sz="1600" b="1" u="sng">
                <a:solidFill>
                  <a:srgbClr val="0000FF"/>
                </a:solidFill>
                <a:latin typeface="Arial" panose="020B0604020202020204" pitchFamily="34" charset="0"/>
                <a:ea typeface="Gulim" panose="020B0600000101010101" pitchFamily="34" charset="-127"/>
              </a:rPr>
              <a:t>Alt işverenler </a:t>
            </a:r>
            <a:r>
              <a:rPr lang="tr-TR" altLang="ko-KR" sz="1600">
                <a:solidFill>
                  <a:schemeClr val="tx1"/>
                </a:solidFill>
                <a:latin typeface="Arial" panose="020B0604020202020204" pitchFamily="34" charset="0"/>
                <a:ea typeface="Gulim" panose="020B0600000101010101" pitchFamily="34" charset="-127"/>
              </a:rPr>
              <a:t>hazırladıkları risk değerlendirmesinin </a:t>
            </a:r>
            <a:r>
              <a:rPr lang="tr-TR" altLang="ko-KR" sz="1600" b="1" u="sng">
                <a:solidFill>
                  <a:srgbClr val="0000FF"/>
                </a:solidFill>
                <a:latin typeface="Arial" panose="020B0604020202020204" pitchFamily="34" charset="0"/>
                <a:ea typeface="Gulim" panose="020B0600000101010101" pitchFamily="34" charset="-127"/>
              </a:rPr>
              <a:t>bir nüshasını asıl işverene verir. </a:t>
            </a:r>
          </a:p>
          <a:p>
            <a:pPr algn="just" eaLnBrk="1" hangingPunct="1">
              <a:spcAft>
                <a:spcPts val="1800"/>
              </a:spcAft>
            </a:pPr>
            <a:r>
              <a:rPr lang="tr-TR" altLang="ko-KR" sz="1600" b="1" u="sng">
                <a:solidFill>
                  <a:srgbClr val="FF0000"/>
                </a:solidFill>
                <a:latin typeface="Arial" panose="020B0604020202020204" pitchFamily="34" charset="0"/>
                <a:ea typeface="Gulim" panose="020B0600000101010101" pitchFamily="34" charset="-127"/>
              </a:rPr>
              <a:t>Asıl işveren; </a:t>
            </a:r>
            <a:r>
              <a:rPr lang="tr-TR" altLang="ko-KR" sz="1600">
                <a:solidFill>
                  <a:schemeClr val="tx1"/>
                </a:solidFill>
                <a:latin typeface="Arial" panose="020B0604020202020204" pitchFamily="34" charset="0"/>
                <a:ea typeface="Gulim" panose="020B0600000101010101" pitchFamily="34" charset="-127"/>
              </a:rPr>
              <a:t>bu risk değerlendirmesi çalışmalarını </a:t>
            </a:r>
            <a:r>
              <a:rPr lang="tr-TR" altLang="ko-KR" sz="1600" b="1" u="sng">
                <a:solidFill>
                  <a:srgbClr val="FF0000"/>
                </a:solidFill>
                <a:latin typeface="Arial" panose="020B0604020202020204" pitchFamily="34" charset="0"/>
                <a:ea typeface="Gulim" panose="020B0600000101010101" pitchFamily="34" charset="-127"/>
              </a:rPr>
              <a:t>kendi çalışmasıyla bütünleştirerek, </a:t>
            </a:r>
            <a:r>
              <a:rPr lang="tr-TR" altLang="ko-KR" sz="1600">
                <a:solidFill>
                  <a:schemeClr val="tx1"/>
                </a:solidFill>
                <a:latin typeface="Arial" panose="020B0604020202020204" pitchFamily="34" charset="0"/>
                <a:ea typeface="Gulim" panose="020B0600000101010101" pitchFamily="34" charset="-127"/>
              </a:rPr>
              <a:t>risk kontrol tedbirlerinin uygulanıp uygulanmadığını </a:t>
            </a:r>
            <a:r>
              <a:rPr lang="tr-TR" altLang="ko-KR" sz="1600" b="1" u="sng">
                <a:solidFill>
                  <a:srgbClr val="FF0000"/>
                </a:solidFill>
                <a:latin typeface="Arial" panose="020B0604020202020204" pitchFamily="34" charset="0"/>
                <a:ea typeface="Gulim" panose="020B0600000101010101" pitchFamily="34" charset="-127"/>
              </a:rPr>
              <a:t>izler, denetler ve uygunsuzlukların giderilmesini sağlar</a:t>
            </a:r>
            <a:r>
              <a:rPr lang="tr-TR" altLang="ko-KR" sz="1600">
                <a:solidFill>
                  <a:schemeClr val="tx1"/>
                </a:solidFill>
                <a:latin typeface="Arial" panose="020B0604020202020204" pitchFamily="34" charset="0"/>
                <a:ea typeface="Gulim" panose="020B0600000101010101" pitchFamily="34" charset="-127"/>
              </a:rPr>
              <a:t>.</a:t>
            </a:r>
          </a:p>
        </p:txBody>
      </p:sp>
      <p:pic>
        <p:nvPicPr>
          <p:cNvPr id="36868" name="Picture 4" descr="C:\Users\OO\Desktop\Resim Sunum\Picture1dfssd.png">
            <a:extLst>
              <a:ext uri="{FF2B5EF4-FFF2-40B4-BE49-F238E27FC236}">
                <a16:creationId xmlns:a16="http://schemas.microsoft.com/office/drawing/2014/main" id="{6ED1EC5C-4B73-45EA-A6DA-C093C7D55B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944689" y="3908425"/>
            <a:ext cx="5795664"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7B9372D-EFF8-440F-9225-137088BEC677}"/>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Çalışanların Bilgilendirilmesi (Madde:16)</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D5CB601F-75D5-4837-9715-94725377FD9A}"/>
              </a:ext>
            </a:extLst>
          </p:cNvPr>
          <p:cNvSpPr>
            <a:spLocks noGrp="1" noChangeArrowheads="1"/>
          </p:cNvSpPr>
          <p:nvPr>
            <p:ph type="body" idx="1"/>
          </p:nvPr>
        </p:nvSpPr>
        <p:spPr>
          <a:xfrm>
            <a:off x="3132138" y="2781300"/>
            <a:ext cx="5256212" cy="1439863"/>
          </a:xfrm>
        </p:spPr>
        <p:txBody>
          <a:bodyPr/>
          <a:lstStyle/>
          <a:p>
            <a:pPr algn="just" eaLnBrk="1" hangingPunct="1">
              <a:spcAft>
                <a:spcPts val="1800"/>
              </a:spcAft>
            </a:pPr>
            <a:r>
              <a:rPr lang="tr-TR" altLang="ko-KR" sz="1600">
                <a:solidFill>
                  <a:schemeClr val="tx1"/>
                </a:solidFill>
                <a:latin typeface="Arial" panose="020B0604020202020204" pitchFamily="34" charset="0"/>
                <a:ea typeface="Gulim" panose="020B0600000101010101" pitchFamily="34" charset="-127"/>
              </a:rPr>
              <a:t>İşyerinde çalışanlar, çalışan temsilcileri ve başka işyerlerinden çalışmak üzere gelen çalışanlar ve bunların işverenleri; işyerinde karşılaşılabilecek </a:t>
            </a:r>
            <a:r>
              <a:rPr lang="tr-TR" altLang="ko-KR" sz="1600" b="1" u="sng">
                <a:solidFill>
                  <a:srgbClr val="0000FF"/>
                </a:solidFill>
                <a:latin typeface="Arial" panose="020B0604020202020204" pitchFamily="34" charset="0"/>
                <a:ea typeface="Gulim" panose="020B0600000101010101" pitchFamily="34" charset="-127"/>
              </a:rPr>
              <a:t>sağlık ve güvenlik riskleri ile düzeltici ve önleyici tedbirler hakkında bilgilendirilir.</a:t>
            </a:r>
          </a:p>
        </p:txBody>
      </p:sp>
      <p:pic>
        <p:nvPicPr>
          <p:cNvPr id="37892" name="Picture 2" descr="C:\Users\OO\Desktop\Resim Sunum\shutterstock_11381503-re.jpg">
            <a:extLst>
              <a:ext uri="{FF2B5EF4-FFF2-40B4-BE49-F238E27FC236}">
                <a16:creationId xmlns:a16="http://schemas.microsoft.com/office/drawing/2014/main" id="{150D7151-EA97-4E95-A800-F4B3433D0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268413"/>
            <a:ext cx="302577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96493DB-616E-4007-8D0F-4C0DF4232084}"/>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Risk Değerlendirmesi Rehberleri (Madde:17)</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4FB790B3-A3D8-43EB-B404-354EBE3D69F8}"/>
              </a:ext>
            </a:extLst>
          </p:cNvPr>
          <p:cNvSpPr>
            <a:spLocks noGrp="1" noChangeArrowheads="1"/>
          </p:cNvSpPr>
          <p:nvPr>
            <p:ph type="body" idx="1"/>
          </p:nvPr>
        </p:nvSpPr>
        <p:spPr>
          <a:xfrm>
            <a:off x="250825" y="2420938"/>
            <a:ext cx="5184775" cy="1944687"/>
          </a:xfrm>
        </p:spPr>
        <p:txBody>
          <a:bodyPr/>
          <a:lstStyle/>
          <a:p>
            <a:pPr algn="just" eaLnBrk="1" hangingPunct="1">
              <a:spcAft>
                <a:spcPts val="1800"/>
              </a:spcAft>
            </a:pPr>
            <a:r>
              <a:rPr lang="tr-TR" altLang="ko-KR" sz="1600">
                <a:solidFill>
                  <a:schemeClr val="tx1"/>
                </a:solidFill>
                <a:latin typeface="Arial" panose="020B0604020202020204" pitchFamily="34" charset="0"/>
                <a:ea typeface="Gulim" panose="020B0600000101010101" pitchFamily="34" charset="-127"/>
              </a:rPr>
              <a:t>İşverenlere, risk değerlendirmesi ile ilgili yükümlülükleri bakımından yardımcı olmak veya yol göstermek amacıyla </a:t>
            </a:r>
            <a:r>
              <a:rPr lang="tr-TR" altLang="ko-KR" sz="1600" b="1">
                <a:solidFill>
                  <a:srgbClr val="0000FF"/>
                </a:solidFill>
                <a:latin typeface="Arial" panose="020B0604020202020204" pitchFamily="34" charset="0"/>
                <a:ea typeface="Gulim" panose="020B0600000101010101" pitchFamily="34" charset="-127"/>
              </a:rPr>
              <a:t>risk değerlendirmesi rehberleri hazırlanabilir. </a:t>
            </a:r>
          </a:p>
          <a:p>
            <a:pPr algn="just" eaLnBrk="1" hangingPunct="1">
              <a:spcAft>
                <a:spcPts val="1800"/>
              </a:spcAft>
            </a:pPr>
            <a:r>
              <a:rPr lang="tr-TR" altLang="ko-KR" sz="1600">
                <a:solidFill>
                  <a:schemeClr val="tx1"/>
                </a:solidFill>
                <a:latin typeface="Arial" panose="020B0604020202020204" pitchFamily="34" charset="0"/>
                <a:ea typeface="Gulim" panose="020B0600000101010101" pitchFamily="34" charset="-127"/>
              </a:rPr>
              <a:t>Rehberler işyerinde çalışan sayısı ve işyerinin bulunduğu tehlike sınıfı göz önüne alınarak; sektör, meslek veya yapılan işlere özgü olabilir.</a:t>
            </a:r>
            <a:endParaRPr lang="tr-TR" altLang="ko-KR" sz="1600" b="1" u="sng">
              <a:solidFill>
                <a:srgbClr val="0000FF"/>
              </a:solidFill>
              <a:latin typeface="Arial" panose="020B0604020202020204" pitchFamily="34" charset="0"/>
              <a:ea typeface="Gulim" panose="020B0600000101010101" pitchFamily="34" charset="-127"/>
            </a:endParaRPr>
          </a:p>
        </p:txBody>
      </p:sp>
      <p:pic>
        <p:nvPicPr>
          <p:cNvPr id="38916" name="Picture 2" descr="C:\Users\OO\Desktop\Resim Sunum\risk-assessments.gif">
            <a:extLst>
              <a:ext uri="{FF2B5EF4-FFF2-40B4-BE49-F238E27FC236}">
                <a16:creationId xmlns:a16="http://schemas.microsoft.com/office/drawing/2014/main" id="{D55897F4-C6A5-4F40-88FD-A3B50B4FC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052513"/>
            <a:ext cx="34925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06432B9-83C4-4A49-A5FA-CBB84A3F7167}"/>
              </a:ext>
            </a:extLst>
          </p:cNvPr>
          <p:cNvSpPr>
            <a:spLocks noGrp="1" noChangeArrowheads="1"/>
          </p:cNvSpPr>
          <p:nvPr>
            <p:ph type="title"/>
          </p:nvPr>
        </p:nvSpPr>
        <p:spPr>
          <a:xfrm>
            <a:off x="2555875" y="333375"/>
            <a:ext cx="6588125" cy="603250"/>
          </a:xfrm>
        </p:spPr>
        <p:txBody>
          <a:bodyPr/>
          <a:lstStyle/>
          <a:p>
            <a:pPr eaLnBrk="1" hangingPunct="1"/>
            <a:r>
              <a:rPr lang="tr-TR" altLang="ko-KR" sz="2400" b="1">
                <a:ea typeface="Gulim" panose="020B0600000101010101" pitchFamily="34" charset="-127"/>
              </a:rPr>
              <a:t>Risk Değerlendirmesi Rehberleri (Madde:17)</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F2D15186-6C4F-462F-9DCD-43C7D7852DD6}"/>
              </a:ext>
            </a:extLst>
          </p:cNvPr>
          <p:cNvSpPr>
            <a:spLocks noGrp="1" noChangeArrowheads="1"/>
          </p:cNvSpPr>
          <p:nvPr>
            <p:ph type="body" idx="1"/>
          </p:nvPr>
        </p:nvSpPr>
        <p:spPr>
          <a:xfrm>
            <a:off x="3348038" y="2492375"/>
            <a:ext cx="5472112" cy="2232025"/>
          </a:xfrm>
        </p:spPr>
        <p:txBody>
          <a:bodyPr/>
          <a:lstStyle/>
          <a:p>
            <a:pPr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Kamu kurum ve kuruluşları, kamu kurumu niteliğindeki meslek kuruluşları, işçi-işveren ve memur sendikaları ile kamu yararına çalışan sivil toplum kuruluşları faaliyet gösterdikleri sektörde rehber çalışmalarında bulunabilir. </a:t>
            </a:r>
          </a:p>
          <a:p>
            <a:pPr algn="just" eaLnBrk="1" hangingPunct="1">
              <a:spcAft>
                <a:spcPts val="1800"/>
              </a:spcAft>
            </a:pPr>
            <a:r>
              <a:rPr lang="tr-TR" altLang="ko-KR" sz="1400">
                <a:solidFill>
                  <a:schemeClr val="tx1"/>
                </a:solidFill>
                <a:latin typeface="Arial" panose="020B0604020202020204" pitchFamily="34" charset="0"/>
                <a:ea typeface="Gulim" panose="020B0600000101010101" pitchFamily="34" charset="-127"/>
              </a:rPr>
              <a:t>Bakanlıkça, bu Yönetmelik hükümlerine uygunluğu yönünden değerlendirilerek onaylanan taslaklar, Bakanlık tarafından sektör, meslek veya yapılan işlere özgü risk değerlendirmesi uygulama rehberleri olarak yayımlanır.</a:t>
            </a:r>
            <a:endParaRPr lang="tr-TR" altLang="ko-KR" sz="1400" b="1" u="sng">
              <a:solidFill>
                <a:srgbClr val="0000FF"/>
              </a:solidFill>
              <a:latin typeface="Arial" panose="020B0604020202020204" pitchFamily="34" charset="0"/>
              <a:ea typeface="Gulim" panose="020B0600000101010101" pitchFamily="34" charset="-127"/>
            </a:endParaRPr>
          </a:p>
        </p:txBody>
      </p:sp>
      <p:pic>
        <p:nvPicPr>
          <p:cNvPr id="39940" name="Picture 3" descr="C:\Users\OO\Desktop\Resim Sunum\images (13).jpg">
            <a:extLst>
              <a:ext uri="{FF2B5EF4-FFF2-40B4-BE49-F238E27FC236}">
                <a16:creationId xmlns:a16="http://schemas.microsoft.com/office/drawing/2014/main" id="{CFF4F8C9-44D6-422D-B628-0453A4662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3059113"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0260F45-825D-4A64-B935-3F4C48B95914}"/>
              </a:ext>
            </a:extLst>
          </p:cNvPr>
          <p:cNvSpPr>
            <a:spLocks noGrp="1" noChangeArrowheads="1"/>
          </p:cNvSpPr>
          <p:nvPr>
            <p:ph type="title"/>
          </p:nvPr>
        </p:nvSpPr>
        <p:spPr>
          <a:xfrm>
            <a:off x="2555875" y="333375"/>
            <a:ext cx="6588125" cy="603250"/>
          </a:xfrm>
        </p:spPr>
        <p:txBody>
          <a:bodyPr/>
          <a:lstStyle/>
          <a:p>
            <a:pPr eaLnBrk="1" hangingPunct="1"/>
            <a:r>
              <a:rPr lang="tr-TR" altLang="tr-TR" sz="2400" b="1"/>
              <a:t>Geçiş Hükmü </a:t>
            </a:r>
            <a:r>
              <a:rPr lang="tr-TR" altLang="ko-KR" sz="2400" b="1">
                <a:ea typeface="Gulim" panose="020B0600000101010101" pitchFamily="34" charset="-127"/>
              </a:rPr>
              <a:t>(Madde:1)</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D3B2899C-A207-443E-9F66-2C91DC7502B9}"/>
              </a:ext>
            </a:extLst>
          </p:cNvPr>
          <p:cNvSpPr>
            <a:spLocks noGrp="1" noChangeArrowheads="1"/>
          </p:cNvSpPr>
          <p:nvPr>
            <p:ph type="body" idx="1"/>
          </p:nvPr>
        </p:nvSpPr>
        <p:spPr>
          <a:xfrm>
            <a:off x="684213" y="2276475"/>
            <a:ext cx="7991475" cy="1008063"/>
          </a:xfrm>
        </p:spPr>
        <p:txBody>
          <a:bodyPr/>
          <a:lstStyle/>
          <a:p>
            <a:pPr algn="just" eaLnBrk="1" hangingPunct="1">
              <a:spcAft>
                <a:spcPts val="1800"/>
              </a:spcAft>
            </a:pPr>
            <a:r>
              <a:rPr lang="tr-TR" altLang="ko-KR" sz="1800">
                <a:solidFill>
                  <a:schemeClr val="tx1"/>
                </a:solidFill>
                <a:latin typeface="Arial" panose="020B0604020202020204" pitchFamily="34" charset="0"/>
                <a:ea typeface="Gulim" panose="020B0600000101010101" pitchFamily="34" charset="-127"/>
              </a:rPr>
              <a:t>6 ncı madde uyarınca oluşturulacak risk değerlendirmesi ekibinde, mezkûr maddenin birinci fıkrasının (b) bendinde sayılanların bulundurulma zorunluluğu Kanunun 38 inci maddesinde belirtilen sürelere uygun olarak aranır.</a:t>
            </a:r>
            <a:endParaRPr lang="tr-TR" altLang="ko-KR" sz="1800" b="1" u="sng">
              <a:solidFill>
                <a:srgbClr val="0000FF"/>
              </a:solidFill>
              <a:latin typeface="Arial" panose="020B0604020202020204" pitchFamily="34" charset="0"/>
              <a:ea typeface="Gulim" panose="020B0600000101010101" pitchFamily="34" charset="-127"/>
            </a:endParaRPr>
          </a:p>
        </p:txBody>
      </p:sp>
      <p:pic>
        <p:nvPicPr>
          <p:cNvPr id="40964" name="Picture 2" descr="C:\Users\OO\Desktop\Resim Sunum\banner_services_hse_hazop.jpg">
            <a:extLst>
              <a:ext uri="{FF2B5EF4-FFF2-40B4-BE49-F238E27FC236}">
                <a16:creationId xmlns:a16="http://schemas.microsoft.com/office/drawing/2014/main" id="{2572F74C-F33C-48C3-9252-C4118EC84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860800"/>
            <a:ext cx="813593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WordArt 6">
            <a:extLst>
              <a:ext uri="{FF2B5EF4-FFF2-40B4-BE49-F238E27FC236}">
                <a16:creationId xmlns:a16="http://schemas.microsoft.com/office/drawing/2014/main" id="{25A71A83-04F5-4FA5-9B86-A4636D6C3292}"/>
              </a:ext>
            </a:extLst>
          </p:cNvPr>
          <p:cNvSpPr>
            <a:spLocks noChangeArrowheads="1" noChangeShapeType="1" noTextEdit="1"/>
          </p:cNvSpPr>
          <p:nvPr/>
        </p:nvSpPr>
        <p:spPr bwMode="ltGray">
          <a:xfrm>
            <a:off x="3419475" y="1268413"/>
            <a:ext cx="4752975" cy="576262"/>
          </a:xfrm>
          <a:prstGeom prst="rect">
            <a:avLst/>
          </a:prstGeom>
        </p:spPr>
        <p:txBody>
          <a:bodyPr wrap="none" fromWordArt="1">
            <a:prstTxWarp prst="textDeflate">
              <a:avLst>
                <a:gd name="adj" fmla="val 0"/>
              </a:avLst>
            </a:prstTxWarp>
          </a:bodyPr>
          <a:lstStyle/>
          <a:p>
            <a:pPr algn="ctr"/>
            <a:r>
              <a:rPr lang="tr-TR" sz="3600" b="1" kern="10">
                <a:ln w="19050">
                  <a:solidFill>
                    <a:schemeClr val="bg1"/>
                  </a:solidFill>
                  <a:round/>
                  <a:headEnd/>
                  <a:tailEnd/>
                </a:ln>
                <a:gradFill rotWithShape="1">
                  <a:gsLst>
                    <a:gs pos="0">
                      <a:schemeClr val="folHlink"/>
                    </a:gs>
                    <a:gs pos="100000">
                      <a:schemeClr val="hlink"/>
                    </a:gs>
                  </a:gsLst>
                  <a:lin ang="0" scaled="1"/>
                </a:gradFill>
                <a:latin typeface="Arial" panose="020B0604020202020204" pitchFamily="34" charset="0"/>
              </a:rPr>
              <a:t>Teşekkürler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500" fill="hold"/>
                                        <p:tgtEl>
                                          <p:spTgt spid="48134"/>
                                        </p:tgtEl>
                                        <p:attrNameLst>
                                          <p:attrName>ppt_w</p:attrName>
                                        </p:attrNameLst>
                                      </p:cBhvr>
                                      <p:tavLst>
                                        <p:tav tm="0">
                                          <p:val>
                                            <p:fltVal val="0"/>
                                          </p:val>
                                        </p:tav>
                                        <p:tav tm="100000">
                                          <p:val>
                                            <p:strVal val="#ppt_w"/>
                                          </p:val>
                                        </p:tav>
                                      </p:tavLst>
                                    </p:anim>
                                    <p:anim calcmode="lin" valueType="num">
                                      <p:cBhvr>
                                        <p:cTn id="8" dur="500" fill="hold"/>
                                        <p:tgtEl>
                                          <p:spTgt spid="48134"/>
                                        </p:tgtEl>
                                        <p:attrNameLst>
                                          <p:attrName>ppt_h</p:attrName>
                                        </p:attrNameLst>
                                      </p:cBhvr>
                                      <p:tavLst>
                                        <p:tav tm="0">
                                          <p:val>
                                            <p:fltVal val="0"/>
                                          </p:val>
                                        </p:tav>
                                        <p:tav tm="100000">
                                          <p:val>
                                            <p:strVal val="#ppt_h"/>
                                          </p:val>
                                        </p:tav>
                                      </p:tavLst>
                                    </p:anim>
                                    <p:animEffect transition="in" filter="fade">
                                      <p:cBhvr>
                                        <p:cTn id="9"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7D4284D-6CC4-44EE-BA6E-F6940993FE8F}"/>
              </a:ext>
            </a:extLst>
          </p:cNvPr>
          <p:cNvSpPr>
            <a:spLocks noGrp="1" noChangeArrowheads="1"/>
          </p:cNvSpPr>
          <p:nvPr>
            <p:ph type="title"/>
          </p:nvPr>
        </p:nvSpPr>
        <p:spPr/>
        <p:txBody>
          <a:bodyPr/>
          <a:lstStyle/>
          <a:p>
            <a:pPr eaLnBrk="1" hangingPunct="1"/>
            <a:r>
              <a:rPr lang="tr-TR" altLang="ko-KR">
                <a:ea typeface="Gulim" panose="020B0600000101010101" pitchFamily="34" charset="-127"/>
              </a:rPr>
              <a:t>İşveren Yükümlülüğü (Madde:5)</a:t>
            </a:r>
            <a:endParaRPr lang="en-US" altLang="ko-KR">
              <a:ea typeface="Gulim" panose="020B0600000101010101" pitchFamily="34" charset="-127"/>
            </a:endParaRPr>
          </a:p>
        </p:txBody>
      </p:sp>
      <p:sp>
        <p:nvSpPr>
          <p:cNvPr id="38915" name="Rectangle 3">
            <a:extLst>
              <a:ext uri="{FF2B5EF4-FFF2-40B4-BE49-F238E27FC236}">
                <a16:creationId xmlns:a16="http://schemas.microsoft.com/office/drawing/2014/main" id="{BACB7AC2-DD0B-4137-A61B-6AA84CBFE0DB}"/>
              </a:ext>
            </a:extLst>
          </p:cNvPr>
          <p:cNvSpPr>
            <a:spLocks noGrp="1" noChangeArrowheads="1"/>
          </p:cNvSpPr>
          <p:nvPr>
            <p:ph type="body" idx="1"/>
          </p:nvPr>
        </p:nvSpPr>
        <p:spPr>
          <a:xfrm>
            <a:off x="323850" y="2276475"/>
            <a:ext cx="5616575" cy="2592388"/>
          </a:xfrm>
        </p:spPr>
        <p:txBody>
          <a:bodyPr/>
          <a:lstStyle/>
          <a:p>
            <a:pPr algn="just" eaLnBrk="1" hangingPunct="1"/>
            <a:r>
              <a:rPr lang="tr-TR" altLang="ko-KR" sz="1800">
                <a:solidFill>
                  <a:schemeClr val="tx1"/>
                </a:solidFill>
                <a:latin typeface="Arial" panose="020B0604020202020204" pitchFamily="34" charset="0"/>
                <a:ea typeface="Gulim" panose="020B0600000101010101" pitchFamily="34" charset="-127"/>
              </a:rPr>
              <a:t>Risk değerlendirmesinin gerçekleştirilmiş olması; işverenin, işyerinde </a:t>
            </a:r>
            <a:r>
              <a:rPr lang="tr-TR" altLang="ko-KR" sz="1800">
                <a:solidFill>
                  <a:srgbClr val="0000FF"/>
                </a:solidFill>
                <a:latin typeface="Arial" panose="020B0604020202020204" pitchFamily="34" charset="0"/>
                <a:ea typeface="Gulim" panose="020B0600000101010101" pitchFamily="34" charset="-127"/>
              </a:rPr>
              <a:t>iş sağlığı ve güvenliğinin sağlanması yükümlülüğünü ortadan kaldırmaz.</a:t>
            </a:r>
          </a:p>
          <a:p>
            <a:pPr algn="just" eaLnBrk="1" hangingPunct="1"/>
            <a:endParaRPr lang="tr-TR" altLang="ko-KR" sz="1800">
              <a:solidFill>
                <a:schemeClr val="tx1"/>
              </a:solidFill>
              <a:latin typeface="Arial" panose="020B0604020202020204" pitchFamily="34" charset="0"/>
              <a:ea typeface="Gulim" panose="020B0600000101010101" pitchFamily="34" charset="-127"/>
            </a:endParaRPr>
          </a:p>
          <a:p>
            <a:pPr algn="just" eaLnBrk="1" hangingPunct="1"/>
            <a:r>
              <a:rPr lang="tr-TR" altLang="ko-KR" sz="1800">
                <a:solidFill>
                  <a:schemeClr val="tx1"/>
                </a:solidFill>
                <a:latin typeface="Arial" panose="020B0604020202020204" pitchFamily="34" charset="0"/>
                <a:ea typeface="Gulim" panose="020B0600000101010101" pitchFamily="34" charset="-127"/>
              </a:rPr>
              <a:t>İşveren, risk değerlendirmesi çalışmalarında görevlendirilen </a:t>
            </a:r>
            <a:r>
              <a:rPr lang="tr-TR" altLang="ko-KR" sz="1800">
                <a:solidFill>
                  <a:srgbClr val="0000FF"/>
                </a:solidFill>
                <a:latin typeface="Arial" panose="020B0604020202020204" pitchFamily="34" charset="0"/>
                <a:ea typeface="Gulim" panose="020B0600000101010101" pitchFamily="34" charset="-127"/>
              </a:rPr>
              <a:t>kişi veya kişilere </a:t>
            </a:r>
            <a:r>
              <a:rPr lang="tr-TR" altLang="ko-KR" sz="1800">
                <a:solidFill>
                  <a:schemeClr val="tx1"/>
                </a:solidFill>
                <a:latin typeface="Arial" panose="020B0604020202020204" pitchFamily="34" charset="0"/>
                <a:ea typeface="Gulim" panose="020B0600000101010101" pitchFamily="34" charset="-127"/>
              </a:rPr>
              <a:t>risk değerlendirmesi ile ilgili ihtiyaç duydukları </a:t>
            </a:r>
            <a:r>
              <a:rPr lang="tr-TR" altLang="ko-KR" sz="1800" u="sng">
                <a:solidFill>
                  <a:srgbClr val="0000FF"/>
                </a:solidFill>
                <a:latin typeface="Arial" panose="020B0604020202020204" pitchFamily="34" charset="0"/>
                <a:ea typeface="Gulim" panose="020B0600000101010101" pitchFamily="34" charset="-127"/>
              </a:rPr>
              <a:t>her türlü bilgi ve belgeyi temin eder.</a:t>
            </a:r>
          </a:p>
        </p:txBody>
      </p:sp>
      <p:pic>
        <p:nvPicPr>
          <p:cNvPr id="6148" name="Picture 2" descr="C:\Users\OO\Desktop\Resim Sunum\img-workshopfacilitation.jpg">
            <a:extLst>
              <a:ext uri="{FF2B5EF4-FFF2-40B4-BE49-F238E27FC236}">
                <a16:creationId xmlns:a16="http://schemas.microsoft.com/office/drawing/2014/main" id="{1B1F3A3A-A1CF-4727-BE12-11EB0291B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052513"/>
            <a:ext cx="3059112"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Effect transition="in" filter="fade">
                                      <p:cBhvr>
                                        <p:cTn id="14" dur="1000"/>
                                        <p:tgtEl>
                                          <p:spTgt spid="38915">
                                            <p:txEl>
                                              <p:pRg st="2" end="2"/>
                                            </p:txEl>
                                          </p:spTgt>
                                        </p:tgtEl>
                                      </p:cBhvr>
                                    </p:animEffect>
                                    <p:anim calcmode="lin" valueType="num">
                                      <p:cBhvr>
                                        <p:cTn id="15"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7B912C2-FA22-4180-B456-6184C6D3BE8E}"/>
              </a:ext>
            </a:extLst>
          </p:cNvPr>
          <p:cNvSpPr>
            <a:spLocks noGrp="1" noChangeArrowheads="1"/>
          </p:cNvSpPr>
          <p:nvPr>
            <p:ph type="title"/>
          </p:nvPr>
        </p:nvSpPr>
        <p:spPr/>
        <p:txBody>
          <a:bodyPr/>
          <a:lstStyle/>
          <a:p>
            <a:pPr eaLnBrk="1" hangingPunct="1"/>
            <a:r>
              <a:rPr lang="tr-TR" altLang="ko-KR" sz="2800">
                <a:ea typeface="Gulim" panose="020B0600000101010101" pitchFamily="34" charset="-127"/>
              </a:rPr>
              <a:t>Risk Değerlendirmesi Ekibi (Madde:6)</a:t>
            </a:r>
            <a:endParaRPr lang="en-US" altLang="ko-KR" sz="2800">
              <a:ea typeface="Gulim" panose="020B0600000101010101" pitchFamily="34" charset="-127"/>
            </a:endParaRPr>
          </a:p>
        </p:txBody>
      </p:sp>
      <p:sp>
        <p:nvSpPr>
          <p:cNvPr id="38915" name="Rectangle 3">
            <a:extLst>
              <a:ext uri="{FF2B5EF4-FFF2-40B4-BE49-F238E27FC236}">
                <a16:creationId xmlns:a16="http://schemas.microsoft.com/office/drawing/2014/main" id="{B9F4C7BE-EC8C-435A-AC83-63761378B552}"/>
              </a:ext>
            </a:extLst>
          </p:cNvPr>
          <p:cNvSpPr>
            <a:spLocks noGrp="1" noChangeArrowheads="1"/>
          </p:cNvSpPr>
          <p:nvPr>
            <p:ph type="body" idx="1"/>
          </p:nvPr>
        </p:nvSpPr>
        <p:spPr>
          <a:xfrm>
            <a:off x="3059113" y="1549400"/>
            <a:ext cx="5761037" cy="5086350"/>
          </a:xfrm>
        </p:spPr>
        <p:txBody>
          <a:bodyPr/>
          <a:lstStyle/>
          <a:p>
            <a:pPr marL="0" indent="0" algn="just" eaLnBrk="1" hangingPunct="1">
              <a:buFont typeface="Wingdings" panose="05000000000000000000" pitchFamily="2" charset="2"/>
              <a:buNone/>
            </a:pPr>
            <a:r>
              <a:rPr lang="tr-TR" altLang="ko-KR" sz="1700">
                <a:solidFill>
                  <a:schemeClr val="tx1"/>
                </a:solidFill>
                <a:latin typeface="Arial" panose="020B0604020202020204" pitchFamily="34" charset="0"/>
                <a:ea typeface="Gulim" panose="020B0600000101010101" pitchFamily="34" charset="-127"/>
              </a:rPr>
              <a:t>Risk değerlendirmesi, işverenin oluşturduğu </a:t>
            </a:r>
            <a:r>
              <a:rPr lang="tr-TR" altLang="ko-KR" sz="1700">
                <a:solidFill>
                  <a:srgbClr val="0000FF"/>
                </a:solidFill>
                <a:latin typeface="Arial" panose="020B0604020202020204" pitchFamily="34" charset="0"/>
                <a:ea typeface="Gulim" panose="020B0600000101010101" pitchFamily="34" charset="-127"/>
              </a:rPr>
              <a:t>bir ekip tarafından gerçekleştirilir. </a:t>
            </a:r>
          </a:p>
          <a:p>
            <a:pPr marL="0" indent="0" algn="just" eaLnBrk="1" hangingPunct="1">
              <a:buFont typeface="Wingdings" panose="05000000000000000000" pitchFamily="2" charset="2"/>
              <a:buNone/>
            </a:pPr>
            <a:endParaRPr lang="tr-TR" altLang="ko-KR" sz="1700">
              <a:solidFill>
                <a:schemeClr val="tx1"/>
              </a:solidFill>
              <a:latin typeface="Arial" panose="020B0604020202020204" pitchFamily="34" charset="0"/>
              <a:ea typeface="Gulim" panose="020B0600000101010101" pitchFamily="34" charset="-127"/>
            </a:endParaRPr>
          </a:p>
          <a:p>
            <a:pPr marL="0" indent="0" algn="just" eaLnBrk="1" hangingPunct="1">
              <a:spcAft>
                <a:spcPts val="1800"/>
              </a:spcAft>
              <a:buFont typeface="Wingdings" panose="05000000000000000000" pitchFamily="2" charset="2"/>
              <a:buNone/>
            </a:pPr>
            <a:r>
              <a:rPr lang="tr-TR" altLang="ko-KR" sz="1700">
                <a:solidFill>
                  <a:schemeClr val="tx1"/>
                </a:solidFill>
                <a:latin typeface="Arial" panose="020B0604020202020204" pitchFamily="34" charset="0"/>
                <a:ea typeface="Gulim" panose="020B0600000101010101" pitchFamily="34" charset="-127"/>
              </a:rPr>
              <a:t>Risk değerlendirmesi ekibi aşağıdakilerden oluşur.</a:t>
            </a:r>
          </a:p>
          <a:p>
            <a:pPr marL="0" indent="0"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İşveren veya işveren vekili.</a:t>
            </a:r>
          </a:p>
          <a:p>
            <a:pPr marL="0" indent="0"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İşyerinde sağlık ve güvenlik hizmetini yürüten iş güvenliği uzmanları ile işyeri hekimleri.</a:t>
            </a:r>
          </a:p>
          <a:p>
            <a:pPr marL="0" indent="0"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İşyerindeki çalışan temsilcileri.</a:t>
            </a:r>
          </a:p>
          <a:p>
            <a:pPr marL="0" indent="0"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İşyerindeki destek elemanları.</a:t>
            </a:r>
          </a:p>
          <a:p>
            <a:pPr marL="0" indent="0"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İşyerindeki bütün birimleri temsil edecek şekilde belirlenen ve işyerinde yürütülen çalışmalar, mevcut veya muhtemel tehlike kaynakları ile riskler konusunda bilgi sahibi çalışanlar.</a:t>
            </a:r>
          </a:p>
        </p:txBody>
      </p:sp>
      <p:pic>
        <p:nvPicPr>
          <p:cNvPr id="7172" name="Picture 2" descr="C:\Users\OO\Desktop\Resim Sunum\EmplysCondctngJSA.jpg">
            <a:extLst>
              <a:ext uri="{FF2B5EF4-FFF2-40B4-BE49-F238E27FC236}">
                <a16:creationId xmlns:a16="http://schemas.microsoft.com/office/drawing/2014/main" id="{EB025248-EBC5-4D28-9031-FA5FFAA3D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7150"/>
            <a:ext cx="2987675"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Effect transition="in" filter="fade">
                                      <p:cBhvr>
                                        <p:cTn id="14" dur="1000"/>
                                        <p:tgtEl>
                                          <p:spTgt spid="38915">
                                            <p:txEl>
                                              <p:pRg st="2" end="2"/>
                                            </p:txEl>
                                          </p:spTgt>
                                        </p:tgtEl>
                                      </p:cBhvr>
                                    </p:animEffect>
                                    <p:anim calcmode="lin" valueType="num">
                                      <p:cBhvr>
                                        <p:cTn id="15"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animEffect transition="in" filter="fade">
                                      <p:cBhvr>
                                        <p:cTn id="21" dur="1000"/>
                                        <p:tgtEl>
                                          <p:spTgt spid="38915">
                                            <p:txEl>
                                              <p:pRg st="3" end="3"/>
                                            </p:txEl>
                                          </p:spTgt>
                                        </p:tgtEl>
                                      </p:cBhvr>
                                    </p:animEffect>
                                    <p:anim calcmode="lin" valueType="num">
                                      <p:cBhvr>
                                        <p:cTn id="22"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5">
                                            <p:txEl>
                                              <p:pRg st="4" end="4"/>
                                            </p:txEl>
                                          </p:spTgt>
                                        </p:tgtEl>
                                        <p:attrNameLst>
                                          <p:attrName>style.visibility</p:attrName>
                                        </p:attrNameLst>
                                      </p:cBhvr>
                                      <p:to>
                                        <p:strVal val="visible"/>
                                      </p:to>
                                    </p:set>
                                    <p:animEffect transition="in" filter="fade">
                                      <p:cBhvr>
                                        <p:cTn id="28" dur="1000"/>
                                        <p:tgtEl>
                                          <p:spTgt spid="38915">
                                            <p:txEl>
                                              <p:pRg st="4" end="4"/>
                                            </p:txEl>
                                          </p:spTgt>
                                        </p:tgtEl>
                                      </p:cBhvr>
                                    </p:animEffect>
                                    <p:anim calcmode="lin" valueType="num">
                                      <p:cBhvr>
                                        <p:cTn id="29"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915">
                                            <p:txEl>
                                              <p:pRg st="5" end="5"/>
                                            </p:txEl>
                                          </p:spTgt>
                                        </p:tgtEl>
                                        <p:attrNameLst>
                                          <p:attrName>style.visibility</p:attrName>
                                        </p:attrNameLst>
                                      </p:cBhvr>
                                      <p:to>
                                        <p:strVal val="visible"/>
                                      </p:to>
                                    </p:set>
                                    <p:animEffect transition="in" filter="fade">
                                      <p:cBhvr>
                                        <p:cTn id="35" dur="1000"/>
                                        <p:tgtEl>
                                          <p:spTgt spid="38915">
                                            <p:txEl>
                                              <p:pRg st="5" end="5"/>
                                            </p:txEl>
                                          </p:spTgt>
                                        </p:tgtEl>
                                      </p:cBhvr>
                                    </p:animEffect>
                                    <p:anim calcmode="lin" valueType="num">
                                      <p:cBhvr>
                                        <p:cTn id="36" dur="1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89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915">
                                            <p:txEl>
                                              <p:pRg st="6" end="6"/>
                                            </p:txEl>
                                          </p:spTgt>
                                        </p:tgtEl>
                                        <p:attrNameLst>
                                          <p:attrName>style.visibility</p:attrName>
                                        </p:attrNameLst>
                                      </p:cBhvr>
                                      <p:to>
                                        <p:strVal val="visible"/>
                                      </p:to>
                                    </p:set>
                                    <p:animEffect transition="in" filter="fade">
                                      <p:cBhvr>
                                        <p:cTn id="42" dur="1000"/>
                                        <p:tgtEl>
                                          <p:spTgt spid="38915">
                                            <p:txEl>
                                              <p:pRg st="6" end="6"/>
                                            </p:txEl>
                                          </p:spTgt>
                                        </p:tgtEl>
                                      </p:cBhvr>
                                    </p:animEffect>
                                    <p:anim calcmode="lin" valueType="num">
                                      <p:cBhvr>
                                        <p:cTn id="43" dur="10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89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8915">
                                            <p:txEl>
                                              <p:pRg st="7" end="7"/>
                                            </p:txEl>
                                          </p:spTgt>
                                        </p:tgtEl>
                                        <p:attrNameLst>
                                          <p:attrName>style.visibility</p:attrName>
                                        </p:attrNameLst>
                                      </p:cBhvr>
                                      <p:to>
                                        <p:strVal val="visible"/>
                                      </p:to>
                                    </p:set>
                                    <p:animEffect transition="in" filter="fade">
                                      <p:cBhvr>
                                        <p:cTn id="49" dur="1000"/>
                                        <p:tgtEl>
                                          <p:spTgt spid="38915">
                                            <p:txEl>
                                              <p:pRg st="7" end="7"/>
                                            </p:txEl>
                                          </p:spTgt>
                                        </p:tgtEl>
                                      </p:cBhvr>
                                    </p:animEffect>
                                    <p:anim calcmode="lin" valueType="num">
                                      <p:cBhvr>
                                        <p:cTn id="50" dur="10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89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4478103-667C-40F8-83D5-2419160F2B59}"/>
              </a:ext>
            </a:extLst>
          </p:cNvPr>
          <p:cNvSpPr>
            <a:spLocks noGrp="1" noChangeArrowheads="1"/>
          </p:cNvSpPr>
          <p:nvPr>
            <p:ph type="title"/>
          </p:nvPr>
        </p:nvSpPr>
        <p:spPr/>
        <p:txBody>
          <a:bodyPr/>
          <a:lstStyle/>
          <a:p>
            <a:pPr eaLnBrk="1" hangingPunct="1"/>
            <a:r>
              <a:rPr lang="tr-TR" altLang="ko-KR" sz="2800">
                <a:ea typeface="Gulim" panose="020B0600000101010101" pitchFamily="34" charset="-127"/>
              </a:rPr>
              <a:t>Risk Değerlendirmesi Ekibi (Madde:6)</a:t>
            </a:r>
            <a:endParaRPr lang="en-US" altLang="ko-KR" sz="2800">
              <a:ea typeface="Gulim" panose="020B0600000101010101" pitchFamily="34" charset="-127"/>
            </a:endParaRPr>
          </a:p>
        </p:txBody>
      </p:sp>
      <p:sp>
        <p:nvSpPr>
          <p:cNvPr id="38915" name="Rectangle 3">
            <a:extLst>
              <a:ext uri="{FF2B5EF4-FFF2-40B4-BE49-F238E27FC236}">
                <a16:creationId xmlns:a16="http://schemas.microsoft.com/office/drawing/2014/main" id="{6E4AE86E-C1A6-4CCD-9641-C48467BF6820}"/>
              </a:ext>
            </a:extLst>
          </p:cNvPr>
          <p:cNvSpPr>
            <a:spLocks noGrp="1" noChangeArrowheads="1"/>
          </p:cNvSpPr>
          <p:nvPr>
            <p:ph type="body" idx="1"/>
          </p:nvPr>
        </p:nvSpPr>
        <p:spPr>
          <a:xfrm>
            <a:off x="179388" y="2276475"/>
            <a:ext cx="4897437" cy="2305050"/>
          </a:xfrm>
        </p:spPr>
        <p:txBody>
          <a:bodyPr/>
          <a:lstStyle/>
          <a:p>
            <a:pPr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İşveren, ihtiyaç duyulduğunda bu ekibe destek olmak üzere </a:t>
            </a:r>
            <a:r>
              <a:rPr lang="tr-TR" altLang="ko-KR" sz="1700">
                <a:solidFill>
                  <a:srgbClr val="0000FF"/>
                </a:solidFill>
                <a:latin typeface="Arial" panose="020B0604020202020204" pitchFamily="34" charset="0"/>
                <a:ea typeface="Gulim" panose="020B0600000101010101" pitchFamily="34" charset="-127"/>
              </a:rPr>
              <a:t>işyeri dışındaki kişi ve kuruluşlardan hizmet alabilir.</a:t>
            </a:r>
          </a:p>
          <a:p>
            <a:pPr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Risk değerlendirmesi çalışmalarının koordinasyonu işveren veya işveren tarafından </a:t>
            </a:r>
            <a:r>
              <a:rPr lang="tr-TR" altLang="ko-KR" sz="1700">
                <a:solidFill>
                  <a:srgbClr val="0000FF"/>
                </a:solidFill>
                <a:latin typeface="Arial" panose="020B0604020202020204" pitchFamily="34" charset="0"/>
                <a:ea typeface="Gulim" panose="020B0600000101010101" pitchFamily="34" charset="-127"/>
              </a:rPr>
              <a:t>ekip içinden görevlendirilen bir kişi tarafından da sağlanabilir.</a:t>
            </a:r>
          </a:p>
        </p:txBody>
      </p:sp>
      <p:pic>
        <p:nvPicPr>
          <p:cNvPr id="8196" name="Picture 5" descr="C:\Users\OO\Desktop\Resim Sunum\pic5.jpg">
            <a:extLst>
              <a:ext uri="{FF2B5EF4-FFF2-40B4-BE49-F238E27FC236}">
                <a16:creationId xmlns:a16="http://schemas.microsoft.com/office/drawing/2014/main" id="{0512DCA9-3A64-427C-9CDE-E6EDA55B8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052513"/>
            <a:ext cx="382905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677921C-1AD8-4909-A9A1-79A202CE1A98}"/>
              </a:ext>
            </a:extLst>
          </p:cNvPr>
          <p:cNvSpPr>
            <a:spLocks noGrp="1" noChangeArrowheads="1"/>
          </p:cNvSpPr>
          <p:nvPr>
            <p:ph type="title"/>
          </p:nvPr>
        </p:nvSpPr>
        <p:spPr/>
        <p:txBody>
          <a:bodyPr/>
          <a:lstStyle/>
          <a:p>
            <a:pPr eaLnBrk="1" hangingPunct="1"/>
            <a:r>
              <a:rPr lang="tr-TR" altLang="ko-KR" sz="2800">
                <a:ea typeface="Gulim" panose="020B0600000101010101" pitchFamily="34" charset="-127"/>
              </a:rPr>
              <a:t>Risk Değerlendirmesi Ekibi (Madde:6)</a:t>
            </a:r>
            <a:endParaRPr lang="en-US" altLang="ko-KR" sz="2800">
              <a:ea typeface="Gulim" panose="020B0600000101010101" pitchFamily="34" charset="-127"/>
            </a:endParaRPr>
          </a:p>
        </p:txBody>
      </p:sp>
      <p:sp>
        <p:nvSpPr>
          <p:cNvPr id="38915" name="Rectangle 3">
            <a:extLst>
              <a:ext uri="{FF2B5EF4-FFF2-40B4-BE49-F238E27FC236}">
                <a16:creationId xmlns:a16="http://schemas.microsoft.com/office/drawing/2014/main" id="{2F4FCA80-866F-4299-ADCB-2352CF43520E}"/>
              </a:ext>
            </a:extLst>
          </p:cNvPr>
          <p:cNvSpPr>
            <a:spLocks noGrp="1" noChangeArrowheads="1"/>
          </p:cNvSpPr>
          <p:nvPr>
            <p:ph type="body" idx="1"/>
          </p:nvPr>
        </p:nvSpPr>
        <p:spPr>
          <a:xfrm>
            <a:off x="2987675" y="2492375"/>
            <a:ext cx="5616575" cy="2881313"/>
          </a:xfrm>
        </p:spPr>
        <p:txBody>
          <a:bodyPr/>
          <a:lstStyle/>
          <a:p>
            <a:pPr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İşveren, risk değerlendirmesi çalışmalarında görevlendirilen kişi veya kişilerin görevlerini yerine getirmeleri amacıyla </a:t>
            </a:r>
            <a:r>
              <a:rPr lang="tr-TR" altLang="ko-KR" sz="1700">
                <a:solidFill>
                  <a:srgbClr val="0000FF"/>
                </a:solidFill>
                <a:latin typeface="Arial" panose="020B0604020202020204" pitchFamily="34" charset="0"/>
                <a:ea typeface="Gulim" panose="020B0600000101010101" pitchFamily="34" charset="-127"/>
              </a:rPr>
              <a:t>araç, gereç, mekân ve zaman gibi gerekli bütün ihtiyaçlarını karşılar</a:t>
            </a:r>
            <a:r>
              <a:rPr lang="tr-TR" altLang="ko-KR" sz="1700">
                <a:solidFill>
                  <a:schemeClr val="tx1"/>
                </a:solidFill>
                <a:latin typeface="Arial" panose="020B0604020202020204" pitchFamily="34" charset="0"/>
                <a:ea typeface="Gulim" panose="020B0600000101010101" pitchFamily="34" charset="-127"/>
              </a:rPr>
              <a:t>, </a:t>
            </a:r>
            <a:r>
              <a:rPr lang="tr-TR" altLang="ko-KR" sz="1700" b="1" u="sng">
                <a:solidFill>
                  <a:srgbClr val="FF0000"/>
                </a:solidFill>
                <a:latin typeface="Arial" panose="020B0604020202020204" pitchFamily="34" charset="0"/>
                <a:ea typeface="Gulim" panose="020B0600000101010101" pitchFamily="34" charset="-127"/>
              </a:rPr>
              <a:t>görevlerini yürütmeleri sebebiyle hak ve yetkilerini kısıtlayamaz.</a:t>
            </a:r>
          </a:p>
          <a:p>
            <a:pPr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Risk değerlendirmesi çalışmalarında görevlendirilen kişi veya kişiler işveren tarafından </a:t>
            </a:r>
            <a:r>
              <a:rPr lang="tr-TR" altLang="ko-KR" sz="1700">
                <a:solidFill>
                  <a:srgbClr val="0000FF"/>
                </a:solidFill>
                <a:latin typeface="Arial" panose="020B0604020202020204" pitchFamily="34" charset="0"/>
                <a:ea typeface="Gulim" panose="020B0600000101010101" pitchFamily="34" charset="-127"/>
              </a:rPr>
              <a:t>sağlanan bilgi ve belgeleri korur ve gizli tutar.</a:t>
            </a:r>
          </a:p>
        </p:txBody>
      </p:sp>
      <p:pic>
        <p:nvPicPr>
          <p:cNvPr id="9220" name="Picture 2">
            <a:extLst>
              <a:ext uri="{FF2B5EF4-FFF2-40B4-BE49-F238E27FC236}">
                <a16:creationId xmlns:a16="http://schemas.microsoft.com/office/drawing/2014/main" id="{65913F15-B2EE-4DA2-A3B8-47CC8EA92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30591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EE34B44-A0F4-4D0C-A642-5BE09115AA31}"/>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 Değerlendirmesi Aşamaları (Madde:7)</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351C8E6E-4A45-4452-A25B-C4A5668757C5}"/>
              </a:ext>
            </a:extLst>
          </p:cNvPr>
          <p:cNvSpPr>
            <a:spLocks noGrp="1" noChangeArrowheads="1"/>
          </p:cNvSpPr>
          <p:nvPr>
            <p:ph type="body" idx="1"/>
          </p:nvPr>
        </p:nvSpPr>
        <p:spPr>
          <a:xfrm>
            <a:off x="395288" y="1989138"/>
            <a:ext cx="5616575" cy="3527425"/>
          </a:xfrm>
        </p:spPr>
        <p:txBody>
          <a:bodyPr/>
          <a:lstStyle/>
          <a:p>
            <a:pPr marL="0" indent="0" algn="just" eaLnBrk="1" hangingPunct="1">
              <a:spcAft>
                <a:spcPts val="1800"/>
              </a:spcAft>
              <a:buFont typeface="Wingdings" panose="05000000000000000000" pitchFamily="2" charset="2"/>
              <a:buNone/>
            </a:pPr>
            <a:r>
              <a:rPr lang="tr-TR" altLang="ko-KR" sz="1700">
                <a:solidFill>
                  <a:srgbClr val="FF0000"/>
                </a:solidFill>
                <a:latin typeface="Arial" panose="020B0604020202020204" pitchFamily="34" charset="0"/>
                <a:ea typeface="Gulim" panose="020B0600000101010101" pitchFamily="34" charset="-127"/>
              </a:rPr>
              <a:t>Risk Değerlendirmesi;</a:t>
            </a:r>
          </a:p>
          <a:p>
            <a:pPr marL="0" indent="0"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 tüm işyerleri için tasarım veya kuruluş aşamasından başlamak üzere tehlikeleri tanımlama,</a:t>
            </a:r>
          </a:p>
          <a:p>
            <a:pPr marL="0" indent="0"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 riskleri belirleme ve analiz etme, </a:t>
            </a:r>
          </a:p>
          <a:p>
            <a:pPr marL="0" indent="0"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 risk kontrol tedbirlerinin kararlaştırılması, </a:t>
            </a:r>
          </a:p>
          <a:p>
            <a:pPr marL="0" indent="0"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 dokümantasyon, </a:t>
            </a:r>
          </a:p>
          <a:p>
            <a:pPr marL="0" indent="0"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 yapılan çalışmaların güncellenmesi ve gerektiğinde yenileme aşamaları izlenerek gerçekleştirilir.</a:t>
            </a:r>
          </a:p>
        </p:txBody>
      </p:sp>
      <p:pic>
        <p:nvPicPr>
          <p:cNvPr id="10244" name="Picture 2" descr="C:\Users\OO\Desktop\Resim Sunum\Picture1fdsh.gif">
            <a:extLst>
              <a:ext uri="{FF2B5EF4-FFF2-40B4-BE49-F238E27FC236}">
                <a16:creationId xmlns:a16="http://schemas.microsoft.com/office/drawing/2014/main" id="{BCC297C9-D6EF-4301-AE13-457685581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825" y="1916113"/>
            <a:ext cx="2608263"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Effect transition="in" filter="fade">
                                      <p:cBhvr>
                                        <p:cTn id="28" dur="1000"/>
                                        <p:tgtEl>
                                          <p:spTgt spid="38915">
                                            <p:txEl>
                                              <p:pRg st="3" end="3"/>
                                            </p:txEl>
                                          </p:spTgt>
                                        </p:tgtEl>
                                      </p:cBhvr>
                                    </p:animEffect>
                                    <p:anim calcmode="lin" valueType="num">
                                      <p:cBhvr>
                                        <p:cTn id="29"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animEffect transition="in" filter="fade">
                                      <p:cBhvr>
                                        <p:cTn id="35" dur="1000"/>
                                        <p:tgtEl>
                                          <p:spTgt spid="38915">
                                            <p:txEl>
                                              <p:pRg st="4" end="4"/>
                                            </p:txEl>
                                          </p:spTgt>
                                        </p:tgtEl>
                                      </p:cBhvr>
                                    </p:animEffect>
                                    <p:anim calcmode="lin" valueType="num">
                                      <p:cBhvr>
                                        <p:cTn id="36"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915">
                                            <p:txEl>
                                              <p:pRg st="5" end="5"/>
                                            </p:txEl>
                                          </p:spTgt>
                                        </p:tgtEl>
                                        <p:attrNameLst>
                                          <p:attrName>style.visibility</p:attrName>
                                        </p:attrNameLst>
                                      </p:cBhvr>
                                      <p:to>
                                        <p:strVal val="visible"/>
                                      </p:to>
                                    </p:set>
                                    <p:animEffect transition="in" filter="fade">
                                      <p:cBhvr>
                                        <p:cTn id="42" dur="1000"/>
                                        <p:tgtEl>
                                          <p:spTgt spid="38915">
                                            <p:txEl>
                                              <p:pRg st="5" end="5"/>
                                            </p:txEl>
                                          </p:spTgt>
                                        </p:tgtEl>
                                      </p:cBhvr>
                                    </p:animEffect>
                                    <p:anim calcmode="lin" valueType="num">
                                      <p:cBhvr>
                                        <p:cTn id="43" dur="1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89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2C2CEA2-01DC-4F41-98C9-04AE0F047E4B}"/>
              </a:ext>
            </a:extLst>
          </p:cNvPr>
          <p:cNvSpPr>
            <a:spLocks noGrp="1" noChangeArrowheads="1"/>
          </p:cNvSpPr>
          <p:nvPr>
            <p:ph type="title"/>
          </p:nvPr>
        </p:nvSpPr>
        <p:spPr>
          <a:xfrm>
            <a:off x="2555875" y="333375"/>
            <a:ext cx="6300788" cy="603250"/>
          </a:xfrm>
        </p:spPr>
        <p:txBody>
          <a:bodyPr/>
          <a:lstStyle/>
          <a:p>
            <a:pPr eaLnBrk="1" hangingPunct="1"/>
            <a:r>
              <a:rPr lang="tr-TR" altLang="ko-KR" sz="2400" b="1">
                <a:ea typeface="Gulim" panose="020B0600000101010101" pitchFamily="34" charset="-127"/>
              </a:rPr>
              <a:t>Risk Değerlendirmesi Aşamaları (Madde:7)</a:t>
            </a:r>
            <a:endParaRPr lang="en-US" altLang="ko-KR" sz="2400" b="1">
              <a:ea typeface="Gulim" panose="020B0600000101010101" pitchFamily="34" charset="-127"/>
            </a:endParaRPr>
          </a:p>
        </p:txBody>
      </p:sp>
      <p:sp>
        <p:nvSpPr>
          <p:cNvPr id="38915" name="Rectangle 3">
            <a:extLst>
              <a:ext uri="{FF2B5EF4-FFF2-40B4-BE49-F238E27FC236}">
                <a16:creationId xmlns:a16="http://schemas.microsoft.com/office/drawing/2014/main" id="{084A4A3C-9EF4-46B7-AFBF-D3226E3EB06B}"/>
              </a:ext>
            </a:extLst>
          </p:cNvPr>
          <p:cNvSpPr>
            <a:spLocks noGrp="1" noChangeArrowheads="1"/>
          </p:cNvSpPr>
          <p:nvPr>
            <p:ph type="body" idx="1"/>
          </p:nvPr>
        </p:nvSpPr>
        <p:spPr>
          <a:xfrm>
            <a:off x="3059113" y="2708275"/>
            <a:ext cx="5616575" cy="1441450"/>
          </a:xfrm>
        </p:spPr>
        <p:txBody>
          <a:bodyPr/>
          <a:lstStyle/>
          <a:p>
            <a:pPr marL="0" indent="0" algn="just" eaLnBrk="1" hangingPunct="1">
              <a:spcAft>
                <a:spcPts val="1800"/>
              </a:spcAft>
              <a:buFont typeface="Wingdings" panose="05000000000000000000" pitchFamily="2" charset="2"/>
              <a:buNone/>
            </a:pPr>
            <a:r>
              <a:rPr lang="tr-TR" altLang="ko-KR" sz="1700">
                <a:solidFill>
                  <a:srgbClr val="FF0000"/>
                </a:solidFill>
                <a:latin typeface="Arial" panose="020B0604020202020204" pitchFamily="34" charset="0"/>
                <a:ea typeface="Gulim" panose="020B0600000101010101" pitchFamily="34" charset="-127"/>
              </a:rPr>
              <a:t>Risk Değerlendirmesi</a:t>
            </a:r>
          </a:p>
          <a:p>
            <a:pPr marL="0" indent="0" algn="just" eaLnBrk="1" hangingPunct="1">
              <a:spcAft>
                <a:spcPts val="1800"/>
              </a:spcAft>
            </a:pPr>
            <a:r>
              <a:rPr lang="tr-TR" altLang="ko-KR" sz="1700">
                <a:solidFill>
                  <a:schemeClr val="tx1"/>
                </a:solidFill>
                <a:latin typeface="Arial" panose="020B0604020202020204" pitchFamily="34" charset="0"/>
                <a:ea typeface="Gulim" panose="020B0600000101010101" pitchFamily="34" charset="-127"/>
              </a:rPr>
              <a:t> Çalışanların risk değerlendirmesi çalışması yapılırken ihtiyaç duyulan her aşamada sürece katılarak görüşlerinin alınması sağlanır.</a:t>
            </a:r>
          </a:p>
        </p:txBody>
      </p:sp>
      <p:pic>
        <p:nvPicPr>
          <p:cNvPr id="11268" name="Picture 2" descr="C:\Users\OO\Desktop\Resim Sunum\Picture1ddddd.jpg">
            <a:extLst>
              <a:ext uri="{FF2B5EF4-FFF2-40B4-BE49-F238E27FC236}">
                <a16:creationId xmlns:a16="http://schemas.microsoft.com/office/drawing/2014/main" id="{44C9D02D-E2ED-4E38-80A0-0E50ADC44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484313"/>
            <a:ext cx="28575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theme/theme1.xml><?xml version="1.0" encoding="utf-8"?>
<a:theme xmlns:a="http://schemas.openxmlformats.org/drawingml/2006/main" name="091TGp_MSBlue_v2">
  <a:themeElements>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fontScheme name="Worldwid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091TGp_MSBlue_v2</Template>
  <TotalTime>324</TotalTime>
  <Words>2357</Words>
  <Application>Microsoft Office PowerPoint</Application>
  <PresentationFormat>Ekran Gösterisi (4:3)</PresentationFormat>
  <Paragraphs>180</Paragraphs>
  <Slides>39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39</vt:i4>
      </vt:variant>
    </vt:vector>
  </HeadingPairs>
  <TitlesOfParts>
    <vt:vector size="44" baseType="lpstr">
      <vt:lpstr>Arial</vt:lpstr>
      <vt:lpstr>Times New Roman</vt:lpstr>
      <vt:lpstr>Verdana</vt:lpstr>
      <vt:lpstr>Wingdings</vt:lpstr>
      <vt:lpstr>091TGp_MSBlue_v2</vt:lpstr>
      <vt:lpstr>Risk Değerlendirme Yönetmeliği</vt:lpstr>
      <vt:lpstr>İçerik</vt:lpstr>
      <vt:lpstr>İşveren Yükümlülüğü (Madde:5)</vt:lpstr>
      <vt:lpstr>İşveren Yükümlülüğü (Madde:5)</vt:lpstr>
      <vt:lpstr>Risk Değerlendirmesi Ekibi (Madde:6)</vt:lpstr>
      <vt:lpstr>Risk Değerlendirmesi Ekibi (Madde:6)</vt:lpstr>
      <vt:lpstr>Risk Değerlendirmesi Ekibi (Madde:6)</vt:lpstr>
      <vt:lpstr>Risk Değerlendirmesi Aşamaları (Madde:7)</vt:lpstr>
      <vt:lpstr>Risk Değerlendirmesi Aşamaları (Madde:7)</vt:lpstr>
      <vt:lpstr>Risk Değerlendirmesi Aşamaları (Madde:8)</vt:lpstr>
      <vt:lpstr>Risk Değerlendirmesi Aşamaları (Madde:8)</vt:lpstr>
      <vt:lpstr>Risk Değerlendirmesi Aşamaları (Madde:8)</vt:lpstr>
      <vt:lpstr>Risk Değerlendirmesi Aşamaları (Madde:8)</vt:lpstr>
      <vt:lpstr>Risk Değerlendirmesi Aşamaları (Madde:8)</vt:lpstr>
      <vt:lpstr>Risk Değerlendirmesi Aşamaları (Madde:8)</vt:lpstr>
      <vt:lpstr>Risk Değerlendirmesi Aşamaları (Madde:8)</vt:lpstr>
      <vt:lpstr>Risk Değerlendirmesi Aşamaları (Madde:8)</vt:lpstr>
      <vt:lpstr>Risk Değerlendirmesi Aşamaları (Madde:8)</vt:lpstr>
      <vt:lpstr>Risklerin Belirlenmesi ve Analizi(Madde:9)</vt:lpstr>
      <vt:lpstr>Risklerin Belirlenmesi ve Analizi(Madde:9)</vt:lpstr>
      <vt:lpstr>Risk Kontrol Adımları (Madde:10)</vt:lpstr>
      <vt:lpstr>Risk Kontrol Adımları (Madde:10)</vt:lpstr>
      <vt:lpstr>Risk Kontrol Adımları (Madde:10)</vt:lpstr>
      <vt:lpstr>Risk Kontrol Adımları (Madde:10)</vt:lpstr>
      <vt:lpstr>Dokümantasyon (Madde:11)</vt:lpstr>
      <vt:lpstr>Dokümantasyon (Madde:11)</vt:lpstr>
      <vt:lpstr>Dokümantasyon (Madde:11)</vt:lpstr>
      <vt:lpstr>Risk Değerlendirmesinin Yenilenmesi (Madde:12)</vt:lpstr>
      <vt:lpstr>Risk Değerlendirmesinin Yenilenmesi (Madde:12)</vt:lpstr>
      <vt:lpstr>Büyük Kaza Önleme Politika Belgesi veya Güvenlik Raporu (Madde:13)</vt:lpstr>
      <vt:lpstr>Birden Fazla İşveren Olması Durumunda Risk Değerlendirmesi (Madde:14)</vt:lpstr>
      <vt:lpstr>Birden Fazla İşveren Olması Durumunda Risk Değerlendirmesi (Madde:14)</vt:lpstr>
      <vt:lpstr>Asıl İşveren ve Alt İşveren İlişkisinde Risk Değerlendirmesi (Madde:15)</vt:lpstr>
      <vt:lpstr>Asıl İşveren ve Alt İşveren İlişkisinde Risk Değerlendirmesi (Madde:15)</vt:lpstr>
      <vt:lpstr>Çalışanların Bilgilendirilmesi (Madde:16)</vt:lpstr>
      <vt:lpstr>Risk Değerlendirmesi Rehberleri (Madde:17)</vt:lpstr>
      <vt:lpstr>Risk Değerlendirmesi Rehberleri (Madde:17)</vt:lpstr>
      <vt:lpstr>Geçiş Hükmü (Madde:1)</vt:lpstr>
      <vt:lpstr>PowerPoint Sunusu</vt:lpstr>
    </vt:vector>
  </TitlesOfParts>
  <Company>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OO</dc:creator>
  <cp:lastModifiedBy>Erkan Keleşoğlu</cp:lastModifiedBy>
  <cp:revision>30</cp:revision>
  <dcterms:created xsi:type="dcterms:W3CDTF">2013-01-01T09:34:17Z</dcterms:created>
  <dcterms:modified xsi:type="dcterms:W3CDTF">2021-08-09T09:49:25Z</dcterms:modified>
</cp:coreProperties>
</file>