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17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19.xml" ContentType="application/vnd.openxmlformats-officedocument.presentationml.notesSlide+xml"/>
  <Override PartName="/ppt/theme/themeOverride19.xml" ContentType="application/vnd.openxmlformats-officedocument.themeOverride+xml"/>
  <Override PartName="/ppt/notesSlides/notesSlide20.xml" ContentType="application/vnd.openxmlformats-officedocument.presentationml.notesSlide+xml"/>
  <Override PartName="/ppt/theme/themeOverride20.xml" ContentType="application/vnd.openxmlformats-officedocument.themeOverride+xml"/>
  <Override PartName="/ppt/notesSlides/notesSlide21.xml" ContentType="application/vnd.openxmlformats-officedocument.presentationml.notesSlide+xml"/>
  <Override PartName="/ppt/theme/themeOverride21.xml" ContentType="application/vnd.openxmlformats-officedocument.themeOverride+xml"/>
  <Override PartName="/ppt/notesSlides/notesSlide22.xml" ContentType="application/vnd.openxmlformats-officedocument.presentationml.notesSlide+xml"/>
  <Override PartName="/ppt/theme/themeOverride22.xml" ContentType="application/vnd.openxmlformats-officedocument.themeOverride+xml"/>
  <Override PartName="/ppt/notesSlides/notesSlide23.xml" ContentType="application/vnd.openxmlformats-officedocument.presentationml.notesSlide+xml"/>
  <Override PartName="/ppt/theme/themeOverride23.xml" ContentType="application/vnd.openxmlformats-officedocument.themeOverride+xml"/>
  <Override PartName="/ppt/notesSlides/notesSlide24.xml" ContentType="application/vnd.openxmlformats-officedocument.presentationml.notesSlide+xml"/>
  <Override PartName="/ppt/theme/themeOverride24.xml" ContentType="application/vnd.openxmlformats-officedocument.themeOverride+xml"/>
  <Override PartName="/ppt/notesSlides/notesSlide25.xml" ContentType="application/vnd.openxmlformats-officedocument.presentationml.notesSlide+xml"/>
  <Override PartName="/ppt/theme/themeOverride25.xml" ContentType="application/vnd.openxmlformats-officedocument.themeOverride+xml"/>
  <Override PartName="/ppt/notesSlides/notesSlide26.xml" ContentType="application/vnd.openxmlformats-officedocument.presentationml.notesSlide+xml"/>
  <Override PartName="/ppt/theme/themeOverride26.xml" ContentType="application/vnd.openxmlformats-officedocument.themeOverride+xml"/>
  <Override PartName="/ppt/notesSlides/notesSlide27.xml" ContentType="application/vnd.openxmlformats-officedocument.presentationml.notesSlide+xml"/>
  <Override PartName="/ppt/theme/themeOverride27.xml" ContentType="application/vnd.openxmlformats-officedocument.themeOverride+xml"/>
  <Override PartName="/ppt/notesSlides/notesSlide28.xml" ContentType="application/vnd.openxmlformats-officedocument.presentationml.notesSlide+xml"/>
  <Override PartName="/ppt/theme/themeOverride28.xml" ContentType="application/vnd.openxmlformats-officedocument.themeOverr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theme/themeOverride29.xml" ContentType="application/vnd.openxmlformats-officedocument.themeOverr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theme/themeOverride30.xml" ContentType="application/vnd.openxmlformats-officedocument.themeOverride+xml"/>
  <Override PartName="/ppt/notesSlides/notesSlide35.xml" ContentType="application/vnd.openxmlformats-officedocument.presentationml.notesSlide+xml"/>
  <Override PartName="/ppt/theme/themeOverride31.xml" ContentType="application/vnd.openxmlformats-officedocument.themeOverride+xml"/>
  <Override PartName="/ppt/notesSlides/notesSlide36.xml" ContentType="application/vnd.openxmlformats-officedocument.presentationml.notesSlide+xml"/>
  <Override PartName="/ppt/theme/themeOverride32.xml" ContentType="application/vnd.openxmlformats-officedocument.themeOverride+xml"/>
  <Override PartName="/ppt/notesSlides/notesSlide37.xml" ContentType="application/vnd.openxmlformats-officedocument.presentationml.notesSlide+xml"/>
  <Override PartName="/ppt/theme/themeOverride33.xml" ContentType="application/vnd.openxmlformats-officedocument.themeOverr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92" r:id="rId3"/>
    <p:sldId id="293" r:id="rId4"/>
    <p:sldId id="294" r:id="rId5"/>
    <p:sldId id="296" r:id="rId6"/>
    <p:sldId id="295" r:id="rId7"/>
    <p:sldId id="303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97" r:id="rId18"/>
    <p:sldId id="270" r:id="rId19"/>
    <p:sldId id="298" r:id="rId20"/>
    <p:sldId id="299" r:id="rId21"/>
    <p:sldId id="271" r:id="rId22"/>
    <p:sldId id="272" r:id="rId23"/>
    <p:sldId id="273" r:id="rId24"/>
    <p:sldId id="300" r:id="rId25"/>
    <p:sldId id="274" r:id="rId26"/>
    <p:sldId id="301" r:id="rId27"/>
    <p:sldId id="275" r:id="rId28"/>
    <p:sldId id="278" r:id="rId29"/>
    <p:sldId id="302" r:id="rId30"/>
    <p:sldId id="280" r:id="rId31"/>
    <p:sldId id="281" r:id="rId32"/>
    <p:sldId id="282" r:id="rId33"/>
    <p:sldId id="284" r:id="rId34"/>
    <p:sldId id="285" r:id="rId35"/>
    <p:sldId id="286" r:id="rId36"/>
    <p:sldId id="287" r:id="rId37"/>
    <p:sldId id="288" r:id="rId38"/>
    <p:sldId id="289" r:id="rId39"/>
    <p:sldId id="258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D6FF"/>
    <a:srgbClr val="33CCCC"/>
    <a:srgbClr val="006699"/>
    <a:srgbClr val="95CFF7"/>
    <a:srgbClr val="98D5F4"/>
    <a:srgbClr val="9DD8EF"/>
    <a:srgbClr val="79C9E9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2" autoAdjust="0"/>
    <p:restoredTop sz="90929"/>
  </p:normalViewPr>
  <p:slideViewPr>
    <p:cSldViewPr>
      <p:cViewPr varScale="1">
        <p:scale>
          <a:sx n="97" d="100"/>
          <a:sy n="97" d="100"/>
        </p:scale>
        <p:origin x="186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D5F7698-215E-442E-A749-554FBE0EC6A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17AC2-D637-440E-8537-4ED590B9F84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A7002E-26E1-4BC7-A50A-A99359D5F052}" type="datetimeFigureOut">
              <a:rPr lang="tr-TR"/>
              <a:pPr>
                <a:defRPr/>
              </a:pPr>
              <a:t>09.08.2021</a:t>
            </a:fld>
            <a:endParaRPr lang="tr-TR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1850519-A482-4BE9-BC3A-C5E05E0AF3A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CDDA6BB-5F0F-466B-80E1-CF2FA58C8D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tr-TR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F5A179-F1A8-4DC6-A8DA-E0458672E4E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592161-2DF5-49B9-8BBA-D727C2898E8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2CC0C6-AD2F-4CD6-9C29-E3700F8A5BAC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>
            <a:extLst>
              <a:ext uri="{FF2B5EF4-FFF2-40B4-BE49-F238E27FC236}">
                <a16:creationId xmlns:a16="http://schemas.microsoft.com/office/drawing/2014/main" id="{20C47762-D2D7-4615-AFD7-1634DEFB631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>
            <a:extLst>
              <a:ext uri="{FF2B5EF4-FFF2-40B4-BE49-F238E27FC236}">
                <a16:creationId xmlns:a16="http://schemas.microsoft.com/office/drawing/2014/main" id="{137B2C0D-2636-44B0-8658-614597F8D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47108" name="Slide Number Placeholder 3">
            <a:extLst>
              <a:ext uri="{FF2B5EF4-FFF2-40B4-BE49-F238E27FC236}">
                <a16:creationId xmlns:a16="http://schemas.microsoft.com/office/drawing/2014/main" id="{8FA41FC1-F063-43CC-B3AE-6A31D46C833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DF6F2F0-8B9E-4C3D-8FE6-B7B92C1785C5}" type="slidenum">
              <a:rPr lang="tr-TR" altLang="tr-TR" sz="1200"/>
              <a:pPr eaLnBrk="1" hangingPunct="1"/>
              <a:t>1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>
            <a:extLst>
              <a:ext uri="{FF2B5EF4-FFF2-40B4-BE49-F238E27FC236}">
                <a16:creationId xmlns:a16="http://schemas.microsoft.com/office/drawing/2014/main" id="{DDBF672D-8B07-4CB7-AAA1-49657B335DA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>
            <a:extLst>
              <a:ext uri="{FF2B5EF4-FFF2-40B4-BE49-F238E27FC236}">
                <a16:creationId xmlns:a16="http://schemas.microsoft.com/office/drawing/2014/main" id="{A69D8624-8B29-411C-8B48-1A3E4CA4592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56324" name="Slide Number Placeholder 3">
            <a:extLst>
              <a:ext uri="{FF2B5EF4-FFF2-40B4-BE49-F238E27FC236}">
                <a16:creationId xmlns:a16="http://schemas.microsoft.com/office/drawing/2014/main" id="{EC6AFF22-6EFB-4179-9C13-1BF096C1DB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6FBFAA4-4B85-420C-A717-5B05231BD074}" type="slidenum">
              <a:rPr lang="tr-TR" altLang="tr-TR" sz="1200"/>
              <a:pPr eaLnBrk="1" hangingPunct="1"/>
              <a:t>10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>
            <a:extLst>
              <a:ext uri="{FF2B5EF4-FFF2-40B4-BE49-F238E27FC236}">
                <a16:creationId xmlns:a16="http://schemas.microsoft.com/office/drawing/2014/main" id="{DCF9012B-D9A9-43B1-ACE0-E72D6FCBABA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B236FC5B-CE45-4517-BD38-27C9CB6B7F0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57348" name="Slide Number Placeholder 3">
            <a:extLst>
              <a:ext uri="{FF2B5EF4-FFF2-40B4-BE49-F238E27FC236}">
                <a16:creationId xmlns:a16="http://schemas.microsoft.com/office/drawing/2014/main" id="{5C6174CF-AAE5-4469-BCF1-3430A87D5A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B0A0116-B7BE-469C-938B-9ADA7A1B4721}" type="slidenum">
              <a:rPr lang="tr-TR" altLang="tr-TR" sz="1200"/>
              <a:pPr eaLnBrk="1" hangingPunct="1"/>
              <a:t>11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>
            <a:extLst>
              <a:ext uri="{FF2B5EF4-FFF2-40B4-BE49-F238E27FC236}">
                <a16:creationId xmlns:a16="http://schemas.microsoft.com/office/drawing/2014/main" id="{240CA81B-741A-4F03-9A7A-183625F8F02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>
            <a:extLst>
              <a:ext uri="{FF2B5EF4-FFF2-40B4-BE49-F238E27FC236}">
                <a16:creationId xmlns:a16="http://schemas.microsoft.com/office/drawing/2014/main" id="{602C405A-4F23-4F69-8EBD-9CA74CE54E5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58372" name="Slide Number Placeholder 3">
            <a:extLst>
              <a:ext uri="{FF2B5EF4-FFF2-40B4-BE49-F238E27FC236}">
                <a16:creationId xmlns:a16="http://schemas.microsoft.com/office/drawing/2014/main" id="{B6871C4F-94F2-4BC1-8BFC-0AFED4412FE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9602273-65D0-4A02-BFE4-CB66373DCBC3}" type="slidenum">
              <a:rPr lang="tr-TR" altLang="tr-TR" sz="1200"/>
              <a:pPr eaLnBrk="1" hangingPunct="1"/>
              <a:t>12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>
            <a:extLst>
              <a:ext uri="{FF2B5EF4-FFF2-40B4-BE49-F238E27FC236}">
                <a16:creationId xmlns:a16="http://schemas.microsoft.com/office/drawing/2014/main" id="{56102C45-DBF3-4771-8991-693B1ADC26F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>
            <a:extLst>
              <a:ext uri="{FF2B5EF4-FFF2-40B4-BE49-F238E27FC236}">
                <a16:creationId xmlns:a16="http://schemas.microsoft.com/office/drawing/2014/main" id="{97C88B07-A02E-4B6D-AA69-7CFEB082A0E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59396" name="Slide Number Placeholder 3">
            <a:extLst>
              <a:ext uri="{FF2B5EF4-FFF2-40B4-BE49-F238E27FC236}">
                <a16:creationId xmlns:a16="http://schemas.microsoft.com/office/drawing/2014/main" id="{30EC0315-BD33-442B-A3E7-B9535642F15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F28249D-401D-4A82-AE41-3B72A8BA7BAF}" type="slidenum">
              <a:rPr lang="tr-TR" altLang="tr-TR" sz="1200"/>
              <a:pPr eaLnBrk="1" hangingPunct="1"/>
              <a:t>13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>
            <a:extLst>
              <a:ext uri="{FF2B5EF4-FFF2-40B4-BE49-F238E27FC236}">
                <a16:creationId xmlns:a16="http://schemas.microsoft.com/office/drawing/2014/main" id="{E6E9E1B9-9315-4555-83CA-ED7DC7DED24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>
            <a:extLst>
              <a:ext uri="{FF2B5EF4-FFF2-40B4-BE49-F238E27FC236}">
                <a16:creationId xmlns:a16="http://schemas.microsoft.com/office/drawing/2014/main" id="{ADF54624-0FAA-4C82-8367-28E3DBCC78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60420" name="Slide Number Placeholder 3">
            <a:extLst>
              <a:ext uri="{FF2B5EF4-FFF2-40B4-BE49-F238E27FC236}">
                <a16:creationId xmlns:a16="http://schemas.microsoft.com/office/drawing/2014/main" id="{7B322927-C192-46ED-BC62-5F308476CA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3BDDAA5-CD9C-449F-8BA3-D4501CA2DA4C}" type="slidenum">
              <a:rPr lang="tr-TR" altLang="tr-TR" sz="1200"/>
              <a:pPr eaLnBrk="1" hangingPunct="1"/>
              <a:t>14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>
            <a:extLst>
              <a:ext uri="{FF2B5EF4-FFF2-40B4-BE49-F238E27FC236}">
                <a16:creationId xmlns:a16="http://schemas.microsoft.com/office/drawing/2014/main" id="{51676572-CFC9-43EF-B12E-99F90B5F37B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>
            <a:extLst>
              <a:ext uri="{FF2B5EF4-FFF2-40B4-BE49-F238E27FC236}">
                <a16:creationId xmlns:a16="http://schemas.microsoft.com/office/drawing/2014/main" id="{C4869E9B-7231-4508-B836-B98FB195FFF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61444" name="Slide Number Placeholder 3">
            <a:extLst>
              <a:ext uri="{FF2B5EF4-FFF2-40B4-BE49-F238E27FC236}">
                <a16:creationId xmlns:a16="http://schemas.microsoft.com/office/drawing/2014/main" id="{C47A4D9D-5E0A-483D-AE2C-87E8837E803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533BB64-E97D-4221-9415-905D0BF4CDB4}" type="slidenum">
              <a:rPr lang="tr-TR" altLang="tr-TR" sz="1200"/>
              <a:pPr eaLnBrk="1" hangingPunct="1"/>
              <a:t>15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>
            <a:extLst>
              <a:ext uri="{FF2B5EF4-FFF2-40B4-BE49-F238E27FC236}">
                <a16:creationId xmlns:a16="http://schemas.microsoft.com/office/drawing/2014/main" id="{649110D3-30A5-47E2-BB63-9F545F54F01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>
            <a:extLst>
              <a:ext uri="{FF2B5EF4-FFF2-40B4-BE49-F238E27FC236}">
                <a16:creationId xmlns:a16="http://schemas.microsoft.com/office/drawing/2014/main" id="{9AD99D18-E5B3-40D5-9659-DBA711EA32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62468" name="Slide Number Placeholder 3">
            <a:extLst>
              <a:ext uri="{FF2B5EF4-FFF2-40B4-BE49-F238E27FC236}">
                <a16:creationId xmlns:a16="http://schemas.microsoft.com/office/drawing/2014/main" id="{07C0D8FB-829A-47F3-881E-22D17B2B0F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3BADB8A-5208-4382-BA8C-48CD1F5E4B85}" type="slidenum">
              <a:rPr lang="tr-TR" altLang="tr-TR" sz="1200"/>
              <a:pPr eaLnBrk="1" hangingPunct="1"/>
              <a:t>16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>
            <a:extLst>
              <a:ext uri="{FF2B5EF4-FFF2-40B4-BE49-F238E27FC236}">
                <a16:creationId xmlns:a16="http://schemas.microsoft.com/office/drawing/2014/main" id="{9E910CFE-ABAD-4569-88E4-9F7B5F2A09D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>
            <a:extLst>
              <a:ext uri="{FF2B5EF4-FFF2-40B4-BE49-F238E27FC236}">
                <a16:creationId xmlns:a16="http://schemas.microsoft.com/office/drawing/2014/main" id="{5C6B9E6A-7E19-457E-B2C5-E7876CB331B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63492" name="Slide Number Placeholder 3">
            <a:extLst>
              <a:ext uri="{FF2B5EF4-FFF2-40B4-BE49-F238E27FC236}">
                <a16:creationId xmlns:a16="http://schemas.microsoft.com/office/drawing/2014/main" id="{0683E7F8-E19A-4A8D-BFF8-2BF4DF7428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EE938A7-A0B2-4DD4-9A40-E9AC3833571F}" type="slidenum">
              <a:rPr lang="tr-TR" altLang="tr-TR" sz="1200"/>
              <a:pPr eaLnBrk="1" hangingPunct="1"/>
              <a:t>17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>
            <a:extLst>
              <a:ext uri="{FF2B5EF4-FFF2-40B4-BE49-F238E27FC236}">
                <a16:creationId xmlns:a16="http://schemas.microsoft.com/office/drawing/2014/main" id="{4EF08B3F-F27A-4834-81E7-DF2876FA69B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>
            <a:extLst>
              <a:ext uri="{FF2B5EF4-FFF2-40B4-BE49-F238E27FC236}">
                <a16:creationId xmlns:a16="http://schemas.microsoft.com/office/drawing/2014/main" id="{08E4F687-B6DF-4B0D-A756-EC0F6B64DF6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64516" name="Slide Number Placeholder 3">
            <a:extLst>
              <a:ext uri="{FF2B5EF4-FFF2-40B4-BE49-F238E27FC236}">
                <a16:creationId xmlns:a16="http://schemas.microsoft.com/office/drawing/2014/main" id="{775CEF1D-10E1-4EE7-A947-2F9468371E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91F47D4-011C-4C56-9301-1DC8E6F6B223}" type="slidenum">
              <a:rPr lang="tr-TR" altLang="tr-TR" sz="1200"/>
              <a:pPr eaLnBrk="1" hangingPunct="1"/>
              <a:t>18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>
            <a:extLst>
              <a:ext uri="{FF2B5EF4-FFF2-40B4-BE49-F238E27FC236}">
                <a16:creationId xmlns:a16="http://schemas.microsoft.com/office/drawing/2014/main" id="{09F7E3CF-51A9-4C4C-9FE3-E9D369D8016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>
            <a:extLst>
              <a:ext uri="{FF2B5EF4-FFF2-40B4-BE49-F238E27FC236}">
                <a16:creationId xmlns:a16="http://schemas.microsoft.com/office/drawing/2014/main" id="{353CDA87-21B4-4CBA-AE31-392FE59376A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65540" name="Slide Number Placeholder 3">
            <a:extLst>
              <a:ext uri="{FF2B5EF4-FFF2-40B4-BE49-F238E27FC236}">
                <a16:creationId xmlns:a16="http://schemas.microsoft.com/office/drawing/2014/main" id="{1D72CCE7-7F10-4CDB-9043-D658BC004F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879B1A1-8F44-47F6-8CC6-1B4B844E0022}" type="slidenum">
              <a:rPr lang="tr-TR" altLang="tr-TR" sz="1200"/>
              <a:pPr eaLnBrk="1" hangingPunct="1"/>
              <a:t>19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>
            <a:extLst>
              <a:ext uri="{FF2B5EF4-FFF2-40B4-BE49-F238E27FC236}">
                <a16:creationId xmlns:a16="http://schemas.microsoft.com/office/drawing/2014/main" id="{66C80327-0ADA-46A9-8225-04545F7E4E6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>
            <a:extLst>
              <a:ext uri="{FF2B5EF4-FFF2-40B4-BE49-F238E27FC236}">
                <a16:creationId xmlns:a16="http://schemas.microsoft.com/office/drawing/2014/main" id="{AB1017A7-A541-45A5-8DD2-03BF1952A34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48132" name="Slide Number Placeholder 3">
            <a:extLst>
              <a:ext uri="{FF2B5EF4-FFF2-40B4-BE49-F238E27FC236}">
                <a16:creationId xmlns:a16="http://schemas.microsoft.com/office/drawing/2014/main" id="{7B0DEAC2-09C0-423E-92A3-C4B574833A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E6E6CAD-B09E-4411-811D-003E687AC44D}" type="slidenum">
              <a:rPr lang="tr-TR" altLang="tr-TR" sz="1200"/>
              <a:pPr eaLnBrk="1" hangingPunct="1"/>
              <a:t>2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>
            <a:extLst>
              <a:ext uri="{FF2B5EF4-FFF2-40B4-BE49-F238E27FC236}">
                <a16:creationId xmlns:a16="http://schemas.microsoft.com/office/drawing/2014/main" id="{328C5E4A-8318-4E81-8080-26288A41D05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>
            <a:extLst>
              <a:ext uri="{FF2B5EF4-FFF2-40B4-BE49-F238E27FC236}">
                <a16:creationId xmlns:a16="http://schemas.microsoft.com/office/drawing/2014/main" id="{1139433A-9B37-4388-B4D6-AEB0C3E26CC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66564" name="Slide Number Placeholder 3">
            <a:extLst>
              <a:ext uri="{FF2B5EF4-FFF2-40B4-BE49-F238E27FC236}">
                <a16:creationId xmlns:a16="http://schemas.microsoft.com/office/drawing/2014/main" id="{DFF44100-69D1-4291-856C-81C6622E5D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F029945-BC01-4AC3-8E7A-5658A0BC5321}" type="slidenum">
              <a:rPr lang="tr-TR" altLang="tr-TR" sz="1200"/>
              <a:pPr eaLnBrk="1" hangingPunct="1"/>
              <a:t>20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>
            <a:extLst>
              <a:ext uri="{FF2B5EF4-FFF2-40B4-BE49-F238E27FC236}">
                <a16:creationId xmlns:a16="http://schemas.microsoft.com/office/drawing/2014/main" id="{CE2C9BB4-FD86-4609-AA9C-B10746FF277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>
            <a:extLst>
              <a:ext uri="{FF2B5EF4-FFF2-40B4-BE49-F238E27FC236}">
                <a16:creationId xmlns:a16="http://schemas.microsoft.com/office/drawing/2014/main" id="{3DDFBD3F-AC8A-4062-8BDE-8FF346DCD6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67588" name="Slide Number Placeholder 3">
            <a:extLst>
              <a:ext uri="{FF2B5EF4-FFF2-40B4-BE49-F238E27FC236}">
                <a16:creationId xmlns:a16="http://schemas.microsoft.com/office/drawing/2014/main" id="{06AF905A-0E13-4372-A6CB-195702E0AE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9BDD036-F113-4278-9E96-05C20DF315D8}" type="slidenum">
              <a:rPr lang="tr-TR" altLang="tr-TR" sz="1200"/>
              <a:pPr eaLnBrk="1" hangingPunct="1"/>
              <a:t>21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>
            <a:extLst>
              <a:ext uri="{FF2B5EF4-FFF2-40B4-BE49-F238E27FC236}">
                <a16:creationId xmlns:a16="http://schemas.microsoft.com/office/drawing/2014/main" id="{F8540720-B4CD-4DE0-85DB-55A5B7379EA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>
            <a:extLst>
              <a:ext uri="{FF2B5EF4-FFF2-40B4-BE49-F238E27FC236}">
                <a16:creationId xmlns:a16="http://schemas.microsoft.com/office/drawing/2014/main" id="{088E1A65-B0D7-4F2F-A2D3-0FB45805739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68612" name="Slide Number Placeholder 3">
            <a:extLst>
              <a:ext uri="{FF2B5EF4-FFF2-40B4-BE49-F238E27FC236}">
                <a16:creationId xmlns:a16="http://schemas.microsoft.com/office/drawing/2014/main" id="{705EC177-A261-47EC-AE8C-94C19EF1C7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9F499F7-4827-4052-B818-26DB537559A5}" type="slidenum">
              <a:rPr lang="tr-TR" altLang="tr-TR" sz="1200"/>
              <a:pPr eaLnBrk="1" hangingPunct="1"/>
              <a:t>22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>
            <a:extLst>
              <a:ext uri="{FF2B5EF4-FFF2-40B4-BE49-F238E27FC236}">
                <a16:creationId xmlns:a16="http://schemas.microsoft.com/office/drawing/2014/main" id="{DF09DA48-3B4C-44BF-99A6-885A75506BC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>
            <a:extLst>
              <a:ext uri="{FF2B5EF4-FFF2-40B4-BE49-F238E27FC236}">
                <a16:creationId xmlns:a16="http://schemas.microsoft.com/office/drawing/2014/main" id="{AAE74E9D-2083-43B1-BB97-B2D491AFC0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69636" name="Slide Number Placeholder 3">
            <a:extLst>
              <a:ext uri="{FF2B5EF4-FFF2-40B4-BE49-F238E27FC236}">
                <a16:creationId xmlns:a16="http://schemas.microsoft.com/office/drawing/2014/main" id="{85B46677-18BB-4302-87D5-BE41E0173F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0E2CF16-1ACB-47DC-8CFB-365C7CB40948}" type="slidenum">
              <a:rPr lang="tr-TR" altLang="tr-TR" sz="1200"/>
              <a:pPr eaLnBrk="1" hangingPunct="1"/>
              <a:t>23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>
            <a:extLst>
              <a:ext uri="{FF2B5EF4-FFF2-40B4-BE49-F238E27FC236}">
                <a16:creationId xmlns:a16="http://schemas.microsoft.com/office/drawing/2014/main" id="{8452B0D4-7513-4355-85D0-8B0640C0987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>
            <a:extLst>
              <a:ext uri="{FF2B5EF4-FFF2-40B4-BE49-F238E27FC236}">
                <a16:creationId xmlns:a16="http://schemas.microsoft.com/office/drawing/2014/main" id="{0C2D423F-9595-4C18-8311-142B0895C42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70660" name="Slide Number Placeholder 3">
            <a:extLst>
              <a:ext uri="{FF2B5EF4-FFF2-40B4-BE49-F238E27FC236}">
                <a16:creationId xmlns:a16="http://schemas.microsoft.com/office/drawing/2014/main" id="{0A2EB526-492B-47BA-912B-85C04508D8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4538CBF-A393-4EB8-9844-DCF62170ED3B}" type="slidenum">
              <a:rPr lang="tr-TR" altLang="tr-TR" sz="1200"/>
              <a:pPr eaLnBrk="1" hangingPunct="1"/>
              <a:t>24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>
            <a:extLst>
              <a:ext uri="{FF2B5EF4-FFF2-40B4-BE49-F238E27FC236}">
                <a16:creationId xmlns:a16="http://schemas.microsoft.com/office/drawing/2014/main" id="{E31B9F05-6713-4232-8ED2-D52367EC4D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>
            <a:extLst>
              <a:ext uri="{FF2B5EF4-FFF2-40B4-BE49-F238E27FC236}">
                <a16:creationId xmlns:a16="http://schemas.microsoft.com/office/drawing/2014/main" id="{0C311CD0-F361-4186-B671-8A243D42315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71684" name="Slide Number Placeholder 3">
            <a:extLst>
              <a:ext uri="{FF2B5EF4-FFF2-40B4-BE49-F238E27FC236}">
                <a16:creationId xmlns:a16="http://schemas.microsoft.com/office/drawing/2014/main" id="{BA1ED932-6B17-46F0-AE7D-2D8FDDEFEDA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A69C9C8-D47E-4869-9E36-0E150C59C983}" type="slidenum">
              <a:rPr lang="tr-TR" altLang="tr-TR" sz="1200"/>
              <a:pPr eaLnBrk="1" hangingPunct="1"/>
              <a:t>25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>
            <a:extLst>
              <a:ext uri="{FF2B5EF4-FFF2-40B4-BE49-F238E27FC236}">
                <a16:creationId xmlns:a16="http://schemas.microsoft.com/office/drawing/2014/main" id="{0D2E2E70-572C-459A-83EE-CBCF937101C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>
            <a:extLst>
              <a:ext uri="{FF2B5EF4-FFF2-40B4-BE49-F238E27FC236}">
                <a16:creationId xmlns:a16="http://schemas.microsoft.com/office/drawing/2014/main" id="{2A441439-0B37-40A3-9011-4A0D80DE7E5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72708" name="Slide Number Placeholder 3">
            <a:extLst>
              <a:ext uri="{FF2B5EF4-FFF2-40B4-BE49-F238E27FC236}">
                <a16:creationId xmlns:a16="http://schemas.microsoft.com/office/drawing/2014/main" id="{B5A97530-0D1F-4E96-9C58-34A568A600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721750F-CDD1-43FA-8FF8-BA816198AB94}" type="slidenum">
              <a:rPr lang="tr-TR" altLang="tr-TR" sz="1200"/>
              <a:pPr eaLnBrk="1" hangingPunct="1"/>
              <a:t>26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>
            <a:extLst>
              <a:ext uri="{FF2B5EF4-FFF2-40B4-BE49-F238E27FC236}">
                <a16:creationId xmlns:a16="http://schemas.microsoft.com/office/drawing/2014/main" id="{DB702D02-CE97-4856-9496-51B99DBB395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>
            <a:extLst>
              <a:ext uri="{FF2B5EF4-FFF2-40B4-BE49-F238E27FC236}">
                <a16:creationId xmlns:a16="http://schemas.microsoft.com/office/drawing/2014/main" id="{797CBE70-AB2E-4E89-82FE-2B7C4CE37D8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73732" name="Slide Number Placeholder 3">
            <a:extLst>
              <a:ext uri="{FF2B5EF4-FFF2-40B4-BE49-F238E27FC236}">
                <a16:creationId xmlns:a16="http://schemas.microsoft.com/office/drawing/2014/main" id="{EFC16831-624D-4FAD-9ACA-421C28BEFFD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47F12A7-4C80-4AD9-A787-8A0F13365D69}" type="slidenum">
              <a:rPr lang="tr-TR" altLang="tr-TR" sz="1200"/>
              <a:pPr eaLnBrk="1" hangingPunct="1"/>
              <a:t>27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>
            <a:extLst>
              <a:ext uri="{FF2B5EF4-FFF2-40B4-BE49-F238E27FC236}">
                <a16:creationId xmlns:a16="http://schemas.microsoft.com/office/drawing/2014/main" id="{22B478AE-6A0A-424E-8EB3-E2CA2BF9672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>
            <a:extLst>
              <a:ext uri="{FF2B5EF4-FFF2-40B4-BE49-F238E27FC236}">
                <a16:creationId xmlns:a16="http://schemas.microsoft.com/office/drawing/2014/main" id="{40A61CCB-7A49-44B9-B5FC-A322626FED5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74756" name="Slide Number Placeholder 3">
            <a:extLst>
              <a:ext uri="{FF2B5EF4-FFF2-40B4-BE49-F238E27FC236}">
                <a16:creationId xmlns:a16="http://schemas.microsoft.com/office/drawing/2014/main" id="{9584954F-F0FA-49C9-B5D0-F98FF612EE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AE09EE-C246-469F-8A2C-DB5D11D959B5}" type="slidenum">
              <a:rPr lang="tr-TR" altLang="tr-TR" sz="1200"/>
              <a:pPr eaLnBrk="1" hangingPunct="1"/>
              <a:t>28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>
            <a:extLst>
              <a:ext uri="{FF2B5EF4-FFF2-40B4-BE49-F238E27FC236}">
                <a16:creationId xmlns:a16="http://schemas.microsoft.com/office/drawing/2014/main" id="{D0E5F0F4-69A1-43B5-84E8-236FC66FD1B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>
            <a:extLst>
              <a:ext uri="{FF2B5EF4-FFF2-40B4-BE49-F238E27FC236}">
                <a16:creationId xmlns:a16="http://schemas.microsoft.com/office/drawing/2014/main" id="{01074BD8-0718-43AA-8BB0-A773B591AAB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75780" name="Slide Number Placeholder 3">
            <a:extLst>
              <a:ext uri="{FF2B5EF4-FFF2-40B4-BE49-F238E27FC236}">
                <a16:creationId xmlns:a16="http://schemas.microsoft.com/office/drawing/2014/main" id="{0D4A5E0C-D995-4CFD-A90A-10B25A4F34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3074F08-E97B-4F29-875C-BCB3618C88BF}" type="slidenum">
              <a:rPr lang="tr-TR" altLang="tr-TR" sz="1200"/>
              <a:pPr eaLnBrk="1" hangingPunct="1"/>
              <a:t>29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>
            <a:extLst>
              <a:ext uri="{FF2B5EF4-FFF2-40B4-BE49-F238E27FC236}">
                <a16:creationId xmlns:a16="http://schemas.microsoft.com/office/drawing/2014/main" id="{9E01A777-E953-4F63-AE0A-44509DDABA4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>
            <a:extLst>
              <a:ext uri="{FF2B5EF4-FFF2-40B4-BE49-F238E27FC236}">
                <a16:creationId xmlns:a16="http://schemas.microsoft.com/office/drawing/2014/main" id="{A3BDC3E0-8975-4A49-A6D7-819C37AC5E7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49156" name="Slide Number Placeholder 3">
            <a:extLst>
              <a:ext uri="{FF2B5EF4-FFF2-40B4-BE49-F238E27FC236}">
                <a16:creationId xmlns:a16="http://schemas.microsoft.com/office/drawing/2014/main" id="{020AB80C-7034-44C2-80EC-162AC972A7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811BD02-BE41-4896-AFAA-4EBCF25F1F88}" type="slidenum">
              <a:rPr lang="tr-TR" altLang="tr-TR" sz="1200"/>
              <a:pPr eaLnBrk="1" hangingPunct="1"/>
              <a:t>3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>
            <a:extLst>
              <a:ext uri="{FF2B5EF4-FFF2-40B4-BE49-F238E27FC236}">
                <a16:creationId xmlns:a16="http://schemas.microsoft.com/office/drawing/2014/main" id="{C4ED9FC0-71CE-4272-8618-CB969F1266D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>
            <a:extLst>
              <a:ext uri="{FF2B5EF4-FFF2-40B4-BE49-F238E27FC236}">
                <a16:creationId xmlns:a16="http://schemas.microsoft.com/office/drawing/2014/main" id="{0797A9CE-CFF4-4D82-94F7-0CF65BCB970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76804" name="Slide Number Placeholder 3">
            <a:extLst>
              <a:ext uri="{FF2B5EF4-FFF2-40B4-BE49-F238E27FC236}">
                <a16:creationId xmlns:a16="http://schemas.microsoft.com/office/drawing/2014/main" id="{B27659B2-605D-459F-A5B8-8D165C6F656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2DF11BC-B1AC-4B6D-B2A9-976AD273077C}" type="slidenum">
              <a:rPr lang="tr-TR" altLang="tr-TR" sz="1200"/>
              <a:pPr eaLnBrk="1" hangingPunct="1"/>
              <a:t>30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>
            <a:extLst>
              <a:ext uri="{FF2B5EF4-FFF2-40B4-BE49-F238E27FC236}">
                <a16:creationId xmlns:a16="http://schemas.microsoft.com/office/drawing/2014/main" id="{94E4D04D-2D3E-4708-8319-00F27F850AB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>
            <a:extLst>
              <a:ext uri="{FF2B5EF4-FFF2-40B4-BE49-F238E27FC236}">
                <a16:creationId xmlns:a16="http://schemas.microsoft.com/office/drawing/2014/main" id="{FBDFFD7B-5B97-456C-BBD5-FF654F7C8E1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77828" name="Slide Number Placeholder 3">
            <a:extLst>
              <a:ext uri="{FF2B5EF4-FFF2-40B4-BE49-F238E27FC236}">
                <a16:creationId xmlns:a16="http://schemas.microsoft.com/office/drawing/2014/main" id="{36E4D5E8-FB42-494D-96CC-6A8C2539D7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D953113-5144-422A-B4CD-61F1666F8D87}" type="slidenum">
              <a:rPr lang="tr-TR" altLang="tr-TR" sz="1200"/>
              <a:pPr eaLnBrk="1" hangingPunct="1"/>
              <a:t>31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>
            <a:extLst>
              <a:ext uri="{FF2B5EF4-FFF2-40B4-BE49-F238E27FC236}">
                <a16:creationId xmlns:a16="http://schemas.microsoft.com/office/drawing/2014/main" id="{0FC8121D-477F-4554-A975-B37F265D163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>
            <a:extLst>
              <a:ext uri="{FF2B5EF4-FFF2-40B4-BE49-F238E27FC236}">
                <a16:creationId xmlns:a16="http://schemas.microsoft.com/office/drawing/2014/main" id="{77710362-8585-481A-BE7F-C88523A7F1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78852" name="Slide Number Placeholder 3">
            <a:extLst>
              <a:ext uri="{FF2B5EF4-FFF2-40B4-BE49-F238E27FC236}">
                <a16:creationId xmlns:a16="http://schemas.microsoft.com/office/drawing/2014/main" id="{E1FF01CA-6E61-46DF-84FE-D1A4F02C15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8AD90E5-B182-423C-A9E5-D060EF9FE24A}" type="slidenum">
              <a:rPr lang="tr-TR" altLang="tr-TR" sz="1200"/>
              <a:pPr eaLnBrk="1" hangingPunct="1"/>
              <a:t>32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>
            <a:extLst>
              <a:ext uri="{FF2B5EF4-FFF2-40B4-BE49-F238E27FC236}">
                <a16:creationId xmlns:a16="http://schemas.microsoft.com/office/drawing/2014/main" id="{2FBB6F79-4992-4DCD-80FE-1D4932A106F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>
            <a:extLst>
              <a:ext uri="{FF2B5EF4-FFF2-40B4-BE49-F238E27FC236}">
                <a16:creationId xmlns:a16="http://schemas.microsoft.com/office/drawing/2014/main" id="{82EB91C7-1FA5-4638-9188-3F2A44C4EF3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79876" name="Slide Number Placeholder 3">
            <a:extLst>
              <a:ext uri="{FF2B5EF4-FFF2-40B4-BE49-F238E27FC236}">
                <a16:creationId xmlns:a16="http://schemas.microsoft.com/office/drawing/2014/main" id="{9563CDF2-BD70-4A3A-A240-6880B5D4EE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0FD647E-432A-4082-864C-BEDE0BDD6F94}" type="slidenum">
              <a:rPr lang="tr-TR" altLang="tr-TR" sz="1200"/>
              <a:pPr eaLnBrk="1" hangingPunct="1"/>
              <a:t>33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>
            <a:extLst>
              <a:ext uri="{FF2B5EF4-FFF2-40B4-BE49-F238E27FC236}">
                <a16:creationId xmlns:a16="http://schemas.microsoft.com/office/drawing/2014/main" id="{CE5E699C-A0E4-4F3A-B2DB-36D3958C24D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>
            <a:extLst>
              <a:ext uri="{FF2B5EF4-FFF2-40B4-BE49-F238E27FC236}">
                <a16:creationId xmlns:a16="http://schemas.microsoft.com/office/drawing/2014/main" id="{0343B3D8-8C13-4E70-930C-0667EA4B82E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80900" name="Slide Number Placeholder 3">
            <a:extLst>
              <a:ext uri="{FF2B5EF4-FFF2-40B4-BE49-F238E27FC236}">
                <a16:creationId xmlns:a16="http://schemas.microsoft.com/office/drawing/2014/main" id="{63D6EBBF-4124-4EF8-8AD1-B133E02E47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5243668-BE5C-4609-AE8E-F740DAEF2D3A}" type="slidenum">
              <a:rPr lang="tr-TR" altLang="tr-TR" sz="1200"/>
              <a:pPr eaLnBrk="1" hangingPunct="1"/>
              <a:t>34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>
            <a:extLst>
              <a:ext uri="{FF2B5EF4-FFF2-40B4-BE49-F238E27FC236}">
                <a16:creationId xmlns:a16="http://schemas.microsoft.com/office/drawing/2014/main" id="{801EC2F0-20C7-45DE-B1D3-B57423D7174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>
            <a:extLst>
              <a:ext uri="{FF2B5EF4-FFF2-40B4-BE49-F238E27FC236}">
                <a16:creationId xmlns:a16="http://schemas.microsoft.com/office/drawing/2014/main" id="{4832DDA8-1E23-4362-822C-3650306A455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81924" name="Slide Number Placeholder 3">
            <a:extLst>
              <a:ext uri="{FF2B5EF4-FFF2-40B4-BE49-F238E27FC236}">
                <a16:creationId xmlns:a16="http://schemas.microsoft.com/office/drawing/2014/main" id="{53874C3D-79A6-4F5D-923B-A49B531A55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B98A56E-BFC4-47F7-A416-167EFD199AFB}" type="slidenum">
              <a:rPr lang="tr-TR" altLang="tr-TR" sz="1200"/>
              <a:pPr eaLnBrk="1" hangingPunct="1"/>
              <a:t>35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>
            <a:extLst>
              <a:ext uri="{FF2B5EF4-FFF2-40B4-BE49-F238E27FC236}">
                <a16:creationId xmlns:a16="http://schemas.microsoft.com/office/drawing/2014/main" id="{B65F2CB4-14D3-4863-AB7B-BD8AC2E71EC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>
            <a:extLst>
              <a:ext uri="{FF2B5EF4-FFF2-40B4-BE49-F238E27FC236}">
                <a16:creationId xmlns:a16="http://schemas.microsoft.com/office/drawing/2014/main" id="{C4A9F8CF-B48A-4D28-B958-7488AB4AD9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82948" name="Slide Number Placeholder 3">
            <a:extLst>
              <a:ext uri="{FF2B5EF4-FFF2-40B4-BE49-F238E27FC236}">
                <a16:creationId xmlns:a16="http://schemas.microsoft.com/office/drawing/2014/main" id="{E56EE3E3-8770-408A-A1C4-3F2E97DBC3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080487E-B634-4507-9472-4FA16C3B2843}" type="slidenum">
              <a:rPr lang="tr-TR" altLang="tr-TR" sz="1200"/>
              <a:pPr eaLnBrk="1" hangingPunct="1"/>
              <a:t>36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>
            <a:extLst>
              <a:ext uri="{FF2B5EF4-FFF2-40B4-BE49-F238E27FC236}">
                <a16:creationId xmlns:a16="http://schemas.microsoft.com/office/drawing/2014/main" id="{93ABDF4A-481B-4308-A5F0-AC3BCD11B7B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>
            <a:extLst>
              <a:ext uri="{FF2B5EF4-FFF2-40B4-BE49-F238E27FC236}">
                <a16:creationId xmlns:a16="http://schemas.microsoft.com/office/drawing/2014/main" id="{FB5F57A0-DC79-431C-9D47-9AD9B727241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83972" name="Slide Number Placeholder 3">
            <a:extLst>
              <a:ext uri="{FF2B5EF4-FFF2-40B4-BE49-F238E27FC236}">
                <a16:creationId xmlns:a16="http://schemas.microsoft.com/office/drawing/2014/main" id="{1B573CB4-C24E-412A-8A5B-BAB117CFE8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2CB04BE-2A53-45E6-A25F-625BF6576470}" type="slidenum">
              <a:rPr lang="tr-TR" altLang="tr-TR" sz="1200"/>
              <a:pPr eaLnBrk="1" hangingPunct="1"/>
              <a:t>37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>
            <a:extLst>
              <a:ext uri="{FF2B5EF4-FFF2-40B4-BE49-F238E27FC236}">
                <a16:creationId xmlns:a16="http://schemas.microsoft.com/office/drawing/2014/main" id="{8F156E4F-E8E7-48F7-BEED-E7BCA3A0EE8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>
            <a:extLst>
              <a:ext uri="{FF2B5EF4-FFF2-40B4-BE49-F238E27FC236}">
                <a16:creationId xmlns:a16="http://schemas.microsoft.com/office/drawing/2014/main" id="{67D02903-6A3B-411E-9CF6-31CB4ECD9A0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84996" name="Slide Number Placeholder 3">
            <a:extLst>
              <a:ext uri="{FF2B5EF4-FFF2-40B4-BE49-F238E27FC236}">
                <a16:creationId xmlns:a16="http://schemas.microsoft.com/office/drawing/2014/main" id="{D2949FDB-4419-4FB5-B68E-9EFB229FF7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1E77E04-D4BA-42A1-9B0B-D483239C03CC}" type="slidenum">
              <a:rPr lang="tr-TR" altLang="tr-TR" sz="1200"/>
              <a:pPr eaLnBrk="1" hangingPunct="1"/>
              <a:t>38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>
            <a:extLst>
              <a:ext uri="{FF2B5EF4-FFF2-40B4-BE49-F238E27FC236}">
                <a16:creationId xmlns:a16="http://schemas.microsoft.com/office/drawing/2014/main" id="{EC869A23-6DF5-4D4B-AD97-A70EA91DFB5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Notes Placeholder 2">
            <a:extLst>
              <a:ext uri="{FF2B5EF4-FFF2-40B4-BE49-F238E27FC236}">
                <a16:creationId xmlns:a16="http://schemas.microsoft.com/office/drawing/2014/main" id="{66384709-D736-4AAD-915E-32015A380F0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86020" name="Slide Number Placeholder 3">
            <a:extLst>
              <a:ext uri="{FF2B5EF4-FFF2-40B4-BE49-F238E27FC236}">
                <a16:creationId xmlns:a16="http://schemas.microsoft.com/office/drawing/2014/main" id="{68CD89AC-6FD6-47B1-A1F2-6A071BB515E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C6D1996-4CD7-4BCA-BCC4-C9B97935C1D0}" type="slidenum">
              <a:rPr lang="tr-TR" altLang="tr-TR" sz="1200"/>
              <a:pPr eaLnBrk="1" hangingPunct="1"/>
              <a:t>39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>
            <a:extLst>
              <a:ext uri="{FF2B5EF4-FFF2-40B4-BE49-F238E27FC236}">
                <a16:creationId xmlns:a16="http://schemas.microsoft.com/office/drawing/2014/main" id="{42DD710A-C6A7-4616-A9A9-30C03B58397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>
            <a:extLst>
              <a:ext uri="{FF2B5EF4-FFF2-40B4-BE49-F238E27FC236}">
                <a16:creationId xmlns:a16="http://schemas.microsoft.com/office/drawing/2014/main" id="{BB4BDB3F-FAC0-4CF6-A2EB-43BD1F9B9B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50180" name="Slide Number Placeholder 3">
            <a:extLst>
              <a:ext uri="{FF2B5EF4-FFF2-40B4-BE49-F238E27FC236}">
                <a16:creationId xmlns:a16="http://schemas.microsoft.com/office/drawing/2014/main" id="{8183F75A-AEBF-42A5-B02C-8ECF43FC1FA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3855F92-EB3A-4B4E-8E6A-8B2CE1A155D6}" type="slidenum">
              <a:rPr lang="tr-TR" altLang="tr-TR" sz="1200"/>
              <a:pPr eaLnBrk="1" hangingPunct="1"/>
              <a:t>4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84C8A4AC-E444-4687-A374-653A0398526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9B010B9C-487A-4C10-B394-1DBFE6F3145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24823BCC-F08C-4FDA-B39A-FABF466383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68733B2-1921-4B96-8F22-DFC4D5C603A5}" type="slidenum">
              <a:rPr lang="tr-TR" altLang="tr-TR" sz="1200"/>
              <a:pPr eaLnBrk="1" hangingPunct="1"/>
              <a:t>5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>
            <a:extLst>
              <a:ext uri="{FF2B5EF4-FFF2-40B4-BE49-F238E27FC236}">
                <a16:creationId xmlns:a16="http://schemas.microsoft.com/office/drawing/2014/main" id="{A39ED374-E434-4AD9-9B9A-282B85561C8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>
            <a:extLst>
              <a:ext uri="{FF2B5EF4-FFF2-40B4-BE49-F238E27FC236}">
                <a16:creationId xmlns:a16="http://schemas.microsoft.com/office/drawing/2014/main" id="{FE8DEF57-5DA4-48C6-B480-C478395C108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52228" name="Slide Number Placeholder 3">
            <a:extLst>
              <a:ext uri="{FF2B5EF4-FFF2-40B4-BE49-F238E27FC236}">
                <a16:creationId xmlns:a16="http://schemas.microsoft.com/office/drawing/2014/main" id="{0396345B-2983-4043-ACDF-6BC73640A1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FD78B99-E49C-45F3-8F64-769D2028F0F4}" type="slidenum">
              <a:rPr lang="tr-TR" altLang="tr-TR" sz="1200"/>
              <a:pPr eaLnBrk="1" hangingPunct="1"/>
              <a:t>6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>
            <a:extLst>
              <a:ext uri="{FF2B5EF4-FFF2-40B4-BE49-F238E27FC236}">
                <a16:creationId xmlns:a16="http://schemas.microsoft.com/office/drawing/2014/main" id="{2DA91EA1-C099-4A9E-8CB0-A9E7E1A78A1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>
            <a:extLst>
              <a:ext uri="{FF2B5EF4-FFF2-40B4-BE49-F238E27FC236}">
                <a16:creationId xmlns:a16="http://schemas.microsoft.com/office/drawing/2014/main" id="{7B397BF9-B3AA-4388-8E55-8EE5C1B7A5C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53252" name="Slide Number Placeholder 3">
            <a:extLst>
              <a:ext uri="{FF2B5EF4-FFF2-40B4-BE49-F238E27FC236}">
                <a16:creationId xmlns:a16="http://schemas.microsoft.com/office/drawing/2014/main" id="{8B4726B4-EDA4-4DB2-9FC9-16A5968B280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E8BB7A4-A333-412B-951C-37D63C84E2A1}" type="slidenum">
              <a:rPr lang="tr-TR" altLang="tr-TR" sz="1200"/>
              <a:pPr eaLnBrk="1" hangingPunct="1"/>
              <a:t>7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>
            <a:extLst>
              <a:ext uri="{FF2B5EF4-FFF2-40B4-BE49-F238E27FC236}">
                <a16:creationId xmlns:a16="http://schemas.microsoft.com/office/drawing/2014/main" id="{7434FED8-AF49-4CEF-93C7-167EBD9A469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>
            <a:extLst>
              <a:ext uri="{FF2B5EF4-FFF2-40B4-BE49-F238E27FC236}">
                <a16:creationId xmlns:a16="http://schemas.microsoft.com/office/drawing/2014/main" id="{1DEF6EE7-CD83-42F6-9C50-EAB06AED814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54276" name="Slide Number Placeholder 3">
            <a:extLst>
              <a:ext uri="{FF2B5EF4-FFF2-40B4-BE49-F238E27FC236}">
                <a16:creationId xmlns:a16="http://schemas.microsoft.com/office/drawing/2014/main" id="{9A6F8340-BC26-4094-9CBE-BE103B0FC7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8BC2F7D-7753-4210-9499-B453508ABE25}" type="slidenum">
              <a:rPr lang="tr-TR" altLang="tr-TR" sz="1200"/>
              <a:pPr eaLnBrk="1" hangingPunct="1"/>
              <a:t>8</a:t>
            </a:fld>
            <a:endParaRPr lang="tr-TR" altLang="tr-TR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>
            <a:extLst>
              <a:ext uri="{FF2B5EF4-FFF2-40B4-BE49-F238E27FC236}">
                <a16:creationId xmlns:a16="http://schemas.microsoft.com/office/drawing/2014/main" id="{48928029-443F-43D7-88BE-41DE910E7B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>
            <a:extLst>
              <a:ext uri="{FF2B5EF4-FFF2-40B4-BE49-F238E27FC236}">
                <a16:creationId xmlns:a16="http://schemas.microsoft.com/office/drawing/2014/main" id="{B2493993-5390-4510-8636-131DD7D99B7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/>
          </a:p>
        </p:txBody>
      </p:sp>
      <p:sp>
        <p:nvSpPr>
          <p:cNvPr id="55300" name="Slide Number Placeholder 3">
            <a:extLst>
              <a:ext uri="{FF2B5EF4-FFF2-40B4-BE49-F238E27FC236}">
                <a16:creationId xmlns:a16="http://schemas.microsoft.com/office/drawing/2014/main" id="{3099A1D5-605F-45EA-AEEB-0640109EA58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E2D8A43-CB71-4526-84A5-A0347086D46B}" type="slidenum">
              <a:rPr lang="tr-TR" altLang="tr-TR" sz="1200"/>
              <a:pPr eaLnBrk="1" hangingPunct="1"/>
              <a:t>9</a:t>
            </a:fld>
            <a:endParaRPr lang="tr-TR" altLang="tr-TR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962400"/>
            <a:ext cx="8229600" cy="914400"/>
          </a:xfrm>
        </p:spPr>
        <p:txBody>
          <a:bodyPr/>
          <a:lstStyle>
            <a:lvl1pPr>
              <a:defRPr sz="5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4800600"/>
            <a:ext cx="8229600" cy="609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466199-8F99-47CE-A7F4-64B2CD02B3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957B9A8-21FB-401B-889F-7224CB2DBF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E77792-BCBD-4A3E-BB77-118B1B5796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6CF25-C464-4D18-8B0C-6F811BA5CA44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554399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AB9CB0-BB8A-4651-9CAC-AC4B96258B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0A6C79-2CAE-45A0-9050-B4EACFADDC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2682314-5B38-498C-84AB-EDBA8E9327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1E93C0-DA1A-4800-8580-3779F86DA457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804825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67550" y="304800"/>
            <a:ext cx="207645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04800"/>
            <a:ext cx="607695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65DF6B-25EC-4F09-8446-4F4DB7610C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A3B31F-3F71-47D2-A99B-A9D1018291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0F09165-BEBE-43EB-9B28-6DD6170FC1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FFE43D-E8A4-4CF9-9FA0-BDD48DC5B254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536216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4ACB78-F86C-4D7E-8C1E-E281517B96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2D341B-994C-4BD6-83E7-8C75DA6C4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80119A-81F7-4DE4-8C3A-0E31CF67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AB9A147-FD95-461A-A02F-AA268FC791A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33546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46DB9E-49A2-4B07-80D6-E896B438CC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74B30-079D-4DCE-A139-4A5BFF14C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73547-037B-4CD3-8D03-42747C99A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C13F51C-4175-4917-8B8C-8B1541E14E1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84941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DA5D11-DA90-4A8A-900B-1EF1015489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D43CD16-C1AC-4C37-8940-9D9EE76EF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5B01C37-244F-40FB-8B6C-B1BB235C5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2A5D7F4-EAB6-46A4-9368-6EEBCB9C5D38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51111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E3E4D75-E071-4754-933F-C8EAF92627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6200F9-DCEC-47E0-92AD-A7E3713E82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410B65B-9E49-4EFD-9FE5-F6C6A075BC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B5F76E-9BB8-4EA7-B4FF-795609F19BC9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820305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FB521D-70D8-4376-B0D7-3D2A235E69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751F404-CF68-4B23-8A37-8724A78B0C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F3C290-005A-40B7-B845-8BF293E02A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D00AA5-5715-47ED-B749-97CDF1C45672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88783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990600"/>
            <a:ext cx="40386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990600"/>
            <a:ext cx="40386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B7911B-B76B-4218-BB5F-C465797B9A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0508-B48A-49D9-A3EC-748CE0CC1C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913BA4-D377-4DA2-A7E8-CD04B92AF0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7770BD-6F17-473B-8FBB-886D7D6E87AB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03862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30916AA-B699-4235-8087-CB918204AE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BF425E7-4C4E-4D4F-A3C7-0747ECE718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590B86E-D3F0-4CFE-B3AE-D84226DBDD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88F5DF-9D9C-40EA-BC0A-35D2422E886A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370381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9441DFC-0744-4F8F-AC62-085EEA4A1F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7AC5469-BA64-4E8A-8537-5BCC0CA84F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36AC57A-17CF-47AE-84B0-1F9B360602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26CF76-C40A-4F27-B227-B4ACA3F36E90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784103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6F0F2A7-A8EF-4209-9CFB-2F0EB86506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9D193BF-91B3-4743-A71F-71FA3F7EB5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08B0DC3-636E-4236-B8C0-630908A7BB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62486B-06D5-45FC-8A5A-31C18AFEDCFC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224184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823679-644D-4BA1-B690-0600D93E26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A3E3D4-5184-4E39-AF88-9AA47B1CFC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411058-932B-4B78-9328-7C61C4BA3E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368DF-AFB9-4E6B-B014-DDC03B36263A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06703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8782C0-F823-4C9D-AEC9-3BB56CBBF9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68458C-1DB6-40E4-9BB2-6406757767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ECB163-6461-4AEF-B7C4-2DECF79AEA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EA2309-8171-48CB-B009-78C378127BD6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93375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5508BE9-2AD1-445E-B4F0-4045710E47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04800"/>
            <a:ext cx="8305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256F835-A05A-48AD-939F-724224A68F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990600"/>
            <a:ext cx="82296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text styles</a:t>
            </a:r>
          </a:p>
          <a:p>
            <a:pPr lvl="1"/>
            <a:r>
              <a:rPr lang="en-US" altLang="tr-TR"/>
              <a:t>Second level</a:t>
            </a:r>
          </a:p>
          <a:p>
            <a:pPr lvl="2"/>
            <a:r>
              <a:rPr lang="en-US" altLang="tr-TR"/>
              <a:t>Third level</a:t>
            </a:r>
          </a:p>
          <a:p>
            <a:pPr lvl="3"/>
            <a:r>
              <a:rPr lang="en-US" altLang="tr-TR"/>
              <a:t>Fourth level</a:t>
            </a:r>
          </a:p>
          <a:p>
            <a:pPr lvl="4"/>
            <a:r>
              <a:rPr lang="en-US" altLang="tr-TR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323144-8032-4E36-9462-F997F0D3118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7F6CBD1-8336-4862-9DB4-3900BF742D9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B5A7586-E68D-41EA-9E5C-0CC4FA8665D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Franklin Gothic Demi" panose="020B0703020102020204" pitchFamily="34" charset="0"/>
              </a:defRPr>
            </a:lvl1pPr>
          </a:lstStyle>
          <a:p>
            <a:fld id="{74C6AEA3-FECA-4372-8A3B-B8A24855D4D5}" type="slidenum">
              <a:rPr lang="en-US" altLang="tr-TR"/>
              <a:pPr/>
              <a:t>‹#›</a:t>
            </a:fld>
            <a:endParaRPr lang="en-US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4" r:id="rId12"/>
    <p:sldLayoutId id="2147483715" r:id="rId13"/>
    <p:sldLayoutId id="2147483716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rgbClr val="95CFF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rgbClr val="95CFF7"/>
          </a:solidFill>
          <a:latin typeface="Aero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rgbClr val="95CFF7"/>
          </a:solidFill>
          <a:latin typeface="Aero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rgbClr val="95CFF7"/>
          </a:solidFill>
          <a:latin typeface="Aero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rgbClr val="95CFF7"/>
          </a:solidFill>
          <a:latin typeface="Aero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rgbClr val="95CFF7"/>
          </a:solidFill>
          <a:latin typeface="Aero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rgbClr val="95CFF7"/>
          </a:solidFill>
          <a:latin typeface="Aero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rgbClr val="95CFF7"/>
          </a:solidFill>
          <a:latin typeface="Aero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rgbClr val="95CFF7"/>
          </a:solidFill>
          <a:latin typeface="Aero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5" Type="http://schemas.openxmlformats.org/officeDocument/2006/relationships/image" Target="../media/image17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5" Type="http://schemas.openxmlformats.org/officeDocument/2006/relationships/image" Target="../media/image18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5" Type="http://schemas.openxmlformats.org/officeDocument/2006/relationships/image" Target="../media/image21.jpe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5" Type="http://schemas.openxmlformats.org/officeDocument/2006/relationships/image" Target="../media/image22.jpe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5" Type="http://schemas.openxmlformats.org/officeDocument/2006/relationships/image" Target="../media/image23.jpeg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5" Type="http://schemas.openxmlformats.org/officeDocument/2006/relationships/image" Target="../media/image23.jpeg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5" Type="http://schemas.openxmlformats.org/officeDocument/2006/relationships/image" Target="../media/image24.jpeg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5" Type="http://schemas.openxmlformats.org/officeDocument/2006/relationships/image" Target="../media/image25.jpeg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5" Type="http://schemas.openxmlformats.org/officeDocument/2006/relationships/image" Target="../media/image26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5" Type="http://schemas.openxmlformats.org/officeDocument/2006/relationships/image" Target="../media/image27.jpeg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5" Type="http://schemas.openxmlformats.org/officeDocument/2006/relationships/image" Target="../media/image28.jpeg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1.xml"/><Relationship Id="rId5" Type="http://schemas.openxmlformats.org/officeDocument/2006/relationships/image" Target="../media/image29.jpeg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Relationship Id="rId5" Type="http://schemas.openxmlformats.org/officeDocument/2006/relationships/image" Target="../media/image30.jpeg"/><Relationship Id="rId4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Relationship Id="rId5" Type="http://schemas.openxmlformats.org/officeDocument/2006/relationships/image" Target="../media/image31.jpeg"/><Relationship Id="rId4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Relationship Id="rId5" Type="http://schemas.openxmlformats.org/officeDocument/2006/relationships/image" Target="../media/image32.jpeg"/><Relationship Id="rId4" Type="http://schemas.openxmlformats.org/officeDocument/2006/relationships/image" Target="../media/image4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Relationship Id="rId5" Type="http://schemas.openxmlformats.org/officeDocument/2006/relationships/image" Target="../media/image33.jpeg"/><Relationship Id="rId4" Type="http://schemas.openxmlformats.org/officeDocument/2006/relationships/image" Target="../media/image4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6.xml"/><Relationship Id="rId4" Type="http://schemas.openxmlformats.org/officeDocument/2006/relationships/image" Target="../media/image4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Relationship Id="rId5" Type="http://schemas.openxmlformats.org/officeDocument/2006/relationships/image" Target="../media/image34.jpeg"/><Relationship Id="rId4" Type="http://schemas.openxmlformats.org/officeDocument/2006/relationships/image" Target="../media/image4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Relationship Id="rId5" Type="http://schemas.openxmlformats.org/officeDocument/2006/relationships/image" Target="../media/image3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7.jpeg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Relationship Id="rId5" Type="http://schemas.openxmlformats.org/officeDocument/2006/relationships/image" Target="../media/image39.jpeg"/><Relationship Id="rId4" Type="http://schemas.openxmlformats.org/officeDocument/2006/relationships/image" Target="../media/image4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42.jpeg"/><Relationship Id="rId4" Type="http://schemas.openxmlformats.org/officeDocument/2006/relationships/image" Target="../media/image41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Relationship Id="rId6" Type="http://schemas.openxmlformats.org/officeDocument/2006/relationships/image" Target="../media/image44.jpeg"/><Relationship Id="rId5" Type="http://schemas.openxmlformats.org/officeDocument/2006/relationships/image" Target="../media/image43.jpeg"/><Relationship Id="rId4" Type="http://schemas.openxmlformats.org/officeDocument/2006/relationships/image" Target="../media/image4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31.xml"/><Relationship Id="rId5" Type="http://schemas.openxmlformats.org/officeDocument/2006/relationships/image" Target="../media/image45.jpeg"/><Relationship Id="rId4" Type="http://schemas.openxmlformats.org/officeDocument/2006/relationships/image" Target="../media/image4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Relationship Id="rId5" Type="http://schemas.openxmlformats.org/officeDocument/2006/relationships/image" Target="../media/image45.jpeg"/><Relationship Id="rId4" Type="http://schemas.openxmlformats.org/officeDocument/2006/relationships/image" Target="../media/image4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33.xml"/><Relationship Id="rId5" Type="http://schemas.openxmlformats.org/officeDocument/2006/relationships/image" Target="../media/image46.jpeg"/><Relationship Id="rId4" Type="http://schemas.openxmlformats.org/officeDocument/2006/relationships/image" Target="../media/image4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5" Type="http://schemas.openxmlformats.org/officeDocument/2006/relationships/image" Target="../media/image10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5" Type="http://schemas.openxmlformats.org/officeDocument/2006/relationships/image" Target="../media/image11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4.jpe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6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5" Type="http://schemas.openxmlformats.org/officeDocument/2006/relationships/image" Target="../media/image1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5" Type="http://schemas.openxmlformats.org/officeDocument/2006/relationships/image" Target="../media/image16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F9EB16F5-5D58-4A49-8F96-AAD28B1B1E2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/>
            <a:r>
              <a:rPr lang="tr-TR" altLang="tr-TR"/>
              <a:t>FİRMA ADI</a:t>
            </a:r>
            <a:endParaRPr lang="en-US" altLang="tr-TR"/>
          </a:p>
        </p:txBody>
      </p:sp>
      <p:pic>
        <p:nvPicPr>
          <p:cNvPr id="6147" name="Picture 4" descr="Z:\newtek\_backgrounds_1.02\Tim\powerpoint templates\41-60\electron_blue\elements\atom.png">
            <a:extLst>
              <a:ext uri="{FF2B5EF4-FFF2-40B4-BE49-F238E27FC236}">
                <a16:creationId xmlns:a16="http://schemas.microsoft.com/office/drawing/2014/main" id="{AEA04A18-FCFC-4F38-BE71-21F11661EC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95600" y="180975"/>
            <a:ext cx="3408363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89DC9F7-F82E-4F42-9ED3-EFCDADF502DD}"/>
              </a:ext>
            </a:extLst>
          </p:cNvPr>
          <p:cNvSpPr/>
          <p:nvPr/>
        </p:nvSpPr>
        <p:spPr>
          <a:xfrm>
            <a:off x="785786" y="3500438"/>
            <a:ext cx="7858180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tr-TR" sz="4000" b="1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Radyasyonlu İşlerde Genel Korunma Prensipleri Eğitimi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8F551CCA-F767-4B50-912D-11A73FF3C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214313"/>
            <a:ext cx="8429625" cy="642937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kern="120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Endüstriyel Radyasyon ve Radyografi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9C949-C533-4EE9-9DCA-54ABE351F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688" y="5214938"/>
            <a:ext cx="5000625" cy="646112"/>
          </a:xfrm>
        </p:spPr>
        <p:txBody>
          <a:bodyPr>
            <a:spAutoFit/>
          </a:bodyPr>
          <a:lstStyle/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tr-TR" sz="1800" kern="1200" dirty="0">
                <a:solidFill>
                  <a:schemeClr val="tx1"/>
                </a:solidFill>
                <a:latin typeface="Times New Roman" pitchFamily="18" charset="0"/>
              </a:rPr>
              <a:t>	Radyoaktif kaynaklar, X-Işını radyografisi yapılmasının zor olduğu alanlarda kullanılabilir.  </a:t>
            </a:r>
          </a:p>
        </p:txBody>
      </p:sp>
      <p:pic>
        <p:nvPicPr>
          <p:cNvPr id="15364" name="Picture 2" descr="C:\Users\Ozlem\Documents\Downloads\image018.jpg">
            <a:extLst>
              <a:ext uri="{FF2B5EF4-FFF2-40B4-BE49-F238E27FC236}">
                <a16:creationId xmlns:a16="http://schemas.microsoft.com/office/drawing/2014/main" id="{27BCF423-595D-42EE-A36E-29AC41DA56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00375" y="3071813"/>
            <a:ext cx="2571750" cy="174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6B03F8C-BBC9-42AC-BDE2-1CD7FB6E1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3375" y="1214438"/>
            <a:ext cx="5000625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tr-TR" altLang="tr-TR" sz="1800"/>
              <a:t>Kapalı (kapsüle edilmiş) radyoaktif kaynaklar sürekli olarak radyasyon yaydığı için taşınmaları ve konumlandırılmalarında yoğunluğu fazla metal malzemeden yapılmış özel taşıma kapları (konteyner) gereklidir.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08DF5-5B40-4FD9-8002-DB27D77AE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38" y="0"/>
            <a:ext cx="8501062" cy="857250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sz="4000" b="1" kern="120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Radyoizotoplar ve X-Işını Cihazları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12AA9-5280-495E-9EB7-4EDBC2787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563" y="1643063"/>
            <a:ext cx="5100637" cy="1090612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Kapalı kaynak içerisindeki radyoizotoplar elektrik gücü olmaksızın sürekli olarak gama ışınları yayarlar. </a:t>
            </a:r>
          </a:p>
        </p:txBody>
      </p:sp>
      <p:pic>
        <p:nvPicPr>
          <p:cNvPr id="172036" name="Picture 4" descr="C:\Users\Ozlem\Documents\Downloads\image009.jpg">
            <a:extLst>
              <a:ext uri="{FF2B5EF4-FFF2-40B4-BE49-F238E27FC236}">
                <a16:creationId xmlns:a16="http://schemas.microsoft.com/office/drawing/2014/main" id="{85518F90-19FA-4147-8468-C288860359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86438" y="2928938"/>
            <a:ext cx="2936875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E834448-62C6-4B68-AECF-E75E9C0390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0" y="3571875"/>
            <a:ext cx="27860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tr-TR" altLang="tr-TR" sz="1800">
                <a:solidFill>
                  <a:srgbClr val="FF0000"/>
                </a:solidFill>
              </a:rPr>
              <a:t> Bir kapalı kaynak tipi (yaklaşık bir kurşun kalem ile aynı büyüklükte)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2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83B44-8B8F-417A-B720-51797CF4B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688" y="214313"/>
            <a:ext cx="8215312" cy="714375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sz="4000" b="1" kern="120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Radyoizotoplar ve X-Işını Cihazları</a:t>
            </a:r>
          </a:p>
        </p:txBody>
      </p:sp>
      <p:pic>
        <p:nvPicPr>
          <p:cNvPr id="172034" name="Picture 2" descr="C:\Users\Ozlem\Documents\Downloads\image007.jpg">
            <a:extLst>
              <a:ext uri="{FF2B5EF4-FFF2-40B4-BE49-F238E27FC236}">
                <a16:creationId xmlns:a16="http://schemas.microsoft.com/office/drawing/2014/main" id="{6334745D-986A-4A61-A75E-69E30AC2F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4938" y="2428875"/>
            <a:ext cx="25622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2035" name="Picture 3" descr="C:\Users\Ozlem\Documents\Downloads\image005.jpg">
            <a:extLst>
              <a:ext uri="{FF2B5EF4-FFF2-40B4-BE49-F238E27FC236}">
                <a16:creationId xmlns:a16="http://schemas.microsoft.com/office/drawing/2014/main" id="{76BB00B3-BBE7-4C52-AB6A-9C71B76B81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3000" y="1571625"/>
            <a:ext cx="2947988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68EB97C-066A-45B7-A4A9-4844E936E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9188" y="3643313"/>
            <a:ext cx="32861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tr-TR" altLang="tr-TR" sz="1600">
                <a:solidFill>
                  <a:srgbClr val="FF0000"/>
                </a:solidFill>
              </a:rPr>
              <a:t>Bu radyografi filmindeki ok işaretli yerler metal malzemedeki kusurları göstermektedir.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6EB8894-D86B-4C55-993E-B01B106440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875" y="5429250"/>
            <a:ext cx="2571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tr-TR" altLang="tr-TR" sz="1600">
                <a:solidFill>
                  <a:srgbClr val="FF0000"/>
                </a:solidFill>
              </a:rPr>
              <a:t>Metal malzemenin filmi çekiliyor.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2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2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70F59-D622-4196-859A-B75186462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4313"/>
            <a:ext cx="8305800" cy="609600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kern="120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Kapalı Alan ve Açık Alan Radyografisi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D84E56F-2D3B-4DEF-93D0-A83C97CC10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428750"/>
            <a:ext cx="55721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tr-TR" altLang="tr-TR" sz="2000"/>
              <a:t>Kapalı alan radyografisi, dışarıda diğer çalışanların radyasyona maruz kalmaması için özel olarak zırhlama yapılmış bir odadaki uygulamadır.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787D7F-F934-41D1-8FC6-E473C62A45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0438" y="5000625"/>
            <a:ext cx="535781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tr-TR" altLang="tr-TR" sz="2000"/>
              <a:t>Oda kapısına monte edilen interlock devreleri sayesinde oda içerisinde radyasyonla çalışma yapılırken, odaya yanlışlıkla girişler önlenir.</a:t>
            </a:r>
          </a:p>
        </p:txBody>
      </p:sp>
      <p:pic>
        <p:nvPicPr>
          <p:cNvPr id="18437" name="Picture 2" descr="C:\Users\Ozlem\Documents\Downloads\image023.jpg">
            <a:extLst>
              <a:ext uri="{FF2B5EF4-FFF2-40B4-BE49-F238E27FC236}">
                <a16:creationId xmlns:a16="http://schemas.microsoft.com/office/drawing/2014/main" id="{8D7FAE22-6F37-4671-8850-EA4B39BC12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00375" y="2500313"/>
            <a:ext cx="2928938" cy="233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CE419-3744-486B-AF7E-83D8E187E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4313"/>
            <a:ext cx="8305800" cy="609600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kern="120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Kapalı Alan ve Açık Alan Radyografisi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E090BF-45DB-4EDE-B5BB-5BD5167F8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25" y="2714625"/>
            <a:ext cx="45720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tr-TR" altLang="tr-TR" sz="1600"/>
              <a:t>Kullanılmadığı zamanlarda radyografi cihazları depolarda kilit altında tutulur. Uyarı notları ve güvenlik kilitleri radyasyon hasarına maruz kalınmaması için depo girişlerini sınırlar.</a:t>
            </a:r>
            <a:br>
              <a:rPr lang="tr-TR" altLang="tr-TR" sz="1600"/>
            </a:br>
            <a:endParaRPr lang="tr-TR" altLang="tr-TR" sz="1600"/>
          </a:p>
        </p:txBody>
      </p:sp>
      <p:pic>
        <p:nvPicPr>
          <p:cNvPr id="19460" name="Picture 2" descr="C:\Users\Ozlem\Documents\Downloads\UNS_018C.jpg">
            <a:extLst>
              <a:ext uri="{FF2B5EF4-FFF2-40B4-BE49-F238E27FC236}">
                <a16:creationId xmlns:a16="http://schemas.microsoft.com/office/drawing/2014/main" id="{219BC32C-4FA4-4623-883B-CD7235F897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57875" y="2143125"/>
            <a:ext cx="2716213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5D495-B42F-4999-9F7B-2BAF00792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4313"/>
            <a:ext cx="8305800" cy="609600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kern="120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Kapalı Alan ve Açık Alan Radyografisi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421A715-B432-406E-99FA-023BC2C535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5875" y="1785938"/>
            <a:ext cx="72151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tr-TR" altLang="tr-TR" sz="1800"/>
              <a:t>Filmi çekilecek malzemelerin hareket ettirilmesinin (taşınmasının) veya kapalı alan radyografisinin mümkün olmadığı durumlarda açık alan radyografisi uygulanır.</a:t>
            </a:r>
          </a:p>
        </p:txBody>
      </p:sp>
      <p:pic>
        <p:nvPicPr>
          <p:cNvPr id="20484" name="Picture 2" descr="C:\Users\Ozlem\Desktop\image026.jpg">
            <a:extLst>
              <a:ext uri="{FF2B5EF4-FFF2-40B4-BE49-F238E27FC236}">
                <a16:creationId xmlns:a16="http://schemas.microsoft.com/office/drawing/2014/main" id="{49D29346-0827-40E3-B748-5F96A9E162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3125" y="3143250"/>
            <a:ext cx="4572000" cy="253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3A13E-C5A5-4F67-938E-6AF16C420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4313"/>
            <a:ext cx="8305800" cy="609600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kern="120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Kapalı Alan ve Açık Alan Radyografisi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C3A264-735A-4BE0-86CF-40CC6E865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4438" y="1571625"/>
            <a:ext cx="76438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tr-TR" altLang="tr-TR" sz="1800"/>
              <a:t>Radyasyon tehlikesi olan alana insanlar yaklaştırılmaz. Kontrollü alanların büyüklüğü, radyasyon demetini sınırlandıran lokal zırhlama ve kolimatörler kullanılarak en aza indirilir. </a:t>
            </a:r>
          </a:p>
        </p:txBody>
      </p:sp>
      <p:pic>
        <p:nvPicPr>
          <p:cNvPr id="21508" name="Picture 2" descr="C:\Users\Ozlem\Desktop\image026.jpg">
            <a:extLst>
              <a:ext uri="{FF2B5EF4-FFF2-40B4-BE49-F238E27FC236}">
                <a16:creationId xmlns:a16="http://schemas.microsoft.com/office/drawing/2014/main" id="{FB3FB2FA-D434-42CC-BB8E-AB0C122470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28875" y="2643188"/>
            <a:ext cx="4572000" cy="253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A5E9E09-50E2-4C07-B2CB-0807C3E337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7438" y="5500688"/>
            <a:ext cx="457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sz="1400">
                <a:solidFill>
                  <a:srgbClr val="FF0000"/>
                </a:solidFill>
              </a:rPr>
              <a:t>Çalışmaların yapıldığı alanının alt ve üst giriş noktalarına engeller yerleştirilir.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DA47CC5F-AC8A-4FD0-8C5F-E43526A142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sz="3200" b="1" kern="120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RADYASYONDAN KORUNMA  </a:t>
            </a:r>
            <a:br>
              <a:rPr lang="tr-TR" sz="3200" b="1" kern="120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</a:br>
            <a:r>
              <a:rPr lang="tr-TR" sz="3200" b="1" kern="120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(Müsaade Edilen Maksimum Doz)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5C93A3DB-8024-4BA2-9F4A-4B4C557F43B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00563" y="2928938"/>
            <a:ext cx="4371975" cy="1422400"/>
          </a:xfrm>
        </p:spPr>
        <p:txBody>
          <a:bodyPr>
            <a:spAutoFit/>
          </a:bodyPr>
          <a:lstStyle/>
          <a:p>
            <a:pPr algn="just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tr-TR" sz="1800" kern="1200" dirty="0">
                <a:solidFill>
                  <a:schemeClr val="tx1"/>
                </a:solidFill>
                <a:latin typeface="Times New Roman" pitchFamily="18" charset="0"/>
              </a:rPr>
              <a:t>	Radyasyona karşı korunmada ana fikir, tahammül edilebilen (tolere edilebilen) dozları bilmek ve radyasyon çalışanları ile çevre halkının bunun üstünde doz almasını önlemektir.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defRPr/>
            </a:pPr>
            <a:endParaRPr lang="tr-TR" sz="1800" kern="12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22532" name="Picture 2" descr="C:\Users\Ozlem\Documents\Downloads\111013a.jpg">
            <a:extLst>
              <a:ext uri="{FF2B5EF4-FFF2-40B4-BE49-F238E27FC236}">
                <a16:creationId xmlns:a16="http://schemas.microsoft.com/office/drawing/2014/main" id="{6A1A30CA-FE6C-4A7E-8632-53896948F3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4438" y="2286000"/>
            <a:ext cx="2992437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4A5BBC26-0BB8-4207-BBF7-686152D78C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823913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sz="3200" b="1" kern="120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RADYASYONDAN KORUNMA  </a:t>
            </a:r>
            <a:br>
              <a:rPr lang="tr-TR" sz="3200" b="1" kern="120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</a:br>
            <a:r>
              <a:rPr lang="tr-TR" sz="3200" b="1" kern="120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(Müsaade Edilen Maksimum Doz)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6CE5306A-36CB-414E-BACD-8F8273BF69A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43000" y="2500313"/>
            <a:ext cx="4500563" cy="2085975"/>
          </a:xfrm>
        </p:spPr>
        <p:txBody>
          <a:bodyPr>
            <a:spAutoFit/>
          </a:bodyPr>
          <a:lstStyle/>
          <a:p>
            <a:pPr algn="just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tr-TR" sz="1800" kern="1200" dirty="0">
                <a:solidFill>
                  <a:schemeClr val="tx1"/>
                </a:solidFill>
                <a:latin typeface="Times New Roman" pitchFamily="18" charset="0"/>
              </a:rPr>
              <a:t>	</a:t>
            </a:r>
            <a:r>
              <a:rPr lang="tr-TR" sz="1800" b="1" kern="1200" dirty="0">
                <a:solidFill>
                  <a:srgbClr val="FF0000"/>
                </a:solidFill>
                <a:latin typeface="Times New Roman" pitchFamily="18" charset="0"/>
              </a:rPr>
              <a:t>Radyasyon korunmasının hedefi ise; 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defRPr/>
            </a:pPr>
            <a:endParaRPr lang="tr-TR" sz="1800" kern="1200" dirty="0">
              <a:solidFill>
                <a:schemeClr val="tx1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Tx/>
              <a:buChar char="-"/>
              <a:defRPr/>
            </a:pPr>
            <a:r>
              <a:rPr lang="tr-TR" sz="1800" kern="1200" dirty="0">
                <a:solidFill>
                  <a:schemeClr val="tx1"/>
                </a:solidFill>
                <a:latin typeface="Times New Roman" pitchFamily="18" charset="0"/>
              </a:rPr>
              <a:t>Doku hasarına sebep olan deterministik etkileri önlemek,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Tx/>
              <a:buChar char="-"/>
              <a:defRPr/>
            </a:pPr>
            <a:endParaRPr lang="tr-TR" sz="1800" kern="1200" dirty="0">
              <a:solidFill>
                <a:schemeClr val="tx1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Tx/>
              <a:buChar char="-"/>
              <a:defRPr/>
            </a:pPr>
            <a:r>
              <a:rPr lang="tr-TR" sz="1800" kern="1200" dirty="0">
                <a:solidFill>
                  <a:schemeClr val="tx1"/>
                </a:solidFill>
                <a:latin typeface="Times New Roman" pitchFamily="18" charset="0"/>
              </a:rPr>
              <a:t>Stokastik etkilerin meydana gelme olasılıklarını kabul edilebilir düzeyde sınırlamak.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defRPr/>
            </a:pPr>
            <a:endParaRPr lang="tr-TR" sz="1800" kern="12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23556" name="Picture 1" descr="C:\Users\Ozlem\Documents\Downloads\DV1357021.jpg">
            <a:extLst>
              <a:ext uri="{FF2B5EF4-FFF2-40B4-BE49-F238E27FC236}">
                <a16:creationId xmlns:a16="http://schemas.microsoft.com/office/drawing/2014/main" id="{A10E72B3-DFB3-486E-A652-7BA142C36B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29313" y="2286000"/>
            <a:ext cx="2801937" cy="292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AAA877BB-5003-4459-9812-26C28DD5B4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823913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sz="3200" b="1" kern="120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RADYASYONDAN KORUNMA  </a:t>
            </a:r>
            <a:br>
              <a:rPr lang="tr-TR" sz="3200" b="1" kern="120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</a:br>
            <a:r>
              <a:rPr lang="tr-TR" sz="3200" b="1" kern="120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(Müsaade Edilen Maksimum Doz)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0E451D41-77C1-4CBE-A6B3-1D4AE8FDA88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71563" y="2643188"/>
            <a:ext cx="4643437" cy="1844675"/>
          </a:xfrm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tr-TR" altLang="tr-TR" sz="1800">
                <a:solidFill>
                  <a:schemeClr val="tx1"/>
                </a:solidFill>
                <a:latin typeface="Times New Roman" panose="02020603050405020304" pitchFamily="18" charset="0"/>
              </a:rPr>
              <a:t>Uluslararası  Radyolojik Korunma Komisyonu (ICRP) tarafından </a:t>
            </a:r>
            <a:r>
              <a:rPr lang="tr-TR" altLang="tr-TR" sz="1800">
                <a:solidFill>
                  <a:srgbClr val="FF0000"/>
                </a:solidFill>
                <a:latin typeface="Times New Roman" panose="02020603050405020304" pitchFamily="18" charset="0"/>
              </a:rPr>
              <a:t>Müsaade Edilebilir Maksimum Doz (MEMD), </a:t>
            </a:r>
            <a:r>
              <a:rPr lang="tr-TR" altLang="tr-TR" sz="1800">
                <a:solidFill>
                  <a:schemeClr val="tx1"/>
                </a:solidFill>
                <a:latin typeface="Times New Roman" panose="02020603050405020304" pitchFamily="18" charset="0"/>
              </a:rPr>
              <a:t>bir insanda ömür boyunca hiçbir önemli vücut arazı ve bir genetik etki meydana getirmesi beklenmeyen iyonlaştırıcı radyasyon dozu olarak tarif edilir.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endParaRPr lang="tr-TR" altLang="tr-TR" sz="18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4580" name="Picture 2" descr="C:\Users\Ozlem\Documents\Downloads\DV1357016.jpg">
            <a:extLst>
              <a:ext uri="{FF2B5EF4-FFF2-40B4-BE49-F238E27FC236}">
                <a16:creationId xmlns:a16="http://schemas.microsoft.com/office/drawing/2014/main" id="{135975E6-2D19-4FFB-B49A-3F4970C1A6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00750" y="2357438"/>
            <a:ext cx="2857500" cy="292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6D128-4A77-4EB6-AC6C-69F4EC2A7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2286000"/>
            <a:ext cx="4586288" cy="2724150"/>
          </a:xfrm>
        </p:spPr>
        <p:txBody>
          <a:bodyPr/>
          <a:lstStyle/>
          <a:p>
            <a:pPr algn="just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Radyasyon endüstriyel alanda oldukça yaygın bir şekilde kullanılmaktadır.</a:t>
            </a:r>
          </a:p>
          <a:p>
            <a:pPr algn="just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tr-TR" altLang="tr-TR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Örneğin, X ve gama ışınlarından yararlanılarak röntgen filmleri çekilen endüstriyel ürünlerin (borular, buhar kazanları, her türlü makine aksamları, vs.) herhangi bir hata içerip içermediği tespit edilebilmektedir.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EDC8774-EECF-4B4E-9EF6-3EBB566CC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tr-TR" sz="4000" b="1" kern="120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Endüstriyel Uygulamalar </a:t>
            </a:r>
          </a:p>
        </p:txBody>
      </p:sp>
      <p:pic>
        <p:nvPicPr>
          <p:cNvPr id="7172" name="Picture 2" descr="C:\Users\Ozlem\Documents\Downloads\clip_image002_0009.jpg">
            <a:extLst>
              <a:ext uri="{FF2B5EF4-FFF2-40B4-BE49-F238E27FC236}">
                <a16:creationId xmlns:a16="http://schemas.microsoft.com/office/drawing/2014/main" id="{6FF6B28A-7DD8-4E94-B90C-11198B8B4B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43063" y="3714750"/>
            <a:ext cx="2500312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6" descr="http://www.nukleerbilimler.hacettepe.edu.tr/guncel.png">
            <a:extLst>
              <a:ext uri="{FF2B5EF4-FFF2-40B4-BE49-F238E27FC236}">
                <a16:creationId xmlns:a16="http://schemas.microsoft.com/office/drawing/2014/main" id="{E6F03290-7711-4795-880A-8B0D56253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8688" y="1357313"/>
            <a:ext cx="2786062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D8E4F977-54F5-4E47-9CCD-D87B992DD9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823913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sz="3200" b="1" kern="120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RADYASYONDAN KORUNMA  </a:t>
            </a:r>
            <a:br>
              <a:rPr lang="tr-TR" sz="3200" b="1" kern="120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</a:br>
            <a:r>
              <a:rPr lang="tr-TR" sz="3200" b="1" kern="120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(Müsaade Edilen Maksimum Doz)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EE8955E4-0AE1-4239-AA4C-159FD23C05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86188" y="2786063"/>
            <a:ext cx="4943475" cy="1844675"/>
          </a:xfrm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tr-TR" altLang="tr-TR" sz="1800">
                <a:solidFill>
                  <a:schemeClr val="tx1"/>
                </a:solidFill>
                <a:latin typeface="Times New Roman" panose="02020603050405020304" pitchFamily="18" charset="0"/>
              </a:rPr>
              <a:t>ICRP’nin önerilerine göre; radyasyon çalışanları için müsaade edilen maksimum doz sınırı,  birbirini takip eden beş yılın ortalaması </a:t>
            </a:r>
            <a:r>
              <a:rPr lang="tr-TR" altLang="tr-TR" sz="1800" b="1">
                <a:solidFill>
                  <a:srgbClr val="FF0000"/>
                </a:solidFill>
                <a:latin typeface="Times New Roman" panose="02020603050405020304" pitchFamily="18" charset="0"/>
              </a:rPr>
              <a:t>20 mSv’i geçemezken (yılda en fazla 50 mSv), </a:t>
            </a:r>
            <a:r>
              <a:rPr lang="tr-TR" altLang="tr-TR" sz="1800">
                <a:solidFill>
                  <a:schemeClr val="tx1"/>
                </a:solidFill>
                <a:latin typeface="Times New Roman" panose="02020603050405020304" pitchFamily="18" charset="0"/>
              </a:rPr>
              <a:t>toplum üyesi diğer kişiler (halk)  için aynı şartlardaki bu sınır </a:t>
            </a:r>
            <a:r>
              <a:rPr lang="tr-TR" altLang="tr-TR" sz="1800" b="1">
                <a:solidFill>
                  <a:srgbClr val="FF0000"/>
                </a:solidFill>
                <a:latin typeface="Times New Roman" panose="02020603050405020304" pitchFamily="18" charset="0"/>
              </a:rPr>
              <a:t>1  mSv’in </a:t>
            </a:r>
            <a:r>
              <a:rPr lang="tr-TR" altLang="tr-TR" sz="1800">
                <a:solidFill>
                  <a:schemeClr val="tx1"/>
                </a:solidFill>
                <a:latin typeface="Times New Roman" panose="02020603050405020304" pitchFamily="18" charset="0"/>
              </a:rPr>
              <a:t>altında tutulmaktadır.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endParaRPr lang="tr-TR" altLang="tr-TR" sz="18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5604" name="Picture 2" descr="C:\Users\Ozlem\Documents\Downloads\200394212-001.jpg">
            <a:extLst>
              <a:ext uri="{FF2B5EF4-FFF2-40B4-BE49-F238E27FC236}">
                <a16:creationId xmlns:a16="http://schemas.microsoft.com/office/drawing/2014/main" id="{D8097680-596F-4E8E-9F65-066AB7A86E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750" y="2214563"/>
            <a:ext cx="2205038" cy="292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3E1750B3-6E14-436A-BC3F-F3E7AF63CB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3200" b="1" kern="120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İYONİZAN RADYASYONDAN KORUNMA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A00E7166-F4E9-4361-AC14-EBFA7578D3D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43000" y="1714500"/>
            <a:ext cx="4586288" cy="3500438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tr-TR" altLang="tr-TR" sz="2600" b="1" u="sng">
                <a:solidFill>
                  <a:srgbClr val="FF0000"/>
                </a:solidFill>
                <a:latin typeface="Times New Roman" panose="02020603050405020304" pitchFamily="18" charset="0"/>
              </a:rPr>
              <a:t>TEMEL PRENSİPLER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tr-TR" altLang="tr-TR" sz="2600" b="1" u="sng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tr-TR" altLang="tr-TR" sz="2600" b="1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tr-TR" altLang="tr-TR" sz="2600">
                <a:solidFill>
                  <a:schemeClr val="tx1"/>
                </a:solidFill>
                <a:latin typeface="Times New Roman" panose="02020603050405020304" pitchFamily="18" charset="0"/>
              </a:rPr>
              <a:t>Gereklilik (Justifikasyon)</a:t>
            </a:r>
          </a:p>
          <a:p>
            <a:pPr algn="ctr" eaLnBrk="1" hangingPunct="1"/>
            <a:endParaRPr lang="tr-TR" altLang="tr-TR" sz="26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tr-TR" altLang="tr-TR" sz="2600">
                <a:solidFill>
                  <a:schemeClr val="tx1"/>
                </a:solidFill>
                <a:latin typeface="Times New Roman" panose="02020603050405020304" pitchFamily="18" charset="0"/>
              </a:rPr>
              <a:t> Etkinlik (Optimizasyon)</a:t>
            </a:r>
          </a:p>
          <a:p>
            <a:pPr algn="ctr" eaLnBrk="1" hangingPunct="1"/>
            <a:endParaRPr lang="tr-TR" altLang="tr-TR" sz="26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tr-TR" altLang="tr-TR" sz="2600">
                <a:solidFill>
                  <a:schemeClr val="tx1"/>
                </a:solidFill>
                <a:latin typeface="Times New Roman" panose="02020603050405020304" pitchFamily="18" charset="0"/>
              </a:rPr>
              <a:t>Kişisel doz-risk sınırları</a:t>
            </a:r>
            <a:endParaRPr lang="tr-TR" altLang="tr-TR"/>
          </a:p>
        </p:txBody>
      </p:sp>
      <p:pic>
        <p:nvPicPr>
          <p:cNvPr id="26628" name="Picture 1" descr="C:\Users\Ozlem\Documents\Downloads\TEC_110C.jpg">
            <a:extLst>
              <a:ext uri="{FF2B5EF4-FFF2-40B4-BE49-F238E27FC236}">
                <a16:creationId xmlns:a16="http://schemas.microsoft.com/office/drawing/2014/main" id="{8E5B24DA-E5CF-484A-81DA-C1B45BDF5C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15063" y="1857375"/>
            <a:ext cx="1857375" cy="287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6" name="Rectangle 6">
            <a:extLst>
              <a:ext uri="{FF2B5EF4-FFF2-40B4-BE49-F238E27FC236}">
                <a16:creationId xmlns:a16="http://schemas.microsoft.com/office/drawing/2014/main" id="{FED37E8F-85C0-47EA-A780-814EAB3164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722312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sz="3200" b="1" kern="120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TEMEL PRENSİPLER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E117FE0F-42F6-4598-A183-BB7F322C137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3814763" cy="4530725"/>
          </a:xfrm>
        </p:spPr>
        <p:txBody>
          <a:bodyPr/>
          <a:lstStyle/>
          <a:p>
            <a:pPr eaLnBrk="1" hangingPunct="1"/>
            <a:endParaRPr lang="tr-TR" altLang="tr-TR" sz="2400" b="1"/>
          </a:p>
          <a:p>
            <a:pPr eaLnBrk="1" hangingPunct="1"/>
            <a:endParaRPr lang="tr-TR" altLang="tr-TR" sz="2400"/>
          </a:p>
        </p:txBody>
      </p:sp>
      <p:pic>
        <p:nvPicPr>
          <p:cNvPr id="27652" name="Picture 5" descr="effect_dose">
            <a:extLst>
              <a:ext uri="{FF2B5EF4-FFF2-40B4-BE49-F238E27FC236}">
                <a16:creationId xmlns:a16="http://schemas.microsoft.com/office/drawing/2014/main" id="{EA59C2EE-0FF9-4171-8758-53B3E7C6BD1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786438" y="2643188"/>
            <a:ext cx="3186112" cy="2386012"/>
          </a:xfrm>
          <a:noFill/>
        </p:spPr>
      </p:pic>
      <p:sp>
        <p:nvSpPr>
          <p:cNvPr id="87044" name="Rectangle 4">
            <a:extLst>
              <a:ext uri="{FF2B5EF4-FFF2-40B4-BE49-F238E27FC236}">
                <a16:creationId xmlns:a16="http://schemas.microsoft.com/office/drawing/2014/main" id="{39626885-29FB-4F1A-BB5E-8E480D82A1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4438" y="1857375"/>
            <a:ext cx="4429125" cy="384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sz="2000">
                <a:solidFill>
                  <a:srgbClr val="FF0000"/>
                </a:solidFill>
              </a:rPr>
              <a:t>a)Gereklilik (Justification) :</a:t>
            </a:r>
          </a:p>
          <a:p>
            <a:pPr eaLnBrk="1" hangingPunct="1"/>
            <a:r>
              <a:rPr lang="tr-TR" altLang="tr-TR" sz="2000"/>
              <a:t>Net fayda sağlamayan hiçbir radyasyon uygulamasına izin    verilmemelidir.</a:t>
            </a:r>
          </a:p>
          <a:p>
            <a:pPr eaLnBrk="1" hangingPunct="1"/>
            <a:endParaRPr lang="tr-TR" altLang="tr-TR" sz="2000">
              <a:solidFill>
                <a:schemeClr val="bg2"/>
              </a:solidFill>
            </a:endParaRPr>
          </a:p>
          <a:p>
            <a:pPr eaLnBrk="1" hangingPunct="1"/>
            <a:r>
              <a:rPr lang="tr-TR" altLang="tr-TR" sz="2000">
                <a:solidFill>
                  <a:schemeClr val="bg2"/>
                </a:solidFill>
              </a:rPr>
              <a:t> </a:t>
            </a:r>
            <a:r>
              <a:rPr lang="tr-TR" altLang="tr-TR" sz="2000">
                <a:solidFill>
                  <a:srgbClr val="FF0000"/>
                </a:solidFill>
              </a:rPr>
              <a:t>b)Etkinlik</a:t>
            </a:r>
            <a:r>
              <a:rPr lang="tr-TR" altLang="tr-TR" sz="2000">
                <a:solidFill>
                  <a:schemeClr val="bg2"/>
                </a:solidFill>
              </a:rPr>
              <a:t> </a:t>
            </a:r>
            <a:r>
              <a:rPr lang="tr-TR" altLang="tr-TR" sz="2000">
                <a:solidFill>
                  <a:srgbClr val="FF0000"/>
                </a:solidFill>
              </a:rPr>
              <a:t>(Optimizasyon-ALARA)</a:t>
            </a:r>
          </a:p>
          <a:p>
            <a:pPr eaLnBrk="1" hangingPunct="1"/>
            <a:r>
              <a:rPr lang="tr-TR" altLang="tr-TR" sz="2000"/>
              <a:t>Maruz kalınacak dozlar      mümkün oldukça düşük tutulmalıdır. </a:t>
            </a:r>
          </a:p>
          <a:p>
            <a:pPr eaLnBrk="1" hangingPunct="1"/>
            <a:endParaRPr lang="tr-TR" altLang="tr-TR" sz="2000">
              <a:solidFill>
                <a:schemeClr val="bg2"/>
              </a:solidFill>
            </a:endParaRPr>
          </a:p>
          <a:p>
            <a:pPr eaLnBrk="1" hangingPunct="1"/>
            <a:r>
              <a:rPr lang="tr-TR" altLang="tr-TR" sz="2000">
                <a:solidFill>
                  <a:srgbClr val="FF0000"/>
                </a:solidFill>
              </a:rPr>
              <a:t>c) Kişisel Doz-Risk Sınırları:</a:t>
            </a:r>
          </a:p>
          <a:p>
            <a:pPr eaLnBrk="1" hangingPunct="1"/>
            <a:r>
              <a:rPr lang="tr-TR" altLang="tr-TR" sz="2000"/>
              <a:t>Alınmasına izin verilen dozlar    sınırlandırılmalıdır.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endParaRPr lang="tr-TR" altLang="tr-TR" sz="20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0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0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0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70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70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70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70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70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70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5FC73E8C-80B9-4B57-BE00-B2EC78E159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sz="3200" b="1" kern="120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RADYASYONDAN KORUNMA STANDARTLARI</a:t>
            </a: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65749104-E218-417B-AE2C-D5AC902EDBC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29063" y="2428875"/>
            <a:ext cx="4929187" cy="2428875"/>
          </a:xfrm>
        </p:spPr>
        <p:txBody>
          <a:bodyPr/>
          <a:lstStyle/>
          <a:p>
            <a:pPr algn="just" eaLnBrk="1" hangingPunct="1"/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Radyasyondan korunmanın sınırlarını belirlemek amacıyla 1931 yılında toplanan Amerikan ulusal radyasyondan korunma konseyince, bir kişinin yılda tüm vücudunun alabileceği maksimum müsaade edilebilir doz, 50000 mrem olarak belirlenmiştir. </a:t>
            </a:r>
            <a:endParaRPr lang="tr-TR" altLang="tr-TR" sz="20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8676" name="Picture 1" descr="C:\Users\Ozlem\Documents\Downloads\u11320206.jpg">
            <a:extLst>
              <a:ext uri="{FF2B5EF4-FFF2-40B4-BE49-F238E27FC236}">
                <a16:creationId xmlns:a16="http://schemas.microsoft.com/office/drawing/2014/main" id="{FD0AC3C7-FAAF-477E-A2A2-C65FC8C321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85875" y="1714500"/>
            <a:ext cx="2571750" cy="392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365B5688-CDE1-4CDF-9DF2-9F3CC0A1F7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14400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sz="3200" b="1" kern="120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RADYASYONDAN KORUNMA STANDARTLARI</a:t>
            </a: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85F267F3-690E-4522-8DD9-ACFD5326D4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00125" y="2357438"/>
            <a:ext cx="4643438" cy="2509837"/>
          </a:xfrm>
        </p:spPr>
        <p:txBody>
          <a:bodyPr/>
          <a:lstStyle/>
          <a:p>
            <a:pPr algn="just" eaLnBrk="1" hangingPunct="1"/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rakam o dönemden günümüze çok sayıda değişiklikler geçirerek son olarak 5000 mrem/yıl olarak değişmiştir. </a:t>
            </a:r>
          </a:p>
          <a:p>
            <a:pPr algn="just" eaLnBrk="1" hangingPunct="1"/>
            <a:endParaRPr lang="tr-TR" altLang="tr-TR" sz="20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just" eaLnBrk="1" hangingPunct="1"/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Mesleği nedeniyle radyasyon alan binlerce kişi araştırılmış ve oldukça az kişinin bu rakamın biraz üzerine çıktığı görülmüştür. </a:t>
            </a:r>
            <a:endParaRPr lang="en-US" altLang="tr-TR" sz="20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tr-TR" altLang="tr-TR" sz="20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9700" name="Picture 2" descr="C:\Users\Ozlem\Documents\Downloads\1525R-81515.jpg">
            <a:extLst>
              <a:ext uri="{FF2B5EF4-FFF2-40B4-BE49-F238E27FC236}">
                <a16:creationId xmlns:a16="http://schemas.microsoft.com/office/drawing/2014/main" id="{0910BDCE-06A7-430A-9044-4497CF3023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43625" y="1428750"/>
            <a:ext cx="2786063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561CE0EA-B14C-4003-9203-3BE40B1381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1071563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sz="3200" b="1" kern="120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RADYASYONDAN KORUNMA STANDARTLARI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EB738FA9-F4B1-40A9-A1FD-78FAD0931B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86188" y="2214563"/>
            <a:ext cx="5014912" cy="2867025"/>
          </a:xfrm>
        </p:spPr>
        <p:txBody>
          <a:bodyPr/>
          <a:lstStyle/>
          <a:p>
            <a:pPr algn="just" eaLnBrk="1" hangingPunct="1"/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çalışmalarda radyoloji teknisyenlerinin %70’inin  yılda 10 mrem</a:t>
            </a:r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</a:rPr>
              <a:t>’</a:t>
            </a:r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 az doz aldığı ve yalnız %3</a:t>
            </a:r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</a:rPr>
              <a:t>’</a:t>
            </a:r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ünün 1000 mrem/yıl dozunu geçtiği gösterilmiştir.</a:t>
            </a:r>
          </a:p>
          <a:p>
            <a:pPr algn="just" eaLnBrk="1" hangingPunct="1"/>
            <a:endParaRPr lang="tr-TR" altLang="tr-TR" sz="20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just" eaLnBrk="1" hangingPunct="1"/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Maksimum müsaade edilebilir doz sınırı 5000 mrem/yıl olarak yaklaşık 30 yıldır kullanılmaktadır. </a:t>
            </a:r>
            <a:endParaRPr lang="tr-TR" altLang="tr-TR" sz="20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0724" name="Picture 1" descr="C:\Users\Ozlem\Documents\Downloads\200395153-001.jpg">
            <a:extLst>
              <a:ext uri="{FF2B5EF4-FFF2-40B4-BE49-F238E27FC236}">
                <a16:creationId xmlns:a16="http://schemas.microsoft.com/office/drawing/2014/main" id="{227BD512-1177-487B-A96E-2E849A9FE3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3000" y="1285875"/>
            <a:ext cx="2500313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2F10548D-537C-49D4-B7F3-97777ECC96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1071563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sz="3200" b="1" kern="120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RADYASYONDAN KORUNMA STANDARTLARI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C90D592D-2887-41FC-A456-4C9A02AF43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00125" y="2071688"/>
            <a:ext cx="4943475" cy="3214687"/>
          </a:xfrm>
        </p:spPr>
        <p:txBody>
          <a:bodyPr/>
          <a:lstStyle/>
          <a:p>
            <a:pPr algn="just" eaLnBrk="1" hangingPunct="1"/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değerin gerçekten çalışanların sağlığını uygun şekilde koruyacak bir sınırda olduğu günümüzde artık iyice kabul edilmiş ve benimsenmiştir.</a:t>
            </a:r>
            <a:r>
              <a:rPr lang="en-US" altLang="tr-TR" sz="200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endParaRPr lang="tr-TR" altLang="tr-TR" sz="20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just" eaLnBrk="1" hangingPunct="1"/>
            <a:endParaRPr lang="tr-TR" altLang="tr-TR" sz="20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just" eaLnBrk="1" hangingPunct="1"/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Maksimum müsaade edilebilir doz tüm radyasyon çalışanları için standardize edilmiş ve bu dozun tüm çalışma hayatı boyunca alınacağı da gözönüne alınmıştır. </a:t>
            </a:r>
            <a:endParaRPr lang="en-US" altLang="tr-TR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tr-TR" altLang="tr-TR" sz="20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1748" name="Picture 2" descr="C:\Users\Ozlem\Documents\Downloads\585019.jpg">
            <a:extLst>
              <a:ext uri="{FF2B5EF4-FFF2-40B4-BE49-F238E27FC236}">
                <a16:creationId xmlns:a16="http://schemas.microsoft.com/office/drawing/2014/main" id="{D24340E8-13C7-44F3-9A06-EFF90E2126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6500" y="2071688"/>
            <a:ext cx="2286000" cy="340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68" name="Rectangle 32">
            <a:extLst>
              <a:ext uri="{FF2B5EF4-FFF2-40B4-BE49-F238E27FC236}">
                <a16:creationId xmlns:a16="http://schemas.microsoft.com/office/drawing/2014/main" id="{91D47D5F-BC04-4EE1-97F7-895FBEDD8F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650875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sz="3200" b="1" kern="120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MÜSAADE EDİLEN MAKSİMUM DOZ</a:t>
            </a:r>
          </a:p>
        </p:txBody>
      </p:sp>
      <p:graphicFrame>
        <p:nvGraphicFramePr>
          <p:cNvPr id="91140" name="Group 4">
            <a:extLst>
              <a:ext uri="{FF2B5EF4-FFF2-40B4-BE49-F238E27FC236}">
                <a16:creationId xmlns:a16="http://schemas.microsoft.com/office/drawing/2014/main" id="{C5345EDB-702C-46FD-A08D-CDB9892DD6B6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1143000" y="1643063"/>
          <a:ext cx="7772400" cy="4530725"/>
        </p:xfrm>
        <a:graphic>
          <a:graphicData uri="http://schemas.openxmlformats.org/drawingml/2006/table">
            <a:tbl>
              <a:tblPr/>
              <a:tblGrid>
                <a:gridCol w="1490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44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31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tr-T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</a:rPr>
                        <a:t>Görevli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</a:rPr>
                        <a:t>Halk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46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tr-TR" sz="20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</a:rPr>
                        <a:t>Yıllık Etkin Doz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tr-T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 mSv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tr-T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mSv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182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tr-TR" sz="20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</a:rPr>
                        <a:t>Yıllık Eşdeğer Doz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</a:rPr>
                        <a:t>Göz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150 mSv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 mSv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023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</a:rPr>
                        <a:t>Cilt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500 mSv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50 mSv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093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</a:rPr>
                        <a:t>Kol-Bacak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500 mSv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50 mSv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5" name="Rectangle 5">
            <a:extLst>
              <a:ext uri="{FF2B5EF4-FFF2-40B4-BE49-F238E27FC236}">
                <a16:creationId xmlns:a16="http://schemas.microsoft.com/office/drawing/2014/main" id="{5F7F85C1-0C8D-43CB-9F9E-5E4A3E4F34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tr-TR" sz="3200" b="1" kern="120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RADYASYONDAN KORUYUCU AYGITLAR</a:t>
            </a:r>
          </a:p>
        </p:txBody>
      </p:sp>
      <p:sp>
        <p:nvSpPr>
          <p:cNvPr id="133124" name="Rectangle 4">
            <a:extLst>
              <a:ext uri="{FF2B5EF4-FFF2-40B4-BE49-F238E27FC236}">
                <a16:creationId xmlns:a16="http://schemas.microsoft.com/office/drawing/2014/main" id="{FDAB6389-00D4-4984-AA6E-217C46BDA7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43000" y="2143125"/>
            <a:ext cx="4800600" cy="3214688"/>
          </a:xfrm>
        </p:spPr>
        <p:txBody>
          <a:bodyPr/>
          <a:lstStyle/>
          <a:p>
            <a:pPr algn="just" eaLnBrk="1" hangingPunct="1"/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amaçla; kurşun önlük, eldiven, gözlük, boyunluk, paravanlar, vb. koruyucular ve kurşun camlar yaygın olarak kullanılmaktadır. </a:t>
            </a:r>
          </a:p>
          <a:p>
            <a:pPr algn="just" eaLnBrk="1" hangingPunct="1"/>
            <a:endParaRPr lang="tr-TR" altLang="tr-TR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Koruyucu aygıtların  kalınlıkları 0,255-0,5-1 mm gibi kurşun eşdeğeri olarak belirlenmiştir.</a:t>
            </a:r>
            <a:endParaRPr lang="tr-TR" altLang="tr-TR" sz="2000">
              <a:solidFill>
                <a:schemeClr val="tx1"/>
              </a:solidFill>
            </a:endParaRPr>
          </a:p>
        </p:txBody>
      </p:sp>
      <p:pic>
        <p:nvPicPr>
          <p:cNvPr id="33796" name="Picture 1" descr="C:\Users\Ozlem\Documents\Downloads\136080.jpg">
            <a:extLst>
              <a:ext uri="{FF2B5EF4-FFF2-40B4-BE49-F238E27FC236}">
                <a16:creationId xmlns:a16="http://schemas.microsoft.com/office/drawing/2014/main" id="{69D4DD54-6369-4A5B-872B-0ECFBC6152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72250" y="2071688"/>
            <a:ext cx="2011363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5" name="Rectangle 5">
            <a:extLst>
              <a:ext uri="{FF2B5EF4-FFF2-40B4-BE49-F238E27FC236}">
                <a16:creationId xmlns:a16="http://schemas.microsoft.com/office/drawing/2014/main" id="{13D3A6BA-BDCB-4937-8284-AC4CF17854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tr-TR" sz="3200" b="1" kern="120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RADYASYONDAN KORUYUCU AYGITLAR</a:t>
            </a:r>
          </a:p>
        </p:txBody>
      </p:sp>
      <p:sp>
        <p:nvSpPr>
          <p:cNvPr id="133124" name="Rectangle 4">
            <a:extLst>
              <a:ext uri="{FF2B5EF4-FFF2-40B4-BE49-F238E27FC236}">
                <a16:creationId xmlns:a16="http://schemas.microsoft.com/office/drawing/2014/main" id="{A5437A9D-74A9-4F11-A934-BB6EB7EDC6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43313" y="2000250"/>
            <a:ext cx="5300662" cy="4000500"/>
          </a:xfrm>
        </p:spPr>
        <p:txBody>
          <a:bodyPr/>
          <a:lstStyle/>
          <a:p>
            <a:pPr algn="just" eaLnBrk="1" hangingPunct="1"/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Kurşun önlük olarak pratikte en çok 0,50 mm kurşun eşdeğeri koruyucu önlükler kullanılır. </a:t>
            </a:r>
          </a:p>
          <a:p>
            <a:pPr algn="just" eaLnBrk="1" hangingPunct="1"/>
            <a:endParaRPr lang="tr-TR" altLang="tr-TR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mm önlükler daha iyi korudukları halde oldukça ağırdırlar. </a:t>
            </a:r>
          </a:p>
          <a:p>
            <a:pPr eaLnBrk="1" hangingPunct="1"/>
            <a:endParaRPr lang="tr-TR" altLang="tr-TR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Kurşun koruyucuların içerisindeki kurşun tabakalarının çatlama  riski nedeniyle kurşun önlükler katlanmamalı, saklanırken askıya asılmalıdır.</a:t>
            </a:r>
            <a:r>
              <a:rPr lang="en-US" altLang="tr-TR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altLang="tr-TR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tr-TR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tr-TR" altLang="tr-TR" sz="2000">
              <a:solidFill>
                <a:schemeClr val="tx1"/>
              </a:solidFill>
            </a:endParaRPr>
          </a:p>
        </p:txBody>
      </p:sp>
      <p:pic>
        <p:nvPicPr>
          <p:cNvPr id="34820" name="Picture 3" descr="C:\Users\Ozlem\Documents\Downloads\357024.jpg">
            <a:extLst>
              <a:ext uri="{FF2B5EF4-FFF2-40B4-BE49-F238E27FC236}">
                <a16:creationId xmlns:a16="http://schemas.microsoft.com/office/drawing/2014/main" id="{6C5720BD-CD2F-45C4-8B80-2158FCA05D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1563" y="2143125"/>
            <a:ext cx="2571750" cy="321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5A421-0BFE-4420-B7E8-A3530AB1D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tr-TR" sz="4000" b="1" kern="120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Endüstriyel Uygulamalar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6BF02-1F6A-469F-AA87-EE57E4148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125" y="2000250"/>
            <a:ext cx="4872038" cy="2938463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işlemler, özel olarak imal edilmiş X ışını üreten veya gama ışını yayan radyoizotop içeren cihazlarla yapılmaktadır. </a:t>
            </a: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tr-TR" altLang="tr-TR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ışını ile yapılan çalışmalar X ışını grafi, gama ışınları ile yapılan çalışmalar ise gama grafi olarak, her ikisi birden radyografi olarak adlandırılırlar. </a:t>
            </a:r>
          </a:p>
        </p:txBody>
      </p:sp>
      <p:pic>
        <p:nvPicPr>
          <p:cNvPr id="8196" name="Picture 2" descr="C:\Users\Ozlem\Documents\Downloads\clip_image004_0000.jpg">
            <a:extLst>
              <a:ext uri="{FF2B5EF4-FFF2-40B4-BE49-F238E27FC236}">
                <a16:creationId xmlns:a16="http://schemas.microsoft.com/office/drawing/2014/main" id="{BC6F66A2-3D26-43CC-9C73-D528E453A6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72188" y="2428875"/>
            <a:ext cx="2368550" cy="221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2A3B697E-A14A-4ED6-B0BF-24D09A1994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tr-TR" sz="3200" b="1" kern="120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RADYASYONDAN KORUNMA</a:t>
            </a:r>
          </a:p>
        </p:txBody>
      </p:sp>
      <p:pic>
        <p:nvPicPr>
          <p:cNvPr id="35843" name="Picture 4">
            <a:extLst>
              <a:ext uri="{FF2B5EF4-FFF2-40B4-BE49-F238E27FC236}">
                <a16:creationId xmlns:a16="http://schemas.microsoft.com/office/drawing/2014/main" id="{9F5754C5-A557-4B89-8820-9CD44DD4812C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003800" y="1916113"/>
            <a:ext cx="3789363" cy="4248150"/>
          </a:xfr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9333" name="Rectangle 5">
            <a:extLst>
              <a:ext uri="{FF2B5EF4-FFF2-40B4-BE49-F238E27FC236}">
                <a16:creationId xmlns:a16="http://schemas.microsoft.com/office/drawing/2014/main" id="{85F79FC3-A2C8-4D56-B617-40BC889D0D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25" y="2428875"/>
            <a:ext cx="3889375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sz="2000" b="1">
                <a:solidFill>
                  <a:srgbClr val="FFFF00"/>
                </a:solidFill>
              </a:rPr>
              <a:t>Doz= (Doz Şiddeti)x(Zaman)</a:t>
            </a:r>
          </a:p>
          <a:p>
            <a:pPr eaLnBrk="1" hangingPunct="1"/>
            <a:endParaRPr lang="tr-TR" altLang="tr-TR" sz="2000">
              <a:solidFill>
                <a:schemeClr val="bg1"/>
              </a:solidFill>
            </a:endParaRPr>
          </a:p>
          <a:p>
            <a:pPr algn="just" eaLnBrk="1" hangingPunct="1"/>
            <a:r>
              <a:rPr lang="tr-TR" altLang="tr-TR" sz="2000">
                <a:solidFill>
                  <a:schemeClr val="bg1"/>
                </a:solidFill>
              </a:rPr>
              <a:t>Böylece, bir ölçüm cihazının 50 mSv/saat’lik radyasyon dozunu gösterdiği bir bölgede kalınması halinde maruz kalınacak doz; saatte 50 mSv,  2 saatte 100 mSv,  3 saatte 150 mSv, vs. dir.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5133E725-BCAB-48D2-AC25-AE7F2C477C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tr-TR" sz="3200" b="1" kern="120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RADYASYONDAN KORUNMA</a:t>
            </a:r>
          </a:p>
        </p:txBody>
      </p:sp>
      <p:pic>
        <p:nvPicPr>
          <p:cNvPr id="36867" name="Picture 4">
            <a:extLst>
              <a:ext uri="{FF2B5EF4-FFF2-40B4-BE49-F238E27FC236}">
                <a16:creationId xmlns:a16="http://schemas.microsoft.com/office/drawing/2014/main" id="{D9554119-83E6-436A-AB29-C532E1E77C06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129213" y="1989138"/>
            <a:ext cx="3657600" cy="4037012"/>
          </a:xfr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0357" name="Rectangle 5">
            <a:extLst>
              <a:ext uri="{FF2B5EF4-FFF2-40B4-BE49-F238E27FC236}">
                <a16:creationId xmlns:a16="http://schemas.microsoft.com/office/drawing/2014/main" id="{3EB1A135-DDC8-4E6B-BA0E-78A0A106D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25" y="1714500"/>
            <a:ext cx="25209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sz="2500" b="1">
                <a:solidFill>
                  <a:srgbClr val="FFFF00"/>
                </a:solidFill>
              </a:rPr>
              <a:t>Dr= D0 (r0/r)2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33EAA7F-273D-4D7E-986C-20B059844C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25" y="2428875"/>
            <a:ext cx="40005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tr-TR" altLang="tr-TR" sz="2000" b="1">
                <a:solidFill>
                  <a:srgbClr val="FFFF00"/>
                </a:solidFill>
              </a:rPr>
              <a:t>MESAFE </a:t>
            </a:r>
          </a:p>
          <a:p>
            <a:pPr algn="just"/>
            <a:endParaRPr lang="tr-TR" altLang="tr-TR" sz="2000" b="1">
              <a:solidFill>
                <a:srgbClr val="FFFF00"/>
              </a:solidFill>
            </a:endParaRPr>
          </a:p>
          <a:p>
            <a:pPr algn="just"/>
            <a:r>
              <a:rPr lang="tr-TR" altLang="tr-TR" sz="2000">
                <a:solidFill>
                  <a:schemeClr val="bg1"/>
                </a:solidFill>
              </a:rPr>
              <a:t>Tıbbi işlem sırasında kullanılan radyoaktif kaynakla veya radyasyon cihazı ile ışınlamanın yapıldığı sırada aradaki mesafe ne kadar fazla ise o kadar az doza maruz kalınır.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7" grpId="0"/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B0E7A60F-A53A-4F6B-93A7-71D8F4E3D6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tr-TR" sz="3200" b="1" kern="120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RADYASYONDAN KORUNMA</a:t>
            </a:r>
          </a:p>
        </p:txBody>
      </p:sp>
      <p:pic>
        <p:nvPicPr>
          <p:cNvPr id="37891" name="Picture 4">
            <a:extLst>
              <a:ext uri="{FF2B5EF4-FFF2-40B4-BE49-F238E27FC236}">
                <a16:creationId xmlns:a16="http://schemas.microsoft.com/office/drawing/2014/main" id="{F3A2E25B-1674-47AB-9459-352DF6B26FBA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214938" y="1785938"/>
            <a:ext cx="3671887" cy="3830637"/>
          </a:xfr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1381" name="Rectangle 5">
            <a:extLst>
              <a:ext uri="{FF2B5EF4-FFF2-40B4-BE49-F238E27FC236}">
                <a16:creationId xmlns:a16="http://schemas.microsoft.com/office/drawing/2014/main" id="{748A0493-E2FE-42DB-9B51-4C57ECE35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688" y="3571875"/>
            <a:ext cx="40005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tr-TR" altLang="tr-TR" sz="2000">
                <a:solidFill>
                  <a:schemeClr val="bg1"/>
                </a:solidFill>
              </a:rPr>
              <a:t>Yüksek yoğunluklu maddelerden yapılmış malzemeler özellikle</a:t>
            </a:r>
            <a:r>
              <a:rPr lang="tr-TR" altLang="tr-TR" sz="2000">
                <a:solidFill>
                  <a:srgbClr val="FFFF00"/>
                </a:solidFill>
              </a:rPr>
              <a:t> </a:t>
            </a:r>
            <a:r>
              <a:rPr lang="tr-TR" altLang="tr-TR" sz="2000" b="1">
                <a:solidFill>
                  <a:srgbClr val="FFFF00"/>
                </a:solidFill>
              </a:rPr>
              <a:t>X</a:t>
            </a:r>
            <a:r>
              <a:rPr lang="tr-TR" altLang="tr-TR" sz="2000">
                <a:solidFill>
                  <a:srgbClr val="FFFF00"/>
                </a:solidFill>
              </a:rPr>
              <a:t> ve </a:t>
            </a:r>
            <a:r>
              <a:rPr lang="tr-TR" altLang="tr-TR" sz="2000" b="1">
                <a:solidFill>
                  <a:srgbClr val="FFFF00"/>
                </a:solidFill>
              </a:rPr>
              <a:t>gama ışınlarına</a:t>
            </a:r>
            <a:r>
              <a:rPr lang="tr-TR" altLang="tr-TR" sz="2000">
                <a:solidFill>
                  <a:schemeClr val="bg1"/>
                </a:solidFill>
              </a:rPr>
              <a:t> karşı etkili bir korunma sağlarlar.</a:t>
            </a:r>
          </a:p>
          <a:p>
            <a:pPr eaLnBrk="1" hangingPunct="1"/>
            <a:endParaRPr lang="tr-TR" altLang="tr-TR" sz="2000">
              <a:solidFill>
                <a:schemeClr val="bg1"/>
              </a:solidFill>
            </a:endParaRPr>
          </a:p>
          <a:p>
            <a:pPr algn="just" eaLnBrk="1" hangingPunct="1"/>
            <a:r>
              <a:rPr lang="tr-TR" altLang="tr-TR" sz="2000">
                <a:solidFill>
                  <a:schemeClr val="bg1"/>
                </a:solidFill>
              </a:rPr>
              <a:t>Uranyum metali, X ve gama ışınları için en etkili zırh malzemesidir. </a:t>
            </a:r>
            <a:endParaRPr lang="en-US" altLang="tr-TR" sz="2000">
              <a:solidFill>
                <a:schemeClr val="bg1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77EE884-E91C-4522-8D30-76FEA564D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25" y="1643063"/>
            <a:ext cx="3857625" cy="176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tr-TR" altLang="tr-TR" sz="2000" b="1">
                <a:solidFill>
                  <a:srgbClr val="FFFF00"/>
                </a:solidFill>
              </a:rPr>
              <a:t>ZIRHLAMA</a:t>
            </a:r>
          </a:p>
          <a:p>
            <a:pPr algn="just">
              <a:lnSpc>
                <a:spcPct val="110000"/>
              </a:lnSpc>
            </a:pPr>
            <a:endParaRPr lang="tr-TR" altLang="tr-TR" sz="2000" b="1">
              <a:solidFill>
                <a:srgbClr val="FFFF00"/>
              </a:solidFill>
            </a:endParaRPr>
          </a:p>
          <a:p>
            <a:pPr algn="just">
              <a:lnSpc>
                <a:spcPct val="110000"/>
              </a:lnSpc>
            </a:pPr>
            <a:r>
              <a:rPr lang="tr-TR" altLang="tr-TR" sz="2000">
                <a:solidFill>
                  <a:schemeClr val="bg1"/>
                </a:solidFill>
              </a:rPr>
              <a:t>Radyasyon kaynağı ile kişi arasında uygun bir engel olması durumunda en az doza maruz kalınır.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1" grpId="0"/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588CDC7A-13E9-4F0B-9664-016608D9AE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305800" cy="928688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sz="3200" b="1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RADYASYONDAN KORUNMA</a:t>
            </a:r>
            <a:br>
              <a:rPr lang="tr-TR" sz="3200" b="1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tr-TR" sz="3200" b="1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(</a:t>
            </a:r>
            <a:r>
              <a:rPr lang="en-US" sz="3200" b="1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MON</a:t>
            </a:r>
            <a:r>
              <a:rPr lang="tr-TR" sz="3200" b="1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</a:t>
            </a:r>
            <a:r>
              <a:rPr lang="en-US" sz="3200" b="1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TOR</a:t>
            </a:r>
            <a:r>
              <a:rPr lang="tr-TR" sz="3200" b="1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</a:t>
            </a:r>
            <a:r>
              <a:rPr lang="en-US" sz="3200" b="1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NG</a:t>
            </a:r>
            <a:r>
              <a:rPr lang="tr-TR" sz="3200" b="1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)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75B94E81-91A9-48EB-AEC0-F662ECA1CF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00375" y="1357313"/>
            <a:ext cx="5929313" cy="10001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tr-TR" altLang="tr-TR" sz="2600" b="1">
                <a:solidFill>
                  <a:schemeClr val="tx1"/>
                </a:solidFill>
                <a:latin typeface="Times New Roman" panose="02020603050405020304" pitchFamily="18" charset="0"/>
              </a:rPr>
              <a:t>  	</a:t>
            </a:r>
            <a:r>
              <a:rPr lang="tr-TR" altLang="tr-TR" sz="2600" b="1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tr-TR" sz="26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onitoring,</a:t>
            </a:r>
            <a:r>
              <a:rPr lang="en-US" altLang="tr-TR" sz="260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altLang="tr-TR" sz="2600">
                <a:solidFill>
                  <a:schemeClr val="tx1"/>
                </a:solidFill>
                <a:latin typeface="Times New Roman" panose="02020603050405020304" pitchFamily="18" charset="0"/>
              </a:rPr>
              <a:t>i</a:t>
            </a:r>
            <a:r>
              <a:rPr lang="en-US" altLang="tr-TR" sz="2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yonla</a:t>
            </a:r>
            <a:r>
              <a:rPr lang="tr-TR" altLang="tr-TR" sz="2600">
                <a:solidFill>
                  <a:schemeClr val="tx1"/>
                </a:solidFill>
                <a:latin typeface="Times New Roman" panose="02020603050405020304" pitchFamily="18" charset="0"/>
              </a:rPr>
              <a:t>ş</a:t>
            </a:r>
            <a:r>
              <a:rPr lang="en-US" altLang="tr-TR" sz="2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tr-TR" altLang="tr-TR" sz="2600">
                <a:solidFill>
                  <a:schemeClr val="tx1"/>
                </a:solidFill>
                <a:latin typeface="Times New Roman" panose="02020603050405020304" pitchFamily="18" charset="0"/>
              </a:rPr>
              <a:t>ı</a:t>
            </a:r>
            <a:r>
              <a:rPr lang="en-US" altLang="tr-TR" sz="2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r</a:t>
            </a:r>
            <a:r>
              <a:rPr lang="tr-TR" altLang="tr-TR" sz="2600">
                <a:solidFill>
                  <a:schemeClr val="tx1"/>
                </a:solidFill>
                <a:latin typeface="Times New Roman" panose="02020603050405020304" pitchFamily="18" charset="0"/>
              </a:rPr>
              <a:t>ı</a:t>
            </a:r>
            <a:r>
              <a:rPr lang="en-US" altLang="tr-TR" sz="2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lang="tr-TR" altLang="tr-TR" sz="2600">
                <a:solidFill>
                  <a:schemeClr val="tx1"/>
                </a:solidFill>
                <a:latin typeface="Times New Roman" panose="02020603050405020304" pitchFamily="18" charset="0"/>
              </a:rPr>
              <a:t>ı</a:t>
            </a:r>
            <a:r>
              <a:rPr lang="en-US" altLang="tr-TR" sz="2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radyasyonlar</a:t>
            </a:r>
            <a:r>
              <a:rPr lang="tr-TR" altLang="tr-TR" sz="2600">
                <a:solidFill>
                  <a:schemeClr val="tx1"/>
                </a:solidFill>
                <a:latin typeface="Times New Roman" panose="02020603050405020304" pitchFamily="18" charset="0"/>
              </a:rPr>
              <a:t>ı</a:t>
            </a:r>
            <a:r>
              <a:rPr lang="en-US" altLang="tr-TR" sz="2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</a:t>
            </a:r>
            <a:r>
              <a:rPr lang="tr-TR" altLang="tr-TR" sz="2600">
                <a:solidFill>
                  <a:schemeClr val="tx1"/>
                </a:solidFill>
                <a:latin typeface="Times New Roman" panose="02020603050405020304" pitchFamily="18" charset="0"/>
              </a:rPr>
              <a:t> v</a:t>
            </a:r>
            <a:r>
              <a:rPr lang="en-US" altLang="tr-TR" sz="2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e radyoaktif kontaminasyonun</a:t>
            </a:r>
            <a:r>
              <a:rPr lang="tr-TR" altLang="tr-TR" sz="2600">
                <a:solidFill>
                  <a:schemeClr val="tx1"/>
                </a:solidFill>
                <a:latin typeface="Times New Roman" panose="02020603050405020304" pitchFamily="18" charset="0"/>
              </a:rPr>
              <a:t> v</a:t>
            </a:r>
            <a:r>
              <a:rPr lang="en-US" altLang="tr-TR" sz="2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arl</a:t>
            </a:r>
            <a:r>
              <a:rPr lang="tr-TR" altLang="tr-TR" sz="2600">
                <a:solidFill>
                  <a:schemeClr val="tx1"/>
                </a:solidFill>
                <a:latin typeface="Times New Roman" panose="02020603050405020304" pitchFamily="18" charset="0"/>
              </a:rPr>
              <a:t>ı</a:t>
            </a:r>
            <a:r>
              <a:rPr lang="en-US" altLang="tr-TR" sz="2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ğ</a:t>
            </a:r>
            <a:r>
              <a:rPr lang="tr-TR" altLang="tr-TR" sz="2600">
                <a:solidFill>
                  <a:schemeClr val="tx1"/>
                </a:solidFill>
                <a:latin typeface="Times New Roman" panose="02020603050405020304" pitchFamily="18" charset="0"/>
              </a:rPr>
              <a:t>ı</a:t>
            </a:r>
            <a:r>
              <a:rPr lang="en-US" altLang="tr-TR" sz="2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n</a:t>
            </a:r>
            <a:r>
              <a:rPr lang="tr-TR" altLang="tr-TR" sz="2600">
                <a:solidFill>
                  <a:schemeClr val="tx1"/>
                </a:solidFill>
                <a:latin typeface="Times New Roman" panose="02020603050405020304" pitchFamily="18" charset="0"/>
              </a:rPr>
              <a:t>ı v</a:t>
            </a:r>
            <a:r>
              <a:rPr lang="en-US" altLang="tr-TR" sz="26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e derecesini tayin etmektir</a:t>
            </a:r>
            <a:r>
              <a:rPr lang="tr-TR" altLang="tr-TR" sz="2600">
                <a:solidFill>
                  <a:schemeClr val="tx1"/>
                </a:solidFill>
                <a:latin typeface="Times New Roman" panose="02020603050405020304" pitchFamily="18" charset="0"/>
              </a:rPr>
              <a:t>. </a:t>
            </a:r>
          </a:p>
          <a:p>
            <a:pPr eaLnBrk="1" hangingPunct="1"/>
            <a:endParaRPr lang="tr-TR" altLang="tr-TR" sz="26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4452" name="Rectangle 4">
            <a:extLst>
              <a:ext uri="{FF2B5EF4-FFF2-40B4-BE49-F238E27FC236}">
                <a16:creationId xmlns:a16="http://schemas.microsoft.com/office/drawing/2014/main" id="{CE4A4792-F33F-4F0B-9BBC-6F3123DC8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25" y="3571875"/>
            <a:ext cx="492918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b="1">
                <a:solidFill>
                  <a:srgbClr val="FF0000"/>
                </a:solidFill>
              </a:rPr>
              <a:t>P</a:t>
            </a:r>
            <a:r>
              <a:rPr lang="en-US" altLang="tr-TR" b="1">
                <a:solidFill>
                  <a:srgbClr val="FF0000"/>
                </a:solidFill>
              </a:rPr>
              <a:t>ERSONEL </a:t>
            </a:r>
            <a:r>
              <a:rPr lang="tr-TR" altLang="tr-TR" b="1">
                <a:solidFill>
                  <a:srgbClr val="FF0000"/>
                </a:solidFill>
              </a:rPr>
              <a:t>M</a:t>
            </a:r>
            <a:r>
              <a:rPr lang="en-US" altLang="tr-TR" b="1">
                <a:solidFill>
                  <a:srgbClr val="FF0000"/>
                </a:solidFill>
              </a:rPr>
              <a:t>ON</a:t>
            </a:r>
            <a:r>
              <a:rPr lang="tr-TR" altLang="tr-TR" b="1">
                <a:solidFill>
                  <a:srgbClr val="FF0000"/>
                </a:solidFill>
              </a:rPr>
              <a:t>I</a:t>
            </a:r>
            <a:r>
              <a:rPr lang="en-US" altLang="tr-TR" b="1">
                <a:solidFill>
                  <a:srgbClr val="FF0000"/>
                </a:solidFill>
              </a:rPr>
              <a:t>TOR</a:t>
            </a:r>
            <a:r>
              <a:rPr lang="tr-TR" altLang="tr-TR" b="1">
                <a:solidFill>
                  <a:srgbClr val="FF0000"/>
                </a:solidFill>
              </a:rPr>
              <a:t>I</a:t>
            </a:r>
            <a:r>
              <a:rPr lang="en-US" altLang="tr-TR" b="1">
                <a:solidFill>
                  <a:srgbClr val="FF0000"/>
                </a:solidFill>
              </a:rPr>
              <a:t>NG</a:t>
            </a:r>
            <a:r>
              <a:rPr lang="tr-TR" altLang="tr-TR" b="1">
                <a:solidFill>
                  <a:srgbClr val="FF0000"/>
                </a:solidFill>
              </a:rPr>
              <a:t>:</a:t>
            </a:r>
          </a:p>
          <a:p>
            <a:pPr eaLnBrk="1" hangingPunct="1"/>
            <a:r>
              <a:rPr lang="en-US" altLang="tr-TR"/>
              <a:t>Kişiler tarafından alınan toplam vücut</a:t>
            </a:r>
            <a:r>
              <a:rPr lang="tr-TR" altLang="tr-TR"/>
              <a:t> </a:t>
            </a:r>
            <a:r>
              <a:rPr lang="en-US" altLang="tr-TR"/>
              <a:t>dozunun </a:t>
            </a:r>
            <a:r>
              <a:rPr lang="tr-TR" altLang="tr-TR"/>
              <a:t> </a:t>
            </a:r>
            <a:r>
              <a:rPr lang="en-US" altLang="tr-TR"/>
              <a:t>rutin</a:t>
            </a:r>
            <a:r>
              <a:rPr lang="tr-TR" altLang="tr-TR"/>
              <a:t> </a:t>
            </a:r>
            <a:r>
              <a:rPr lang="en-US" altLang="tr-TR"/>
              <a:t>olarak ölçülmesidir. </a:t>
            </a:r>
          </a:p>
        </p:txBody>
      </p:sp>
      <p:pic>
        <p:nvPicPr>
          <p:cNvPr id="38917" name="Picture 1" descr="C:\Users\Ozlem\Documents\Downloads\bxp25467.jpg">
            <a:extLst>
              <a:ext uri="{FF2B5EF4-FFF2-40B4-BE49-F238E27FC236}">
                <a16:creationId xmlns:a16="http://schemas.microsoft.com/office/drawing/2014/main" id="{0C8DFDB3-A294-40E2-99BD-968FE97364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15063" y="2928938"/>
            <a:ext cx="2071687" cy="323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/>
      <p:bldP spid="10445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C0934182-7214-4D40-85B4-BDD5D3B40F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650875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sz="3200" b="1" kern="120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PERSONEL MONITORING</a:t>
            </a:r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F3683CB7-5C97-40BA-B81B-8356E43466C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3814763" cy="29083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tr-TR" altLang="tr-TR" sz="2400">
                <a:solidFill>
                  <a:srgbClr val="FF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 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tr-TR" altLang="tr-TR" sz="2400">
                <a:solidFill>
                  <a:srgbClr val="FF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US" altLang="tr-TR" sz="2400" b="1">
                <a:solidFill>
                  <a:srgbClr val="FF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Film Dozimetreleri </a:t>
            </a:r>
            <a:endParaRPr lang="tr-TR" altLang="tr-TR" sz="2400" b="1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tr-TR" altLang="tr-TR" sz="2400" b="1">
                <a:solidFill>
                  <a:srgbClr val="FFFF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tr-TR" sz="2400" b="1">
                <a:solidFill>
                  <a:srgbClr val="FF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tr-TR" altLang="tr-TR" sz="2400" b="1">
                <a:solidFill>
                  <a:srgbClr val="FFFF00"/>
                </a:solidFill>
                <a:latin typeface="Times New Roman" panose="02020603050405020304" pitchFamily="18" charset="0"/>
              </a:rPr>
              <a:t>LD</a:t>
            </a:r>
            <a:r>
              <a:rPr lang="en-US" altLang="tr-TR" sz="2400" b="1">
                <a:solidFill>
                  <a:srgbClr val="FF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Dozimetreleri</a:t>
            </a:r>
            <a:endParaRPr lang="en-US" altLang="tr-TR" sz="2400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tr-TR" altLang="tr-TR" sz="2400" b="1">
                <a:solidFill>
                  <a:srgbClr val="FFFF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tr-TR" sz="2400" b="1">
                <a:solidFill>
                  <a:srgbClr val="FF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Ekzo</a:t>
            </a:r>
            <a:r>
              <a:rPr lang="tr-TR" altLang="tr-TR" sz="2400" b="1">
                <a:solidFill>
                  <a:srgbClr val="FF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en-US" altLang="tr-TR" sz="2400" b="1">
                <a:solidFill>
                  <a:srgbClr val="FF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elektro</a:t>
            </a:r>
            <a:r>
              <a:rPr lang="tr-TR" altLang="tr-TR" sz="2400" b="1">
                <a:solidFill>
                  <a:srgbClr val="FF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lang="en-US" altLang="tr-TR" sz="2400" b="1">
                <a:solidFill>
                  <a:srgbClr val="FF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ozimetreleri </a:t>
            </a:r>
            <a:endParaRPr lang="en-US" altLang="tr-TR" sz="2400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tr-TR" altLang="tr-TR" sz="2400" b="1">
                <a:solidFill>
                  <a:srgbClr val="FFFF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tr-TR" sz="2400" b="1">
                <a:solidFill>
                  <a:srgbClr val="FF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Kimyasal Dozimetreler</a:t>
            </a:r>
            <a:endParaRPr lang="en-US" altLang="tr-TR" sz="2400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tr-TR" altLang="tr-TR" sz="2400" b="1">
                <a:solidFill>
                  <a:srgbClr val="FFFF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tr-TR" sz="2400" b="1">
                <a:solidFill>
                  <a:srgbClr val="FF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Cam Dozimetreleri</a:t>
            </a:r>
            <a:endParaRPr lang="en-US" altLang="tr-TR" sz="2400" b="1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tr-TR" altLang="tr-TR" sz="2400" b="1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tr-TR" altLang="tr-TR" sz="24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9940" name="Picture 4" descr="dosimeter">
            <a:extLst>
              <a:ext uri="{FF2B5EF4-FFF2-40B4-BE49-F238E27FC236}">
                <a16:creationId xmlns:a16="http://schemas.microsoft.com/office/drawing/2014/main" id="{2A1F861C-A0A0-450D-A325-024A98ABF017}"/>
              </a:ext>
            </a:extLst>
          </p:cNvPr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214938" y="1571625"/>
            <a:ext cx="2743200" cy="1695450"/>
          </a:xfrm>
          <a:noFill/>
        </p:spPr>
      </p:pic>
      <p:pic>
        <p:nvPicPr>
          <p:cNvPr id="39941" name="Picture 6">
            <a:extLst>
              <a:ext uri="{FF2B5EF4-FFF2-40B4-BE49-F238E27FC236}">
                <a16:creationId xmlns:a16="http://schemas.microsoft.com/office/drawing/2014/main" id="{1EBE78C5-C658-461D-8D59-1E4919A89164}"/>
              </a:ext>
            </a:extLst>
          </p:cNvPr>
          <p:cNvPicPr>
            <a:picLocks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286375" y="3857625"/>
            <a:ext cx="2720975" cy="1938338"/>
          </a:xfrm>
          <a:noFill/>
        </p:spPr>
      </p:pic>
      <p:pic>
        <p:nvPicPr>
          <p:cNvPr id="39942" name="Picture 8" descr="image002">
            <a:extLst>
              <a:ext uri="{FF2B5EF4-FFF2-40B4-BE49-F238E27FC236}">
                <a16:creationId xmlns:a16="http://schemas.microsoft.com/office/drawing/2014/main" id="{D8357F36-B945-4F83-B723-70DA55F72A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85875" y="4143375"/>
            <a:ext cx="2590800" cy="182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8506EA23-3FAA-42E7-A7E1-6BCF62F201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42875"/>
            <a:ext cx="8305800" cy="8572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b="1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PERSONEL MON</a:t>
            </a:r>
            <a:r>
              <a:rPr lang="tr-TR" sz="3200" b="1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</a:t>
            </a:r>
            <a:r>
              <a:rPr lang="en-US" sz="3200" b="1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TOR</a:t>
            </a:r>
            <a:r>
              <a:rPr lang="tr-TR" sz="3200" b="1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</a:t>
            </a:r>
            <a:r>
              <a:rPr lang="en-US" sz="3200" b="1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NG H</a:t>
            </a:r>
            <a:r>
              <a:rPr lang="tr-TR" sz="3200" b="1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İ</a:t>
            </a:r>
            <a:r>
              <a:rPr lang="en-US" sz="3200" b="1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ZMET</a:t>
            </a:r>
            <a:r>
              <a:rPr lang="tr-TR" sz="3200" b="1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İ</a:t>
            </a:r>
            <a:r>
              <a:rPr lang="en-US" sz="3200" b="1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</a:t>
            </a:r>
            <a:r>
              <a:rPr lang="tr-TR" sz="3200" b="1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İ</a:t>
            </a:r>
            <a:r>
              <a:rPr lang="en-US" sz="3200" b="1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  AMAÇLARI</a:t>
            </a:r>
            <a:endParaRPr lang="tr-TR" sz="3200" b="1">
              <a:solidFill>
                <a:srgbClr val="FFC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1361CFEF-9BD4-48B9-B36C-2B0B17DA939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57250" y="2000250"/>
            <a:ext cx="4643438" cy="33670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tr-TR" altLang="tr-TR" sz="20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tr-TR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</a:t>
            </a:r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</a:rPr>
              <a:t>P</a:t>
            </a:r>
            <a:r>
              <a:rPr lang="en-US" altLang="tr-TR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ersonelin maruz kald</a:t>
            </a:r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</a:rPr>
              <a:t>ı</a:t>
            </a:r>
            <a:r>
              <a:rPr lang="en-US" altLang="tr-TR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ğ</a:t>
            </a:r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</a:rPr>
              <a:t>ı</a:t>
            </a:r>
            <a:r>
              <a:rPr lang="en-US" altLang="tr-TR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ki</a:t>
            </a:r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</a:rPr>
              <a:t>ş</a:t>
            </a:r>
            <a:r>
              <a:rPr lang="en-US" altLang="tr-TR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isel radyasyon</a:t>
            </a:r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tr-TR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dozlar</a:t>
            </a:r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</a:rPr>
              <a:t>ı</a:t>
            </a:r>
            <a:r>
              <a:rPr lang="en-US" altLang="tr-TR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</a:rPr>
              <a:t>ın </a:t>
            </a:r>
            <a:r>
              <a:rPr lang="en-US" altLang="tr-TR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maksimum müsaade edilen seviyenin alt</a:t>
            </a:r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</a:rPr>
              <a:t>ı</a:t>
            </a:r>
            <a:r>
              <a:rPr lang="en-US" altLang="tr-TR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nda</a:t>
            </a:r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tr-TR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tutulabilmesi için</a:t>
            </a:r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</a:rPr>
              <a:t>,</a:t>
            </a:r>
            <a:r>
              <a:rPr lang="en-US" altLang="tr-TR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</a:rPr>
              <a:t>alınan </a:t>
            </a:r>
            <a:r>
              <a:rPr lang="en-US" altLang="tr-TR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doz</a:t>
            </a:r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</a:rPr>
              <a:t>ları </a:t>
            </a:r>
            <a:r>
              <a:rPr lang="en-US" altLang="tr-TR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ölçmek </a:t>
            </a:r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</a:rPr>
              <a:t>v</a:t>
            </a:r>
            <a:r>
              <a:rPr lang="en-US" altLang="tr-TR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tr-TR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kay</a:t>
            </a:r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</a:rPr>
              <a:t>ı</a:t>
            </a:r>
            <a:r>
              <a:rPr lang="en-US" altLang="tr-TR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tlar</a:t>
            </a:r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</a:rPr>
              <a:t>ı</a:t>
            </a:r>
            <a:r>
              <a:rPr lang="en-US" altLang="tr-TR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</a:rPr>
              <a:t>ı</a:t>
            </a:r>
            <a:r>
              <a:rPr lang="en-US" altLang="tr-TR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tutmak,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tr-TR" altLang="tr-TR" sz="20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</a:rPr>
              <a:t>  2</a:t>
            </a:r>
            <a:r>
              <a:rPr lang="en-US" altLang="tr-TR"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</a:rPr>
              <a:t>P</a:t>
            </a:r>
            <a:r>
              <a:rPr lang="en-US" altLang="tr-TR"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ersonele, radyasyon bakımından sağlığının </a:t>
            </a:r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</a:rPr>
              <a:t>  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</a:rPr>
              <a:t>      </a:t>
            </a:r>
            <a:r>
              <a:rPr lang="en-US" altLang="tr-TR"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korunduğu  güven</a:t>
            </a:r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</a:rPr>
              <a:t>ces</a:t>
            </a:r>
            <a:r>
              <a:rPr lang="en-US" altLang="tr-TR"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ini vermek,  </a:t>
            </a:r>
            <a:endParaRPr lang="tr-TR" altLang="tr-TR" sz="20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tr-TR" altLang="tr-TR" sz="20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</a:rPr>
              <a:t>  </a:t>
            </a:r>
            <a:r>
              <a:rPr lang="en-US" altLang="tr-TR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</a:rPr>
              <a:t>K</a:t>
            </a:r>
            <a:r>
              <a:rPr lang="en-US" altLang="tr-TR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urulu</a:t>
            </a:r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</a:rPr>
              <a:t>ş ve</a:t>
            </a:r>
            <a:r>
              <a:rPr lang="en-US" altLang="tr-TR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personel </a:t>
            </a:r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</a:rPr>
              <a:t>arasındaki</a:t>
            </a:r>
            <a:r>
              <a:rPr lang="en-US" altLang="tr-TR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fazla doz  alma</a:t>
            </a:r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</a:rPr>
              <a:t>anlaşmazlıklarında </a:t>
            </a:r>
            <a:r>
              <a:rPr lang="en-US" altLang="tr-TR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kanuni koruma </a:t>
            </a:r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</a:rPr>
              <a:t>ol</a:t>
            </a:r>
            <a:r>
              <a:rPr lang="en-US" altLang="tr-TR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</a:rPr>
              <a:t>ağı</a:t>
            </a:r>
            <a:r>
              <a:rPr lang="en-US" altLang="tr-TR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sağlamak.</a:t>
            </a:r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tr-TR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altLang="tr-TR" sz="20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tr-TR"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       </a:t>
            </a:r>
          </a:p>
          <a:p>
            <a:pPr algn="just" eaLnBrk="1" hangingPunct="1">
              <a:lnSpc>
                <a:spcPct val="80000"/>
              </a:lnSpc>
            </a:pPr>
            <a:endParaRPr lang="tr-TR" altLang="tr-TR" sz="20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0964" name="Picture 1" descr="C:\Users\Ozlem\Documents\Downloads\bxp42130.jpg">
            <a:extLst>
              <a:ext uri="{FF2B5EF4-FFF2-40B4-BE49-F238E27FC236}">
                <a16:creationId xmlns:a16="http://schemas.microsoft.com/office/drawing/2014/main" id="{EA9B6287-8757-490C-8C66-543E8B63C6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8000" y="1285875"/>
            <a:ext cx="1733550" cy="215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5" name="Picture 11" descr="1">
            <a:extLst>
              <a:ext uri="{FF2B5EF4-FFF2-40B4-BE49-F238E27FC236}">
                <a16:creationId xmlns:a16="http://schemas.microsoft.com/office/drawing/2014/main" id="{550E2A64-CE5B-4AAA-8DD9-28237ED32F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86438" y="3786188"/>
            <a:ext cx="3143250" cy="250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81D83B66-4A93-4945-81B3-6F536BE44C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722312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sz="3200" b="1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ALAN MONITORING</a:t>
            </a:r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D48A9BF0-673D-4043-B01E-54D3F236E64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4872038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endParaRPr lang="tr-TR" sz="1600" b="1">
              <a:solidFill>
                <a:schemeClr val="tx1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tr-TR" sz="2000" b="1">
                <a:solidFill>
                  <a:schemeClr val="tx1"/>
                </a:solidFill>
              </a:rPr>
              <a:t>    </a:t>
            </a:r>
            <a:r>
              <a:rPr lang="tr-TR" sz="2500" b="1">
                <a:solidFill>
                  <a:srgbClr val="FF0000"/>
                </a:solidFill>
                <a:latin typeface="Times New Roman" pitchFamily="18" charset="0"/>
              </a:rPr>
              <a:t>Radyasyon Alanlarının Sınıflandırılması</a:t>
            </a:r>
            <a:endParaRPr lang="tr-TR" sz="2500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tr-TR" sz="2200">
                <a:solidFill>
                  <a:schemeClr val="tx1"/>
                </a:solidFill>
                <a:latin typeface="Times New Roman" pitchFamily="18" charset="0"/>
              </a:rPr>
              <a:t>    	</a:t>
            </a:r>
            <a:r>
              <a:rPr lang="tr-TR" sz="220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Maruz kalınacak yıllık dozun 1 mSv değerini geçme olasılığı bulunan alanlar </a:t>
            </a:r>
            <a:r>
              <a:rPr lang="tr-TR" sz="2200" b="1">
                <a:solidFill>
                  <a:srgbClr val="00B050"/>
                </a:solidFill>
                <a:latin typeface="Times New Roman" pitchFamily="18" charset="0"/>
                <a:cs typeface="Arial" charset="0"/>
              </a:rPr>
              <a:t>radyasyon alanı</a:t>
            </a:r>
            <a:r>
              <a:rPr lang="tr-TR" sz="2200">
                <a:solidFill>
                  <a:srgbClr val="00B05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tr-TR" sz="2200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t>olarak nitelendirilir ve radyasyon alanları radyasyon düzeylerine göre sınıflandırılır:</a:t>
            </a:r>
            <a:endParaRPr lang="tr-TR" sz="2200">
              <a:solidFill>
                <a:schemeClr val="tx1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tr-TR" sz="2200" b="1">
                <a:solidFill>
                  <a:schemeClr val="tx1"/>
                </a:solidFill>
                <a:latin typeface="Times New Roman" pitchFamily="18" charset="0"/>
              </a:rPr>
              <a:t>   </a:t>
            </a:r>
            <a:r>
              <a:rPr lang="tr-TR" sz="2500" b="1">
                <a:solidFill>
                  <a:srgbClr val="FF0000"/>
                </a:solidFill>
                <a:latin typeface="Times New Roman" pitchFamily="18" charset="0"/>
              </a:rPr>
              <a:t>1- </a:t>
            </a:r>
            <a:r>
              <a:rPr lang="tr-TR" sz="25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Denetimli Alanlar</a:t>
            </a:r>
            <a:endParaRPr lang="tr-TR" sz="2500" b="1">
              <a:solidFill>
                <a:srgbClr val="FF0000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tr-TR" sz="2500" b="1">
                <a:solidFill>
                  <a:srgbClr val="FF0000"/>
                </a:solidFill>
                <a:latin typeface="Times New Roman" pitchFamily="18" charset="0"/>
              </a:rPr>
              <a:t>   2- </a:t>
            </a:r>
            <a:r>
              <a:rPr lang="tr-TR" sz="25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Gözetimli Alanlar</a:t>
            </a:r>
          </a:p>
        </p:txBody>
      </p:sp>
      <p:pic>
        <p:nvPicPr>
          <p:cNvPr id="41988" name="Picture 2" descr="C:\Users\Ozlem\Documents\Downloads\136033.jpg">
            <a:extLst>
              <a:ext uri="{FF2B5EF4-FFF2-40B4-BE49-F238E27FC236}">
                <a16:creationId xmlns:a16="http://schemas.microsoft.com/office/drawing/2014/main" id="{5DE4DB02-8F13-4987-863F-890132F4CA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6500" y="2071688"/>
            <a:ext cx="242887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209BF4D9-1268-427B-A4E4-F40348DC41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000125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sz="3200" b="1" dirty="0">
                <a:solidFill>
                  <a:schemeClr val="bg2"/>
                </a:solidFill>
              </a:rPr>
              <a:t>   </a:t>
            </a:r>
            <a:r>
              <a:rPr lang="tr-TR" sz="3200" b="1" kern="120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DENETİMLİ ALANLAR</a:t>
            </a:r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89870673-72F9-4197-A1C8-3B3D47F7EB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57250" y="2060575"/>
            <a:ext cx="4929188" cy="2582863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tr-TR" altLang="tr-TR" sz="2000" b="1">
                <a:solidFill>
                  <a:schemeClr val="tx1"/>
                </a:solidFill>
              </a:rPr>
              <a:t>	</a:t>
            </a:r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Radyasyon görevlilerinin giriş ve çıkışlarının özel denetime, çalışmalarının radyasyon korunması bakımından özel kurallara bağlı olduğu ve görevi gereği radyasyon ile çalışan kişilerin yıllık doz sınırlarının </a:t>
            </a:r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</a:rPr>
              <a:t>(</a:t>
            </a:r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ardışık beş yılın ortalama</a:t>
            </a:r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</a:rPr>
              <a:t>sı)</a:t>
            </a:r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3/10’undan (6 mSv) fazla radyasyon dozuna maruz kalabilecekleri alanlardır.</a:t>
            </a:r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endParaRPr lang="en-US" altLang="tr-TR" sz="20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just" eaLnBrk="1" hangingPunct="1"/>
            <a:endParaRPr lang="tr-TR" altLang="tr-TR" sz="20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3012" name="Picture 2" descr="C:\Users\Ozlem\Documents\Downloads\136033.jpg">
            <a:extLst>
              <a:ext uri="{FF2B5EF4-FFF2-40B4-BE49-F238E27FC236}">
                <a16:creationId xmlns:a16="http://schemas.microsoft.com/office/drawing/2014/main" id="{2C55AFC3-F8E9-4781-B5A0-6C095C6E67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00813" y="1928813"/>
            <a:ext cx="242887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4E70FBB9-8F25-498B-A009-B5E0A16AD9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650875"/>
          </a:xfrm>
        </p:spPr>
        <p:txBody>
          <a:bodyPr/>
          <a:lstStyle/>
          <a:p>
            <a:pPr algn="ctr" eaLnBrk="1" hangingPunct="1">
              <a:defRPr/>
            </a:pPr>
            <a:r>
              <a:rPr lang="tr-TR" sz="3200" b="1" kern="120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GÖZETİMLİ ALANLAR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7FE34A10-D62D-4E0E-98B7-1BF47EE689A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57250" y="2143125"/>
            <a:ext cx="4872038" cy="2971800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tr-TR" altLang="tr-TR" b="1">
                <a:solidFill>
                  <a:schemeClr val="tx1"/>
                </a:solidFill>
              </a:rPr>
              <a:t>	</a:t>
            </a:r>
            <a:r>
              <a:rPr lang="tr-TR" altLang="tr-TR" sz="2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Radyasyon görevlileri için yıllık doz sınırlarının 1/20’sinin aşılma olasılığı olup, 3/10’unun aşılması </a:t>
            </a:r>
            <a:r>
              <a:rPr lang="tr-TR" altLang="tr-TR" sz="2200">
                <a:solidFill>
                  <a:schemeClr val="tx1"/>
                </a:solidFill>
                <a:latin typeface="Times New Roman" panose="02020603050405020304" pitchFamily="18" charset="0"/>
              </a:rPr>
              <a:t>b</a:t>
            </a:r>
            <a:r>
              <a:rPr lang="tr-TR" altLang="tr-TR" sz="2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eklenmeyen, kişisel doz ölçümünü gerektirmeyen fakat çevresel radyasyonun izlenmesini gerektiren alanlardır.</a:t>
            </a:r>
            <a:endParaRPr lang="en-US" altLang="tr-TR" sz="220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just" eaLnBrk="1" hangingPunct="1"/>
            <a:endParaRPr lang="tr-TR" altLang="tr-TR" sz="2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4036" name="Picture 4" descr="CAKHUVCH">
            <a:extLst>
              <a:ext uri="{FF2B5EF4-FFF2-40B4-BE49-F238E27FC236}">
                <a16:creationId xmlns:a16="http://schemas.microsoft.com/office/drawing/2014/main" id="{CB94829A-F555-4C6B-A72F-9DE922240B1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929313" y="2286000"/>
            <a:ext cx="2032000" cy="2546350"/>
          </a:xfr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4" descr="Z:\newtek\_backgrounds_1.02\Tim\powerpoint templates\41-60\electron_blue\elements\kill.png">
            <a:extLst>
              <a:ext uri="{FF2B5EF4-FFF2-40B4-BE49-F238E27FC236}">
                <a16:creationId xmlns:a16="http://schemas.microsoft.com/office/drawing/2014/main" id="{A757F6C5-65EA-43E4-B092-5807A0959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00375" y="1214438"/>
            <a:ext cx="3079750" cy="300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C764124-AF95-4B62-BFAC-BC0B3166000B}"/>
              </a:ext>
            </a:extLst>
          </p:cNvPr>
          <p:cNvSpPr/>
          <p:nvPr/>
        </p:nvSpPr>
        <p:spPr>
          <a:xfrm>
            <a:off x="2071670" y="4714884"/>
            <a:ext cx="566693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tr-TR" sz="5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TEŞEKKÜRLER</a:t>
            </a:r>
            <a:endParaRPr lang="en-US" sz="5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EFBC07B-E3C6-44E2-BD43-72E54EB77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tr-TR" sz="4000" b="1" kern="120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Endüstriyel Uygulamalar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816CC-DF2B-4FA4-ACCA-8F3DA1C51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3375" y="2571750"/>
            <a:ext cx="4729163" cy="1928813"/>
          </a:xfrm>
        </p:spPr>
        <p:txBody>
          <a:bodyPr/>
          <a:lstStyle/>
          <a:p>
            <a:pPr algn="just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Radyografi çalışmalarının yanısıra yine birçok sanayi ürününün (demir, çelik, lastik, kağıt, plastik, çimento, şeker, vs.) üretim aşamasındaki seviye, nem ve yoğunluk ölçümleri radyasyondan yararlanılarak yapılmaktadır. </a:t>
            </a:r>
          </a:p>
        </p:txBody>
      </p:sp>
      <p:pic>
        <p:nvPicPr>
          <p:cNvPr id="9220" name="Picture 2" descr="http://www.sedefed.org/news/demir-celik.jpg">
            <a:extLst>
              <a:ext uri="{FF2B5EF4-FFF2-40B4-BE49-F238E27FC236}">
                <a16:creationId xmlns:a16="http://schemas.microsoft.com/office/drawing/2014/main" id="{F3477906-8EB4-4FA9-8E49-3569C5F3D2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4438" y="1214438"/>
            <a:ext cx="1928812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4" descr="http://www.cemalerdemir.com/images/hakkimizda_sol.jpg">
            <a:extLst>
              <a:ext uri="{FF2B5EF4-FFF2-40B4-BE49-F238E27FC236}">
                <a16:creationId xmlns:a16="http://schemas.microsoft.com/office/drawing/2014/main" id="{3274EC98-2AAB-4C0F-850B-508AF6FDCF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14563" y="3714750"/>
            <a:ext cx="200025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061530D-A478-4748-9382-014972591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tr-TR" sz="4000" b="1" kern="120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Endüstriyel Uygulamalar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F41A6-F4AF-4883-AE40-B31246F19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125" y="2500313"/>
            <a:ext cx="5072063" cy="2071687"/>
          </a:xfrm>
        </p:spPr>
        <p:txBody>
          <a:bodyPr/>
          <a:lstStyle/>
          <a:p>
            <a:pPr algn="just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 kullanımlık atılabilir tıbbi malzemelerin özel tesislerdeki radyasyonla sterilizasyonu (mikroorganizmalardan arındırılması), klasik sterilizasyon yöntemlerine göre kıyaslanmayacak derecede başarılı ve çok daha güvenilir olarak gerçekleştirilmektedir.</a:t>
            </a:r>
          </a:p>
        </p:txBody>
      </p:sp>
      <p:pic>
        <p:nvPicPr>
          <p:cNvPr id="10244" name="Picture 2" descr="C:\Users\Ozlem\Documents\Downloads\clip_image008_0000.jpg">
            <a:extLst>
              <a:ext uri="{FF2B5EF4-FFF2-40B4-BE49-F238E27FC236}">
                <a16:creationId xmlns:a16="http://schemas.microsoft.com/office/drawing/2014/main" id="{157C6427-F1E6-47F2-9DEE-1DBB9E4849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9375" y="2428875"/>
            <a:ext cx="2465388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8C33CEB-DD53-486E-9195-A648A62A6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tr-TR" sz="4000" b="1" kern="120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Endüstriyel Uygulamalar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CA0C4-4092-4134-A53A-5AE792346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3313" y="3286125"/>
            <a:ext cx="5072062" cy="1071563"/>
          </a:xfrm>
        </p:spPr>
        <p:txBody>
          <a:bodyPr/>
          <a:lstStyle/>
          <a:p>
            <a:pPr algn="just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Yine benzer tesislerde yapılan gıda ışınlamaları ile gıdaların daha uzun süre dayanmaları sağlanmaktadır. </a:t>
            </a:r>
          </a:p>
        </p:txBody>
      </p:sp>
      <p:pic>
        <p:nvPicPr>
          <p:cNvPr id="11268" name="Picture 3" descr="C:\Users\Ozlem\Documents\Downloads\clip_image006_0000.jpg">
            <a:extLst>
              <a:ext uri="{FF2B5EF4-FFF2-40B4-BE49-F238E27FC236}">
                <a16:creationId xmlns:a16="http://schemas.microsoft.com/office/drawing/2014/main" id="{0FCF509B-1054-46DB-BEE3-FADC5F48EF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85938" y="2571750"/>
            <a:ext cx="1463675" cy="264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8">
            <a:extLst>
              <a:ext uri="{FF2B5EF4-FFF2-40B4-BE49-F238E27FC236}">
                <a16:creationId xmlns:a16="http://schemas.microsoft.com/office/drawing/2014/main" id="{2C401CD4-F256-42D7-AB16-9C792955DE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57688" y="1571625"/>
            <a:ext cx="4572000" cy="1500188"/>
          </a:xfrm>
        </p:spPr>
        <p:txBody>
          <a:bodyPr/>
          <a:lstStyle/>
          <a:p>
            <a:pPr algn="ctr" eaLnBrk="1" hangingPunct="1"/>
            <a:r>
              <a:rPr lang="tr-TR" altLang="tr-TR" sz="2800">
                <a:solidFill>
                  <a:schemeClr val="tx1"/>
                </a:solidFill>
              </a:rPr>
              <a:t>Hastanelerde Nükleer tıp alanında sıklıkla radyasyon kullanılmaktadır. 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EA650C5B-5B71-406E-BE30-09DAEA62A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0F737BF-C35B-40AA-9764-E2A00841957D}" type="slidenum">
              <a:rPr lang="tr-TR" altLang="en-US" sz="1400">
                <a:solidFill>
                  <a:schemeClr val="bg1"/>
                </a:solidFill>
                <a:latin typeface="Franklin Gothic Demi" panose="020B0703020102020204" pitchFamily="34" charset="0"/>
              </a:rPr>
              <a:pPr eaLnBrk="1" hangingPunct="1"/>
              <a:t>7</a:t>
            </a:fld>
            <a:endParaRPr lang="tr-TR" altLang="en-US" sz="1400">
              <a:solidFill>
                <a:schemeClr val="bg1"/>
              </a:solidFill>
              <a:latin typeface="Franklin Gothic Demi" panose="020B0703020102020204" pitchFamily="34" charset="0"/>
            </a:endParaRPr>
          </a:p>
        </p:txBody>
      </p:sp>
      <p:pic>
        <p:nvPicPr>
          <p:cNvPr id="12292" name="Picture 13" descr="1">
            <a:extLst>
              <a:ext uri="{FF2B5EF4-FFF2-40B4-BE49-F238E27FC236}">
                <a16:creationId xmlns:a16="http://schemas.microsoft.com/office/drawing/2014/main" id="{EC7D3F1A-9B63-4138-A72C-79BA6002A3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8688" y="1071563"/>
            <a:ext cx="3040062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7" descr="1">
            <a:extLst>
              <a:ext uri="{FF2B5EF4-FFF2-40B4-BE49-F238E27FC236}">
                <a16:creationId xmlns:a16="http://schemas.microsoft.com/office/drawing/2014/main" id="{1F38C0EA-A0A1-42C4-8ABD-EA625443AA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85938" y="3286125"/>
            <a:ext cx="2894012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11" descr="1">
            <a:extLst>
              <a:ext uri="{FF2B5EF4-FFF2-40B4-BE49-F238E27FC236}">
                <a16:creationId xmlns:a16="http://schemas.microsoft.com/office/drawing/2014/main" id="{21ED7337-3AAB-41CF-9065-36E93B1213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6313" y="4357688"/>
            <a:ext cx="3074987" cy="205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7358936F-4B62-4647-BA4C-B50FF328A5FD}"/>
              </a:ext>
            </a:extLst>
          </p:cNvPr>
          <p:cNvSpPr txBox="1">
            <a:spLocks/>
          </p:cNvSpPr>
          <p:nvPr/>
        </p:nvSpPr>
        <p:spPr bwMode="auto">
          <a:xfrm>
            <a:off x="838200" y="304800"/>
            <a:ext cx="8305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tr-TR" sz="4000" b="1" i="1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Endüstriyel Uygulamalar </a:t>
            </a:r>
            <a:endParaRPr lang="tr-TR" sz="4000" b="1" i="1" dirty="0">
              <a:ln w="11430"/>
              <a:solidFill>
                <a:srgbClr val="FFC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0390A-1C8F-4D14-B05B-A59B96E16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214313"/>
            <a:ext cx="8429625" cy="642937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kern="120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Endüstriyel Radyasyon ve Radyografi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90126-912F-4A28-9D2E-E23630B09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688" y="1357313"/>
            <a:ext cx="5429250" cy="1304925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Endüstriyel radyografide, metal malzemelerdeki kusurları ortaya çıkarmak için daha çok giricilik özelliği fazla olan x ışını veya gama (g) ışınları kullanılır. </a:t>
            </a:r>
            <a:endParaRPr lang="tr-TR" altLang="tr-TR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A685D4-0BC6-4C01-950E-F9563DBBD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9125" y="5199063"/>
            <a:ext cx="4572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tr-TR" altLang="tr-TR" sz="2000"/>
              <a:t>X-radyografi ve gama radyografi terimleri radyasyon kullanarak film çekildiğini ifade eder.</a:t>
            </a:r>
          </a:p>
        </p:txBody>
      </p:sp>
      <p:pic>
        <p:nvPicPr>
          <p:cNvPr id="13317" name="Picture 2" descr="C:\Users\Ozlem\Documents\Downloads\image020.jpg">
            <a:extLst>
              <a:ext uri="{FF2B5EF4-FFF2-40B4-BE49-F238E27FC236}">
                <a16:creationId xmlns:a16="http://schemas.microsoft.com/office/drawing/2014/main" id="{13653807-8BB9-4731-838D-045871BF25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7563" y="2928938"/>
            <a:ext cx="2571750" cy="198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7DC0909-D93B-4C1B-9297-92E295BA1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75" y="214313"/>
            <a:ext cx="8429625" cy="714375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kern="1200" dirty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n-ea"/>
                <a:cs typeface="+mn-cs"/>
              </a:rPr>
              <a:t>Endüstriyel Radyasyon ve Radyografi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10AE2-C386-48B4-A3FF-5F11725B6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1938" y="2428875"/>
            <a:ext cx="4743450" cy="2857500"/>
          </a:xfrm>
        </p:spPr>
        <p:txBody>
          <a:bodyPr/>
          <a:lstStyle/>
          <a:p>
            <a:pPr algn="just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Endüstriyel X-ışını cihazları genellikle 100.000 Volt'dan daha yüksek gerilimle çalışır. </a:t>
            </a:r>
          </a:p>
          <a:p>
            <a:pPr algn="just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tr-TR" altLang="tr-TR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altLang="tr-TR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Elektrik gerilimi olmadığında cihaz radyasyon üretmediği için radyografçının cihaza ellemesi ve konumlandırması güvenlidir. </a:t>
            </a:r>
          </a:p>
        </p:txBody>
      </p:sp>
      <p:pic>
        <p:nvPicPr>
          <p:cNvPr id="14340" name="Picture 2" descr="C:\Users\Ozlem\Documents\Downloads\image015.jpg">
            <a:extLst>
              <a:ext uri="{FF2B5EF4-FFF2-40B4-BE49-F238E27FC236}">
                <a16:creationId xmlns:a16="http://schemas.microsoft.com/office/drawing/2014/main" id="{50D685CE-839C-4D62-A05D-2ED7EBAEFF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0125" y="2643188"/>
            <a:ext cx="2798763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ero"/>
        <a:ea typeface=""/>
        <a:cs typeface=""/>
      </a:majorFont>
      <a:minorFont>
        <a:latin typeface="Franklin Gothic Dem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Theme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10.xml><?xml version="1.0" encoding="utf-8"?>
<a:themeOverride xmlns:a="http://schemas.openxmlformats.org/drawingml/2006/main">
  <a:clrScheme name="Office Theme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11.xml><?xml version="1.0" encoding="utf-8"?>
<a:themeOverride xmlns:a="http://schemas.openxmlformats.org/drawingml/2006/main">
  <a:clrScheme name="Office Theme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12.xml><?xml version="1.0" encoding="utf-8"?>
<a:themeOverride xmlns:a="http://schemas.openxmlformats.org/drawingml/2006/main">
  <a:clrScheme name="Office Theme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13.xml><?xml version="1.0" encoding="utf-8"?>
<a:themeOverride xmlns:a="http://schemas.openxmlformats.org/drawingml/2006/main">
  <a:clrScheme name="Office Theme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14.xml><?xml version="1.0" encoding="utf-8"?>
<a:themeOverride xmlns:a="http://schemas.openxmlformats.org/drawingml/2006/main">
  <a:clrScheme name="Office Theme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15.xml><?xml version="1.0" encoding="utf-8"?>
<a:themeOverride xmlns:a="http://schemas.openxmlformats.org/drawingml/2006/main">
  <a:clrScheme name="Office Theme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16.xml><?xml version="1.0" encoding="utf-8"?>
<a:themeOverride xmlns:a="http://schemas.openxmlformats.org/drawingml/2006/main">
  <a:clrScheme name="Office Theme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17.xml><?xml version="1.0" encoding="utf-8"?>
<a:themeOverride xmlns:a="http://schemas.openxmlformats.org/drawingml/2006/main">
  <a:clrScheme name="Office Theme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18.xml><?xml version="1.0" encoding="utf-8"?>
<a:themeOverride xmlns:a="http://schemas.openxmlformats.org/drawingml/2006/main">
  <a:clrScheme name="Office Theme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19.xml><?xml version="1.0" encoding="utf-8"?>
<a:themeOverride xmlns:a="http://schemas.openxmlformats.org/drawingml/2006/main">
  <a:clrScheme name="Office Theme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Office Theme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0.xml><?xml version="1.0" encoding="utf-8"?>
<a:themeOverride xmlns:a="http://schemas.openxmlformats.org/drawingml/2006/main">
  <a:clrScheme name="Office Theme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1.xml><?xml version="1.0" encoding="utf-8"?>
<a:themeOverride xmlns:a="http://schemas.openxmlformats.org/drawingml/2006/main">
  <a:clrScheme name="Office Theme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2.xml><?xml version="1.0" encoding="utf-8"?>
<a:themeOverride xmlns:a="http://schemas.openxmlformats.org/drawingml/2006/main">
  <a:clrScheme name="Office Theme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3.xml><?xml version="1.0" encoding="utf-8"?>
<a:themeOverride xmlns:a="http://schemas.openxmlformats.org/drawingml/2006/main">
  <a:clrScheme name="Office Theme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4.xml><?xml version="1.0" encoding="utf-8"?>
<a:themeOverride xmlns:a="http://schemas.openxmlformats.org/drawingml/2006/main">
  <a:clrScheme name="Office Theme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5.xml><?xml version="1.0" encoding="utf-8"?>
<a:themeOverride xmlns:a="http://schemas.openxmlformats.org/drawingml/2006/main">
  <a:clrScheme name="Office Theme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6.xml><?xml version="1.0" encoding="utf-8"?>
<a:themeOverride xmlns:a="http://schemas.openxmlformats.org/drawingml/2006/main">
  <a:clrScheme name="Office Theme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7.xml><?xml version="1.0" encoding="utf-8"?>
<a:themeOverride xmlns:a="http://schemas.openxmlformats.org/drawingml/2006/main">
  <a:clrScheme name="Office Theme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8.xml><?xml version="1.0" encoding="utf-8"?>
<a:themeOverride xmlns:a="http://schemas.openxmlformats.org/drawingml/2006/main">
  <a:clrScheme name="Office Theme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9.xml><?xml version="1.0" encoding="utf-8"?>
<a:themeOverride xmlns:a="http://schemas.openxmlformats.org/drawingml/2006/main">
  <a:clrScheme name="Office Theme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Office Theme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30.xml><?xml version="1.0" encoding="utf-8"?>
<a:themeOverride xmlns:a="http://schemas.openxmlformats.org/drawingml/2006/main">
  <a:clrScheme name="Office Theme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31.xml><?xml version="1.0" encoding="utf-8"?>
<a:themeOverride xmlns:a="http://schemas.openxmlformats.org/drawingml/2006/main">
  <a:clrScheme name="Office Theme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32.xml><?xml version="1.0" encoding="utf-8"?>
<a:themeOverride xmlns:a="http://schemas.openxmlformats.org/drawingml/2006/main">
  <a:clrScheme name="Office Theme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33.xml><?xml version="1.0" encoding="utf-8"?>
<a:themeOverride xmlns:a="http://schemas.openxmlformats.org/drawingml/2006/main">
  <a:clrScheme name="Office Theme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4.xml><?xml version="1.0" encoding="utf-8"?>
<a:themeOverride xmlns:a="http://schemas.openxmlformats.org/drawingml/2006/main">
  <a:clrScheme name="Office Theme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5.xml><?xml version="1.0" encoding="utf-8"?>
<a:themeOverride xmlns:a="http://schemas.openxmlformats.org/drawingml/2006/main">
  <a:clrScheme name="Office Theme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6.xml><?xml version="1.0" encoding="utf-8"?>
<a:themeOverride xmlns:a="http://schemas.openxmlformats.org/drawingml/2006/main">
  <a:clrScheme name="Office Theme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7.xml><?xml version="1.0" encoding="utf-8"?>
<a:themeOverride xmlns:a="http://schemas.openxmlformats.org/drawingml/2006/main">
  <a:clrScheme name="Office Theme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8.xml><?xml version="1.0" encoding="utf-8"?>
<a:themeOverride xmlns:a="http://schemas.openxmlformats.org/drawingml/2006/main">
  <a:clrScheme name="Office Theme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9.xml><?xml version="1.0" encoding="utf-8"?>
<a:themeOverride xmlns:a="http://schemas.openxmlformats.org/drawingml/2006/main">
  <a:clrScheme name="Office Theme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</TotalTime>
  <Words>1471</Words>
  <Application>Microsoft Office PowerPoint</Application>
  <PresentationFormat>Ekran Gösterisi (4:3)</PresentationFormat>
  <Paragraphs>204</Paragraphs>
  <Slides>39</Slides>
  <Notes>39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39</vt:i4>
      </vt:variant>
    </vt:vector>
  </HeadingPairs>
  <TitlesOfParts>
    <vt:vector size="46" baseType="lpstr">
      <vt:lpstr>Times New Roman</vt:lpstr>
      <vt:lpstr>Arial</vt:lpstr>
      <vt:lpstr>Aero</vt:lpstr>
      <vt:lpstr>Franklin Gothic Demi</vt:lpstr>
      <vt:lpstr>Calibri</vt:lpstr>
      <vt:lpstr>Wingdings</vt:lpstr>
      <vt:lpstr>Office Theme</vt:lpstr>
      <vt:lpstr>PowerPoint Sunusu</vt:lpstr>
      <vt:lpstr>Endüstriyel Uygulamalar </vt:lpstr>
      <vt:lpstr>Endüstriyel Uygulamalar </vt:lpstr>
      <vt:lpstr>Endüstriyel Uygulamalar </vt:lpstr>
      <vt:lpstr>Endüstriyel Uygulamalar </vt:lpstr>
      <vt:lpstr>Endüstriyel Uygulamalar </vt:lpstr>
      <vt:lpstr>Hastanelerde Nükleer tıp alanında sıklıkla radyasyon kullanılmaktadır. </vt:lpstr>
      <vt:lpstr>Endüstriyel Radyasyon ve Radyografi</vt:lpstr>
      <vt:lpstr>Endüstriyel Radyasyon ve Radyografi</vt:lpstr>
      <vt:lpstr>Endüstriyel Radyasyon ve Radyografi</vt:lpstr>
      <vt:lpstr>Radyoizotoplar ve X-Işını Cihazları</vt:lpstr>
      <vt:lpstr>Radyoizotoplar ve X-Işını Cihazları</vt:lpstr>
      <vt:lpstr>Kapalı Alan ve Açık Alan Radyografisi </vt:lpstr>
      <vt:lpstr>Kapalı Alan ve Açık Alan Radyografisi </vt:lpstr>
      <vt:lpstr>Kapalı Alan ve Açık Alan Radyografisi </vt:lpstr>
      <vt:lpstr>Kapalı Alan ve Açık Alan Radyografisi </vt:lpstr>
      <vt:lpstr>RADYASYONDAN KORUNMA   (Müsaade Edilen Maksimum Doz)</vt:lpstr>
      <vt:lpstr>RADYASYONDAN KORUNMA   (Müsaade Edilen Maksimum Doz)</vt:lpstr>
      <vt:lpstr>RADYASYONDAN KORUNMA   (Müsaade Edilen Maksimum Doz)</vt:lpstr>
      <vt:lpstr>RADYASYONDAN KORUNMA   (Müsaade Edilen Maksimum Doz)</vt:lpstr>
      <vt:lpstr>İYONİZAN RADYASYONDAN KORUNMA</vt:lpstr>
      <vt:lpstr>TEMEL PRENSİPLER</vt:lpstr>
      <vt:lpstr>RADYASYONDAN KORUNMA STANDARTLARI</vt:lpstr>
      <vt:lpstr>RADYASYONDAN KORUNMA STANDARTLARI</vt:lpstr>
      <vt:lpstr>RADYASYONDAN KORUNMA STANDARTLARI</vt:lpstr>
      <vt:lpstr>RADYASYONDAN KORUNMA STANDARTLARI</vt:lpstr>
      <vt:lpstr>MÜSAADE EDİLEN MAKSİMUM DOZ</vt:lpstr>
      <vt:lpstr>RADYASYONDAN KORUYUCU AYGITLAR</vt:lpstr>
      <vt:lpstr>RADYASYONDAN KORUYUCU AYGITLAR</vt:lpstr>
      <vt:lpstr>RADYASYONDAN KORUNMA</vt:lpstr>
      <vt:lpstr>RADYASYONDAN KORUNMA</vt:lpstr>
      <vt:lpstr>RADYASYONDAN KORUNMA</vt:lpstr>
      <vt:lpstr>RADYASYONDAN KORUNMA  (MONITORING)</vt:lpstr>
      <vt:lpstr>PERSONEL MONITORING</vt:lpstr>
      <vt:lpstr>PERSONEL MONITORING HİZMETİNİN  AMAÇLARI</vt:lpstr>
      <vt:lpstr>ALAN MONITORING</vt:lpstr>
      <vt:lpstr>   DENETİMLİ ALANLAR</vt:lpstr>
      <vt:lpstr>GÖZETİMLİ ALANLAR</vt:lpstr>
      <vt:lpstr>PowerPoint Sunusu</vt:lpstr>
    </vt:vector>
  </TitlesOfParts>
  <Company>eclipsed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 Blue</dc:title>
  <dc:creator>eclipse</dc:creator>
  <cp:lastModifiedBy>Erkan Keleşoğlu</cp:lastModifiedBy>
  <cp:revision>26</cp:revision>
  <dcterms:created xsi:type="dcterms:W3CDTF">2002-07-17T20:47:50Z</dcterms:created>
  <dcterms:modified xsi:type="dcterms:W3CDTF">2021-08-09T09:54:06Z</dcterms:modified>
</cp:coreProperties>
</file>