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6"/>
  </p:notesMasterIdLst>
  <p:sldIdLst>
    <p:sldId id="304" r:id="rId2"/>
    <p:sldId id="290" r:id="rId3"/>
    <p:sldId id="305" r:id="rId4"/>
    <p:sldId id="307" r:id="rId5"/>
    <p:sldId id="306" r:id="rId6"/>
    <p:sldId id="309" r:id="rId7"/>
    <p:sldId id="315" r:id="rId8"/>
    <p:sldId id="308" r:id="rId9"/>
    <p:sldId id="312" r:id="rId10"/>
    <p:sldId id="310" r:id="rId11"/>
    <p:sldId id="311" r:id="rId12"/>
    <p:sldId id="314" r:id="rId13"/>
    <p:sldId id="313" r:id="rId14"/>
    <p:sldId id="303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16973D-FB7E-46DB-9912-7B99AE472A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34C142-28F3-45FB-BB67-2165A9BA43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A02062-A074-4C4E-B482-87C0C123D7DF}" type="datetimeFigureOut">
              <a:rPr lang="tr-TR"/>
              <a:pPr>
                <a:defRPr/>
              </a:pPr>
              <a:t>09.08.2021</a:t>
            </a:fld>
            <a:endParaRPr lang="tr-T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EA9F652-46D5-4E82-A7DB-42FD692460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149A9D9-6D3B-4726-9962-C68D60E28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tr-T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DC9D7-B74E-4DA3-9C19-72FC52E8C7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D69FB-2A81-4ECB-954B-C0D36CA713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2E8F2D3-37DB-4077-870F-A792FFEB5FE1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92861F24-F742-4781-8EF3-A4A5D90365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981E8729-57E4-42D4-ACB7-DDA6AAB179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C0E26765-25DD-4EBC-85A2-988D79D8F7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69C6DE-8919-48A4-8991-B2227FA2D519}" type="slidenum">
              <a:rPr lang="tr-TR" altLang="tr-TR">
                <a:latin typeface="Calibri" panose="020F0502020204030204" pitchFamily="34" charset="0"/>
              </a:rPr>
              <a:pPr eaLnBrk="1" hangingPunct="1"/>
              <a:t>1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041FF6D8-B069-439C-A584-FA91AF87B3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C104ED90-3957-410B-9A2B-D7AA7BFED9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C981E-3E71-4B48-B961-F0B91D0E36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A1D523-349C-4F2A-9608-BB4EC6524CA9}" type="slidenum">
              <a:rPr lang="tr-TR" altLang="tr-TR">
                <a:latin typeface="Calibri" panose="020F0502020204030204" pitchFamily="34" charset="0"/>
              </a:rPr>
              <a:pPr eaLnBrk="1" hangingPunct="1"/>
              <a:t>10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3CD5F7C7-FD15-4B16-BD10-17C0B936BF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3BFF1226-4E29-4B8A-ADB9-D2C0F9BFDE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1AC16-4BBA-4668-9CEF-02023A3F26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20AD0B-A19B-4AE6-94C3-F6052DF63A1D}" type="slidenum">
              <a:rPr lang="tr-TR" altLang="tr-TR">
                <a:latin typeface="Calibri" panose="020F0502020204030204" pitchFamily="34" charset="0"/>
              </a:rPr>
              <a:pPr eaLnBrk="1" hangingPunct="1"/>
              <a:t>11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8947271C-6B0C-4B05-8BCC-D1863044D4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A851ACC5-7CF5-44FB-B621-653FFDB4C2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EC1CE-A25B-4E2B-ACD9-4BBFD3087B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13F64D-4849-4645-8C09-21F975E0403B}" type="slidenum">
              <a:rPr lang="tr-TR" altLang="tr-TR">
                <a:latin typeface="Calibri" panose="020F0502020204030204" pitchFamily="34" charset="0"/>
              </a:rPr>
              <a:pPr eaLnBrk="1" hangingPunct="1"/>
              <a:t>12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9FD7F98C-7D47-45C7-AACC-189629410E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A2C3F173-738F-40D8-BECD-D36B6C91DD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9A676-37E5-413F-8A92-560E8A153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49AF2E-6ED5-4747-BA38-A62C8F55001D}" type="slidenum">
              <a:rPr lang="tr-TR" altLang="tr-TR">
                <a:latin typeface="Calibri" panose="020F0502020204030204" pitchFamily="34" charset="0"/>
              </a:rPr>
              <a:pPr eaLnBrk="1" hangingPunct="1"/>
              <a:t>13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0281B144-FE89-429C-A278-1F69AD0665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74C07C73-406A-4AFA-8790-4A88749AC6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F11B172D-638B-44C8-B024-B9C411332B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362EB4-F22D-4142-8FE2-E7AD54D263D8}" type="slidenum">
              <a:rPr lang="tr-TR" altLang="tr-TR">
                <a:latin typeface="Calibri" panose="020F0502020204030204" pitchFamily="34" charset="0"/>
              </a:rPr>
              <a:pPr eaLnBrk="1" hangingPunct="1"/>
              <a:t>14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A8DEDEF9-3118-4DCF-A30A-60C7DE2517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36CF4628-383D-4071-B4A6-47885872BA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5D0C7-4849-4C80-86A1-8E92CC34EE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6CE390-EA74-4BBB-B053-FB72652D64A8}" type="slidenum">
              <a:rPr lang="tr-TR" altLang="tr-TR">
                <a:latin typeface="Calibri" panose="020F0502020204030204" pitchFamily="34" charset="0"/>
              </a:rPr>
              <a:pPr eaLnBrk="1" hangingPunct="1"/>
              <a:t>2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6532FCA5-6E04-437B-9BCF-3B8AF4BF3A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1A923213-26EA-4EAD-89E4-4EF364BB4B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3F2C8-8B1F-4882-AFEA-BAEF7A9EA8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FBCDC2-8EAE-4F29-8E35-07EB2DD8B950}" type="slidenum">
              <a:rPr lang="tr-TR" altLang="tr-TR">
                <a:latin typeface="Calibri" panose="020F0502020204030204" pitchFamily="34" charset="0"/>
              </a:rPr>
              <a:pPr eaLnBrk="1" hangingPunct="1"/>
              <a:t>3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222E516C-5C17-4CA3-9D85-1F91E001F0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BB720634-F9D8-4662-BFB7-136494ADDC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C86BC5-9B4D-46FA-ACFE-3CF6B898CE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5C014E-9B65-4184-9BBD-29016F896829}" type="slidenum">
              <a:rPr lang="tr-TR" altLang="tr-TR">
                <a:latin typeface="Calibri" panose="020F0502020204030204" pitchFamily="34" charset="0"/>
              </a:rPr>
              <a:pPr eaLnBrk="1" hangingPunct="1"/>
              <a:t>4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9D4C7EF3-A3E8-4F1B-9227-557E7F9A2F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65AF3B0D-5F26-4076-8CAC-74DFEA2838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4A02B-1745-4157-8289-242F67EC20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B3172A-29E9-4082-85FC-D89769412347}" type="slidenum">
              <a:rPr lang="tr-TR" altLang="tr-TR">
                <a:latin typeface="Calibri" panose="020F0502020204030204" pitchFamily="34" charset="0"/>
              </a:rPr>
              <a:pPr eaLnBrk="1" hangingPunct="1"/>
              <a:t>5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F8337985-150F-4825-9FA1-2332CA937D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8593397A-178B-40C3-AFC2-ECF0F45EE4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AFEDD-DF14-4F1B-9BC0-90107DC5AC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BF5942-2C45-493A-B3EB-0087C407DC59}" type="slidenum">
              <a:rPr lang="tr-TR" altLang="tr-TR">
                <a:latin typeface="Calibri" panose="020F0502020204030204" pitchFamily="34" charset="0"/>
              </a:rPr>
              <a:pPr eaLnBrk="1" hangingPunct="1"/>
              <a:t>6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4A338639-8C4B-4CEF-8A8B-29F0DCA773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07B2234D-1456-45A4-9E9B-90481606D4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A5154-C2C4-41E4-89F5-A2E9728143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9EE6BA-241E-495E-B9DE-9F9930C66CE5}" type="slidenum">
              <a:rPr lang="tr-TR" altLang="tr-TR">
                <a:latin typeface="Calibri" panose="020F0502020204030204" pitchFamily="34" charset="0"/>
              </a:rPr>
              <a:pPr eaLnBrk="1" hangingPunct="1"/>
              <a:t>7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34911C23-3703-4613-9EEC-E824DD7413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5B2D97CF-2198-4159-853A-8EED12F164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29DAB5-A191-488D-A5B7-E88C206999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019233-49E0-49CD-812D-8BA83C8606CB}" type="slidenum">
              <a:rPr lang="tr-TR" altLang="tr-TR">
                <a:latin typeface="Calibri" panose="020F0502020204030204" pitchFamily="34" charset="0"/>
              </a:rPr>
              <a:pPr eaLnBrk="1" hangingPunct="1"/>
              <a:t>8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D5B80831-8D16-4417-A119-E4452A08DC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BB60436B-BB56-468A-9CE6-086C2CFBE3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773E6B-1A67-470B-B2EA-B48567B637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DF079C-C842-49C0-B3CC-F54010A401E6}" type="slidenum">
              <a:rPr lang="tr-TR" altLang="tr-TR">
                <a:latin typeface="Calibri" panose="020F0502020204030204" pitchFamily="34" charset="0"/>
              </a:rPr>
              <a:pPr eaLnBrk="1" hangingPunct="1"/>
              <a:t>9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>
            <a:extLst>
              <a:ext uri="{FF2B5EF4-FFF2-40B4-BE49-F238E27FC236}">
                <a16:creationId xmlns:a16="http://schemas.microsoft.com/office/drawing/2014/main" id="{4B18E31D-41F1-4E73-8FB0-E39DE9F5EEAD}"/>
              </a:ext>
            </a:extLst>
          </p:cNvPr>
          <p:cNvSpPr>
            <a:spLocks noChangeArrowheads="1"/>
          </p:cNvSpPr>
          <p:nvPr/>
        </p:nvSpPr>
        <p:spPr bwMode="gray">
          <a:xfrm>
            <a:off x="8004175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88C47243-C106-4A51-9636-BDBF6887476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4638675"/>
            <a:ext cx="9144000" cy="2219325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F32100D1-5ABB-4E7D-A31F-383D74552284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2149475"/>
            <a:ext cx="9144000" cy="2498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sp>
        <p:nvSpPr>
          <p:cNvPr id="7" name="Freeform 20">
            <a:extLst>
              <a:ext uri="{FF2B5EF4-FFF2-40B4-BE49-F238E27FC236}">
                <a16:creationId xmlns:a16="http://schemas.microsoft.com/office/drawing/2014/main" id="{5901D299-2F32-4208-82AE-BEEECCFAD6B1}"/>
              </a:ext>
            </a:extLst>
          </p:cNvPr>
          <p:cNvSpPr>
            <a:spLocks/>
          </p:cNvSpPr>
          <p:nvPr/>
        </p:nvSpPr>
        <p:spPr bwMode="gray">
          <a:xfrm>
            <a:off x="-9525" y="2138363"/>
            <a:ext cx="8015288" cy="2271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sp>
        <p:nvSpPr>
          <p:cNvPr id="8" name="AutoShape 21">
            <a:extLst>
              <a:ext uri="{FF2B5EF4-FFF2-40B4-BE49-F238E27FC236}">
                <a16:creationId xmlns:a16="http://schemas.microsoft.com/office/drawing/2014/main" id="{D9D26154-8A80-4F1B-B3D2-D14B74F5C73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sp>
        <p:nvSpPr>
          <p:cNvPr id="9" name="AutoShape 22">
            <a:extLst>
              <a:ext uri="{FF2B5EF4-FFF2-40B4-BE49-F238E27FC236}">
                <a16:creationId xmlns:a16="http://schemas.microsoft.com/office/drawing/2014/main" id="{4E4F42C0-45BC-4B7A-AD6A-2FB8C0D47D3C}"/>
              </a:ext>
            </a:extLst>
          </p:cNvPr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sp>
        <p:nvSpPr>
          <p:cNvPr id="10" name="AutoShape 23">
            <a:extLst>
              <a:ext uri="{FF2B5EF4-FFF2-40B4-BE49-F238E27FC236}">
                <a16:creationId xmlns:a16="http://schemas.microsoft.com/office/drawing/2014/main" id="{F9FC7136-3EB7-4FCC-A18A-1CDEAC9520C8}"/>
              </a:ext>
            </a:extLst>
          </p:cNvPr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grpSp>
        <p:nvGrpSpPr>
          <p:cNvPr id="11" name="Group 116">
            <a:extLst>
              <a:ext uri="{FF2B5EF4-FFF2-40B4-BE49-F238E27FC236}">
                <a16:creationId xmlns:a16="http://schemas.microsoft.com/office/drawing/2014/main" id="{31E5DA80-6A4A-4AAD-9706-43353B2B5800}"/>
              </a:ext>
            </a:extLst>
          </p:cNvPr>
          <p:cNvGrpSpPr>
            <a:grpSpLocks/>
          </p:cNvGrpSpPr>
          <p:nvPr/>
        </p:nvGrpSpPr>
        <p:grpSpPr bwMode="auto">
          <a:xfrm>
            <a:off x="190500" y="2324100"/>
            <a:ext cx="3276600" cy="3314700"/>
            <a:chOff x="120" y="1464"/>
            <a:chExt cx="2064" cy="2088"/>
          </a:xfrm>
        </p:grpSpPr>
        <p:sp>
          <p:nvSpPr>
            <p:cNvPr id="12" name="AutoShape 113" descr="gdd01">
              <a:extLst>
                <a:ext uri="{FF2B5EF4-FFF2-40B4-BE49-F238E27FC236}">
                  <a16:creationId xmlns:a16="http://schemas.microsoft.com/office/drawing/2014/main" id="{8289078E-8EFB-4A9E-ADA6-C94E7FA2D847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20" y="1992"/>
              <a:ext cx="1104" cy="1008"/>
            </a:xfrm>
            <a:prstGeom prst="hexagon">
              <a:avLst>
                <a:gd name="adj" fmla="val 27381"/>
                <a:gd name="vf" fmla="val 115470"/>
              </a:avLst>
            </a:pr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Times New Roman" pitchFamily="18" charset="0"/>
                <a:ea typeface="굴림" charset="-127"/>
                <a:cs typeface="+mn-cs"/>
              </a:endParaRPr>
            </a:p>
          </p:txBody>
        </p:sp>
        <p:sp>
          <p:nvSpPr>
            <p:cNvPr id="13" name="AutoShape 114" descr="gdd04">
              <a:extLst>
                <a:ext uri="{FF2B5EF4-FFF2-40B4-BE49-F238E27FC236}">
                  <a16:creationId xmlns:a16="http://schemas.microsoft.com/office/drawing/2014/main" id="{F6A7A69B-F41A-405B-BE7E-8BCC39B2A4D9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032" y="1464"/>
              <a:ext cx="1152" cy="1008"/>
            </a:xfrm>
            <a:prstGeom prst="hexagon">
              <a:avLst>
                <a:gd name="adj" fmla="val 28571"/>
                <a:gd name="vf" fmla="val 115470"/>
              </a:avLst>
            </a:pr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Times New Roman" pitchFamily="18" charset="0"/>
                <a:ea typeface="굴림" charset="-127"/>
                <a:cs typeface="+mn-cs"/>
              </a:endParaRPr>
            </a:p>
          </p:txBody>
        </p:sp>
        <p:sp>
          <p:nvSpPr>
            <p:cNvPr id="14" name="AutoShape 115" descr="gdd03">
              <a:extLst>
                <a:ext uri="{FF2B5EF4-FFF2-40B4-BE49-F238E27FC236}">
                  <a16:creationId xmlns:a16="http://schemas.microsoft.com/office/drawing/2014/main" id="{BFE12D8B-EC44-4EC7-BEFD-69AD6B192F02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008" y="2544"/>
              <a:ext cx="1152" cy="1008"/>
            </a:xfrm>
            <a:prstGeom prst="hexagon">
              <a:avLst>
                <a:gd name="adj" fmla="val 28571"/>
                <a:gd name="vf" fmla="val 115470"/>
              </a:avLst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Times New Roman" pitchFamily="18" charset="0"/>
                <a:ea typeface="굴림" charset="-127"/>
                <a:cs typeface="+mn-cs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143000" y="990600"/>
            <a:ext cx="6705600" cy="1012825"/>
          </a:xfrm>
        </p:spPr>
        <p:txBody>
          <a:bodyPr/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49561A20-567C-4C6B-8FB5-E775C2F6CF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352800" y="6553200"/>
            <a:ext cx="2133600" cy="152400"/>
          </a:xfrm>
        </p:spPr>
        <p:txBody>
          <a:bodyPr/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9AEC163-C4D2-438A-8254-3A17DD5D7E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" y="6477000"/>
            <a:ext cx="2590800" cy="228600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E4828969-55AD-487D-B65C-025D90918A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10550" y="6467475"/>
            <a:ext cx="533400" cy="244475"/>
          </a:xfrm>
        </p:spPr>
        <p:txBody>
          <a:bodyPr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fld id="{2DD6B0A1-A7EC-48EC-9CF9-ED0CCC6BB7A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54817185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6D5BF4-5085-401C-8B0E-0A98FD3307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40282A-9681-464B-BBEF-09D58CC9F4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5B8B6A-41C2-46DD-83A6-DEAAA0886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7A383-1B1E-4733-B765-D79BBE395AE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96558761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814040-0913-4129-8853-4F6C69E8FF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438DE8-B226-4A2E-8F0F-E387CB9A7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817251-17F6-4AF2-ADFB-D80F18A071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00088-EE61-4ECA-B8AE-43361161964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72883021"/>
      </p:ext>
    </p:extLst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tr-T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EAE971-8BC7-4B9C-AF7E-F471FFF03F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4EBEE8-E9EB-4B8E-B69F-269378B8A5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C4175D-34AB-490A-93E9-A5F8E0ECEF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9F13E-DCE3-4201-BAD7-4381B360C15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57080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tr-T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F58B22-C4B8-4DAE-B3F9-F5158EE06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D3C865-4965-4AEF-89B7-36F65652E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D2A6D3-D605-4D9E-A4A5-7940035D8D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E826D-B11F-4EA0-A9B5-70148ED5480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5741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D77273-1B61-4A94-8894-35C4CD21EF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4A9046-FD5E-40A1-9F02-65EEE67968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60D235-8B11-4422-8808-973E107F55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7573A-D3FE-4CE1-8A39-4F8F9B2E837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36138182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E616D7-1A63-4E98-8B81-C0396916C6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8B7754-8068-480F-8AC8-8328A2167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5550B5-045A-4A27-861E-4FD10DDA7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0FDAD-5F81-4F5F-A5EE-55ACEF297DD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5982268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339196-E03D-43EC-9AD1-36F07AC3B2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D2DE11-DE83-46F4-8724-0AF0BCE7D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AC8736-C0C7-4E28-B56F-1A859D2B9C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D42A3-5EAD-4036-ACFE-0ADA1AE7DCE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33773683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5B340CB-8B54-4546-B09F-08E59CE29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EF1702-853D-4558-89D5-F24B4B81E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98F82C0-6104-4858-9584-5A97DCA01D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58D32-361E-480C-8A5E-DDC9DDB3400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99799193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D10B5D6-0C39-4A1E-B6D7-E3D1AF920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F9E343-E5CE-497D-B99D-CD50F1A3F1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9805C56-FDE8-4755-9C6E-E5FF15394A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C10E4-DDC7-4570-8BDE-C1D9079091A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88998132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2AF6820-3332-4DC3-8A0C-ADCC5E202E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4838B6-A6E6-4EF2-9323-B7BF8A963B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B2C87C-C325-4B12-AF43-0AFBE4E1C5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F54F4-9643-41B4-BF1C-084E5356CA0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64659832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F0631E-7DF6-435E-B48A-7787CBFEB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90C15F-B52C-43B8-B943-0810A5C802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1050DF-415A-435A-A7D9-BE5D011B87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2294B-AED0-4105-9DD3-BC459D21EF2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13370159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50EFB5-5D7F-458F-AA4B-352F33E2B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F0D3DA-CB5B-4785-BE0A-70DC42A96D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C497C5-376B-4E8C-BBA8-4DD6D0CCF6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EFB6F-0A50-45E5-B03B-4D60D356A95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5918282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>
            <a:extLst>
              <a:ext uri="{FF2B5EF4-FFF2-40B4-BE49-F238E27FC236}">
                <a16:creationId xmlns:a16="http://schemas.microsoft.com/office/drawing/2014/main" id="{928F2BE1-C09C-4A13-BAE2-B44F713D9C84}"/>
              </a:ext>
            </a:extLst>
          </p:cNvPr>
          <p:cNvSpPr>
            <a:spLocks/>
          </p:cNvSpPr>
          <p:nvPr/>
        </p:nvSpPr>
        <p:spPr bwMode="gray">
          <a:xfrm>
            <a:off x="-9525" y="344488"/>
            <a:ext cx="8194675" cy="633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grpSp>
        <p:nvGrpSpPr>
          <p:cNvPr id="1027" name="Group 16">
            <a:extLst>
              <a:ext uri="{FF2B5EF4-FFF2-40B4-BE49-F238E27FC236}">
                <a16:creationId xmlns:a16="http://schemas.microsoft.com/office/drawing/2014/main" id="{3FB71EA0-0AC3-4615-879D-CE6D2315E4B5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0"/>
            <a:ext cx="990600" cy="6858000"/>
            <a:chOff x="5040" y="0"/>
            <a:chExt cx="720" cy="4320"/>
          </a:xfrm>
        </p:grpSpPr>
        <p:sp>
          <p:nvSpPr>
            <p:cNvPr id="1041" name="Rectangle 17">
              <a:extLst>
                <a:ext uri="{FF2B5EF4-FFF2-40B4-BE49-F238E27FC236}">
                  <a16:creationId xmlns:a16="http://schemas.microsoft.com/office/drawing/2014/main" id="{5B854A2B-2168-4F5D-BC54-C4C4494AF26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42" y="0"/>
              <a:ext cx="718" cy="4320"/>
            </a:xfrm>
            <a:prstGeom prst="rect">
              <a:avLst/>
            </a:prstGeom>
            <a:solidFill>
              <a:schemeClr val="folHlink">
                <a:alpha val="39999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42036272-579C-49C7-9D84-4F7B193BE4A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40" y="219"/>
              <a:ext cx="720" cy="39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</p:grpSp>
      <p:sp>
        <p:nvSpPr>
          <p:cNvPr id="1043" name="AutoShape 19">
            <a:extLst>
              <a:ext uri="{FF2B5EF4-FFF2-40B4-BE49-F238E27FC236}">
                <a16:creationId xmlns:a16="http://schemas.microsoft.com/office/drawing/2014/main" id="{20AD9FC3-1678-4D16-8C67-D133D40446E9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sp>
        <p:nvSpPr>
          <p:cNvPr id="1044" name="AutoShape 20">
            <a:extLst>
              <a:ext uri="{FF2B5EF4-FFF2-40B4-BE49-F238E27FC236}">
                <a16:creationId xmlns:a16="http://schemas.microsoft.com/office/drawing/2014/main" id="{B3526DB5-7F49-4C4D-8466-BEC128A745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sp>
        <p:nvSpPr>
          <p:cNvPr id="1045" name="AutoShape 21">
            <a:extLst>
              <a:ext uri="{FF2B5EF4-FFF2-40B4-BE49-F238E27FC236}">
                <a16:creationId xmlns:a16="http://schemas.microsoft.com/office/drawing/2014/main" id="{B03331C0-2BFF-43BE-8C10-941C14EE6AAC}"/>
              </a:ext>
            </a:extLst>
          </p:cNvPr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  <a:cs typeface="+mn-cs"/>
            </a:endParaRPr>
          </a:p>
        </p:txBody>
      </p:sp>
      <p:sp>
        <p:nvSpPr>
          <p:cNvPr id="1031" name="Rectangle 3">
            <a:extLst>
              <a:ext uri="{FF2B5EF4-FFF2-40B4-BE49-F238E27FC236}">
                <a16:creationId xmlns:a16="http://schemas.microsoft.com/office/drawing/2014/main" id="{36480DD0-256B-45C6-A936-F1B910357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9C0C49-7735-47A8-8639-2EA80F05F6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19863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2DB02D1-CB0C-49C1-B4B2-D5ECF2F57C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477000"/>
            <a:ext cx="28956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B6F67F-F024-41A2-AA6B-163E025447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50" y="6386513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A72F96F8-CA67-4F82-885E-A0B0C4DFD22F}" type="slidenum">
              <a:rPr lang="en-US" altLang="tr-TR"/>
              <a:pPr/>
              <a:t>‹#›</a:t>
            </a:fld>
            <a:endParaRPr lang="en-US" altLang="tr-TR"/>
          </a:p>
        </p:txBody>
      </p:sp>
      <p:grpSp>
        <p:nvGrpSpPr>
          <p:cNvPr id="1035" name="Group 22">
            <a:extLst>
              <a:ext uri="{FF2B5EF4-FFF2-40B4-BE49-F238E27FC236}">
                <a16:creationId xmlns:a16="http://schemas.microsoft.com/office/drawing/2014/main" id="{3F59B702-32E8-4F98-B6B1-5B27BACCFB9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"/>
            <a:ext cx="838200" cy="838200"/>
            <a:chOff x="18" y="144"/>
            <a:chExt cx="510" cy="480"/>
          </a:xfrm>
        </p:grpSpPr>
        <p:sp>
          <p:nvSpPr>
            <p:cNvPr id="1047" name="AutoShape 23">
              <a:extLst>
                <a:ext uri="{FF2B5EF4-FFF2-40B4-BE49-F238E27FC236}">
                  <a16:creationId xmlns:a16="http://schemas.microsoft.com/office/drawing/2014/main" id="{7B3E4C69-CB9F-4D4E-B03E-EA1E86BE932A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8" y="258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  <p:sp>
          <p:nvSpPr>
            <p:cNvPr id="1048" name="AutoShape 24">
              <a:extLst>
                <a:ext uri="{FF2B5EF4-FFF2-40B4-BE49-F238E27FC236}">
                  <a16:creationId xmlns:a16="http://schemas.microsoft.com/office/drawing/2014/main" id="{F3556221-9F5E-4E2A-BBDB-A972AFA9F0A2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240" y="14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  <p:sp>
          <p:nvSpPr>
            <p:cNvPr id="1049" name="AutoShape 25">
              <a:extLst>
                <a:ext uri="{FF2B5EF4-FFF2-40B4-BE49-F238E27FC236}">
                  <a16:creationId xmlns:a16="http://schemas.microsoft.com/office/drawing/2014/main" id="{71161162-6A38-408B-9197-B3C539DDB6A5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240" y="38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</p:grpSp>
      <p:sp>
        <p:nvSpPr>
          <p:cNvPr id="1036" name="Rectangle 2">
            <a:extLst>
              <a:ext uri="{FF2B5EF4-FFF2-40B4-BE49-F238E27FC236}">
                <a16:creationId xmlns:a16="http://schemas.microsoft.com/office/drawing/2014/main" id="{60D62EC1-0954-438E-9717-5C809C96A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381000"/>
            <a:ext cx="6705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>
            <a:extLst>
              <a:ext uri="{FF2B5EF4-FFF2-40B4-BE49-F238E27FC236}">
                <a16:creationId xmlns:a16="http://schemas.microsoft.com/office/drawing/2014/main" id="{77487377-9885-49D0-A4CC-DDD09B362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" y="5929313"/>
            <a:ext cx="6400800" cy="357187"/>
          </a:xfrm>
        </p:spPr>
        <p:txBody>
          <a:bodyPr/>
          <a:lstStyle/>
          <a:p>
            <a:pPr algn="l" eaLnBrk="1" hangingPunct="1"/>
            <a:r>
              <a:rPr lang="tr-TR" altLang="tr-TR">
                <a:solidFill>
                  <a:srgbClr val="002060"/>
                </a:solidFill>
              </a:rPr>
              <a:t>FİRMA ADI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4129D5-9879-422E-802B-94A8C8C00225}"/>
              </a:ext>
            </a:extLst>
          </p:cNvPr>
          <p:cNvSpPr/>
          <p:nvPr/>
        </p:nvSpPr>
        <p:spPr>
          <a:xfrm>
            <a:off x="3571868" y="2357430"/>
            <a:ext cx="4357718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NEDEN gözlük KULLANMALIYIM?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C03C90-8F31-43D1-B83F-955186169F29}"/>
              </a:ext>
            </a:extLst>
          </p:cNvPr>
          <p:cNvSpPr/>
          <p:nvPr/>
        </p:nvSpPr>
        <p:spPr>
          <a:xfrm>
            <a:off x="1928794" y="428604"/>
            <a:ext cx="5153975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İŞ BAŞI EĞİTİMİ</a:t>
            </a:r>
            <a:br>
              <a:rPr lang="tr-TR" sz="4000" b="1" dirty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</a:br>
            <a:r>
              <a:rPr lang="tr-TR" sz="4000" b="1" dirty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(TOOLBOX TALK)</a:t>
            </a:r>
            <a:endParaRPr lang="en-US" sz="4000" b="1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80CEAF60-F509-4C38-8C5C-74726BCE3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8" y="4643438"/>
            <a:ext cx="1857375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54CB8E1E-A62F-4561-8B04-7F9D3F45A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YÜZ SPERİ KULLANIN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1C7F7AE-7322-4A9C-9FEC-9A42A37C4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0" y="2071688"/>
            <a:ext cx="4614863" cy="1709737"/>
          </a:xfrm>
        </p:spPr>
        <p:txBody>
          <a:bodyPr/>
          <a:lstStyle/>
          <a:p>
            <a:pPr algn="just"/>
            <a:r>
              <a:rPr lang="tr-TR" altLang="tr-TR" sz="1600" b="0"/>
              <a:t>Gözlük takmadan çalışırken herhangi bir parça fırlaması ve sıçramasına maruz kalındığı takdirde yalnızca göz yaralanması </a:t>
            </a:r>
            <a:r>
              <a:rPr lang="tr-TR" altLang="tr-TR" sz="1600" b="0">
                <a:latin typeface="Arial" panose="020B0604020202020204" pitchFamily="34" charset="0"/>
              </a:rPr>
              <a:t>yaşanmamakta</a:t>
            </a:r>
            <a:r>
              <a:rPr lang="tr-TR" altLang="tr-TR" sz="1600" b="0"/>
              <a:t>, aynı zamanda gözün çevresindeki kemiklerde zarar görmekte ve muhtemelen kemik çatlamaları meydana gelebilmektedir.</a:t>
            </a:r>
          </a:p>
        </p:txBody>
      </p:sp>
      <p:pic>
        <p:nvPicPr>
          <p:cNvPr id="12292" name="Picture 2">
            <a:extLst>
              <a:ext uri="{FF2B5EF4-FFF2-40B4-BE49-F238E27FC236}">
                <a16:creationId xmlns:a16="http://schemas.microsoft.com/office/drawing/2014/main" id="{C5402FC6-3169-4CE7-B1CD-531AE6F83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" y="1928813"/>
            <a:ext cx="2563812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>
            <a:extLst>
              <a:ext uri="{FF2B5EF4-FFF2-40B4-BE49-F238E27FC236}">
                <a16:creationId xmlns:a16="http://schemas.microsoft.com/office/drawing/2014/main" id="{FE6CF2AE-DC2C-4C54-B37B-63B59B714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8" y="4572000"/>
            <a:ext cx="24574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43792E19-6879-4827-BC77-320BC93A3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1813" y="2357438"/>
            <a:ext cx="4186237" cy="1643062"/>
          </a:xfrm>
        </p:spPr>
        <p:txBody>
          <a:bodyPr/>
          <a:lstStyle/>
          <a:p>
            <a:pPr algn="just"/>
            <a:r>
              <a:rPr lang="tr-TR" altLang="tr-TR" sz="1800" b="0">
                <a:latin typeface="Arial" panose="020B0604020202020204" pitchFamily="34" charset="0"/>
              </a:rPr>
              <a:t>Erimiş maden, kaynak vb. işlerde ışınlara karşı uygun renkli, ısıya</a:t>
            </a:r>
            <a:r>
              <a:rPr lang="tr-TR" altLang="tr-TR" sz="1800" b="0"/>
              <a:t> ve sıçrayacak parçalara karşı dayanıklı siperlerin kullanılması gereklidir.</a:t>
            </a:r>
          </a:p>
          <a:p>
            <a:endParaRPr lang="tr-TR" altLang="tr-TR" sz="1800" b="0"/>
          </a:p>
        </p:txBody>
      </p:sp>
      <p:pic>
        <p:nvPicPr>
          <p:cNvPr id="13315" name="Picture 9" descr="4T542">
            <a:extLst>
              <a:ext uri="{FF2B5EF4-FFF2-40B4-BE49-F238E27FC236}">
                <a16:creationId xmlns:a16="http://schemas.microsoft.com/office/drawing/2014/main" id="{C16C6312-ECC4-4A97-AA29-7A93D518D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2286000"/>
            <a:ext cx="1714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1" descr="2WY47">
            <a:extLst>
              <a:ext uri="{FF2B5EF4-FFF2-40B4-BE49-F238E27FC236}">
                <a16:creationId xmlns:a16="http://schemas.microsoft.com/office/drawing/2014/main" id="{ABC41BF8-6EF1-487B-AA43-02027ABDF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50" y="4500563"/>
            <a:ext cx="18669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3" descr="3T921">
            <a:extLst>
              <a:ext uri="{FF2B5EF4-FFF2-40B4-BE49-F238E27FC236}">
                <a16:creationId xmlns:a16="http://schemas.microsoft.com/office/drawing/2014/main" id="{D21A9C4A-D48C-4B8A-BCE3-EDA802B2F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88" y="4500563"/>
            <a:ext cx="15906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itle 1">
            <a:extLst>
              <a:ext uri="{FF2B5EF4-FFF2-40B4-BE49-F238E27FC236}">
                <a16:creationId xmlns:a16="http://schemas.microsoft.com/office/drawing/2014/main" id="{5CD1FC4C-6CE3-43B6-A57B-E5BB5FF6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YÜZ SPERİ KULLANIN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A3484EB-85CC-4AB5-84CE-8E8E3C419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KİMYASALLARLA ÇALIŞMA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37228CBB-CC02-46E7-A1B1-FD91B60E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214563"/>
            <a:ext cx="4929188" cy="1209675"/>
          </a:xfrm>
        </p:spPr>
        <p:txBody>
          <a:bodyPr/>
          <a:lstStyle/>
          <a:p>
            <a:pPr algn="just"/>
            <a:r>
              <a:rPr lang="tr-TR" altLang="tr-TR" sz="1800" b="0"/>
              <a:t>Kimyasallarla çalışma esnasında kimyasal sıçraması ve kimyasal buhar, gaz ve sislerine karşı gözlüğümüzü mutlaka kullanmalıyız!</a:t>
            </a:r>
          </a:p>
        </p:txBody>
      </p:sp>
      <p:pic>
        <p:nvPicPr>
          <p:cNvPr id="14340" name="Picture 12" descr="3ZL19">
            <a:extLst>
              <a:ext uri="{FF2B5EF4-FFF2-40B4-BE49-F238E27FC236}">
                <a16:creationId xmlns:a16="http://schemas.microsoft.com/office/drawing/2014/main" id="{82052A21-2AF4-47BC-929E-9CAFC3087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3" y="2857500"/>
            <a:ext cx="2667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4" descr="4YZ54">
            <a:extLst>
              <a:ext uri="{FF2B5EF4-FFF2-40B4-BE49-F238E27FC236}">
                <a16:creationId xmlns:a16="http://schemas.microsoft.com/office/drawing/2014/main" id="{993A9377-0359-4830-8598-F112033DA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313" y="3929063"/>
            <a:ext cx="2667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30F20FF-867F-4CAF-96AB-DC687F749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KİMYASAL YANIKLAR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5BF02261-AB88-4932-902A-F38422B23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0438" y="1785938"/>
            <a:ext cx="4186237" cy="1071562"/>
          </a:xfrm>
        </p:spPr>
        <p:txBody>
          <a:bodyPr/>
          <a:lstStyle/>
          <a:p>
            <a:pPr algn="just"/>
            <a:r>
              <a:rPr lang="tr-TR" altLang="tr-TR" sz="1600" b="0"/>
              <a:t>Korozif, iritan vb. kimyasallar gözlerde tahribata ve hatta tüm korne</a:t>
            </a:r>
            <a:r>
              <a:rPr lang="tr-TR" altLang="tr-TR" sz="1600" b="0">
                <a:latin typeface="Arial" panose="020B0604020202020204" pitchFamily="34" charset="0"/>
              </a:rPr>
              <a:t>a</a:t>
            </a:r>
            <a:r>
              <a:rPr lang="tr-TR" altLang="tr-TR" sz="1600" b="0"/>
              <a:t>nın yanmasına ve körlüğe sebep olabilirler!</a:t>
            </a:r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8ACEB668-FB5F-4EE7-A8BC-507C6F489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1357313"/>
            <a:ext cx="300037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>
            <a:extLst>
              <a:ext uri="{FF2B5EF4-FFF2-40B4-BE49-F238E27FC236}">
                <a16:creationId xmlns:a16="http://schemas.microsoft.com/office/drawing/2014/main" id="{A6C1231B-DD4B-488F-A691-2762C6410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0" y="3357563"/>
            <a:ext cx="3929063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91E74D-DEA4-4E76-9DCD-890A9128482B}"/>
              </a:ext>
            </a:extLst>
          </p:cNvPr>
          <p:cNvSpPr/>
          <p:nvPr/>
        </p:nvSpPr>
        <p:spPr>
          <a:xfrm>
            <a:off x="714348" y="2714620"/>
            <a:ext cx="730360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kazasIZ GÜNLER!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18E66A4-C04F-486D-A2DB-00BA63733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/>
              <a:t>GÖZLERİMİZ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F6B8B69-65EE-4556-9A75-52F7088D3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2357438"/>
            <a:ext cx="4000500" cy="1709737"/>
          </a:xfrm>
        </p:spPr>
        <p:txBody>
          <a:bodyPr/>
          <a:lstStyle/>
          <a:p>
            <a:pPr algn="just"/>
            <a:r>
              <a:rPr lang="tr-TR" altLang="tr-TR" sz="1600" b="0"/>
              <a:t>Gözlerimiz vücudumuzdaki en karmaşık organlardan biridir. </a:t>
            </a:r>
          </a:p>
          <a:p>
            <a:pPr algn="just"/>
            <a:endParaRPr lang="tr-TR" altLang="tr-TR" sz="1600" b="0"/>
          </a:p>
          <a:p>
            <a:pPr algn="just"/>
            <a:r>
              <a:rPr lang="tr-TR" altLang="tr-TR" sz="1600" b="0"/>
              <a:t>Işık sinyallerini beyine iletmekle görevli olan gözümüz, tıpkı beynin uzantısı olan doğal bir kamera gibi çalışmaktadır. </a:t>
            </a: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4854783A-0C7D-49DD-8006-A4F1E1462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2357438"/>
            <a:ext cx="3217862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5F951441-D396-451B-B675-46B600FD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400" b="1"/>
              <a:t>FOTOĞRAF MAKİNESİ GÖZLER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8A3C521E-C63C-4471-9466-318BC428D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3143250"/>
            <a:ext cx="3686175" cy="638175"/>
          </a:xfrm>
        </p:spPr>
        <p:txBody>
          <a:bodyPr/>
          <a:lstStyle/>
          <a:p>
            <a:pPr algn="just"/>
            <a:r>
              <a:rPr lang="tr-TR" altLang="tr-TR" sz="1600" b="0"/>
              <a:t>Fotoğraf makinesinde olduğu gibi </a:t>
            </a:r>
            <a:r>
              <a:rPr lang="tr-TR" altLang="tr-TR" sz="1600" b="0">
                <a:latin typeface="Arial" panose="020B0604020202020204" pitchFamily="34" charset="0"/>
              </a:rPr>
              <a:t>gözümüzün </a:t>
            </a:r>
            <a:r>
              <a:rPr lang="tr-TR" altLang="tr-TR" sz="1600" b="0"/>
              <a:t>bir diyaframı, bir lensi ve </a:t>
            </a:r>
            <a:r>
              <a:rPr lang="tr-TR" altLang="tr-TR" sz="1600" b="0">
                <a:latin typeface="Arial" panose="020B0604020202020204" pitchFamily="34" charset="0"/>
              </a:rPr>
              <a:t>bir </a:t>
            </a:r>
            <a:r>
              <a:rPr lang="tr-TR" altLang="tr-TR" sz="1600" b="0"/>
              <a:t>filmi vardır.</a:t>
            </a:r>
          </a:p>
        </p:txBody>
      </p:sp>
      <p:pic>
        <p:nvPicPr>
          <p:cNvPr id="5124" name="Picture 2">
            <a:extLst>
              <a:ext uri="{FF2B5EF4-FFF2-40B4-BE49-F238E27FC236}">
                <a16:creationId xmlns:a16="http://schemas.microsoft.com/office/drawing/2014/main" id="{F3240AF9-9876-407E-8740-17251DF34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2214563"/>
            <a:ext cx="40005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0D720CDA-8459-4AE4-BBC6-A9C618F85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2714625"/>
            <a:ext cx="4000500" cy="1714500"/>
          </a:xfrm>
        </p:spPr>
        <p:txBody>
          <a:bodyPr/>
          <a:lstStyle/>
          <a:p>
            <a:pPr algn="just"/>
            <a:r>
              <a:rPr lang="tr-TR" altLang="tr-TR" sz="1500" b="0"/>
              <a:t>Fotoğraf makinesinde, görüntüsü alınan cismin uzaklığına bağlı olarak yapılması gereken odaklama ayarı, merceğin ileri geri oynatılmasıyla yapılırken, göz bu işlemi merceğin kırma derecesini değiştirerek sağlamaktadır. </a:t>
            </a:r>
          </a:p>
          <a:p>
            <a:pPr algn="just"/>
            <a:endParaRPr lang="tr-TR" altLang="tr-TR" sz="1500" b="0"/>
          </a:p>
          <a:p>
            <a:pPr algn="just"/>
            <a:endParaRPr lang="tr-TR" altLang="tr-TR" sz="1500" b="0"/>
          </a:p>
        </p:txBody>
      </p:sp>
      <p:pic>
        <p:nvPicPr>
          <p:cNvPr id="6147" name="Picture 2">
            <a:extLst>
              <a:ext uri="{FF2B5EF4-FFF2-40B4-BE49-F238E27FC236}">
                <a16:creationId xmlns:a16="http://schemas.microsoft.com/office/drawing/2014/main" id="{F6121009-3D9F-4302-8342-C9EAF7B0E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8" y="2428875"/>
            <a:ext cx="37766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itle 1">
            <a:extLst>
              <a:ext uri="{FF2B5EF4-FFF2-40B4-BE49-F238E27FC236}">
                <a16:creationId xmlns:a16="http://schemas.microsoft.com/office/drawing/2014/main" id="{6E951010-3711-492C-9A88-98AB8563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400" b="1"/>
              <a:t>GÖZÜN YAPISI VE ÇALIŞMASI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F2CFB26A-E278-4822-A0D3-53074C057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2143125"/>
            <a:ext cx="37592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>
            <a:extLst>
              <a:ext uri="{FF2B5EF4-FFF2-40B4-BE49-F238E27FC236}">
                <a16:creationId xmlns:a16="http://schemas.microsoft.com/office/drawing/2014/main" id="{129330F8-BB0A-4506-B7B2-925EDF45B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400" b="1"/>
              <a:t>GÖZÜN YAPISI VE ÇALIŞMASI</a:t>
            </a:r>
          </a:p>
        </p:txBody>
      </p:sp>
      <p:sp>
        <p:nvSpPr>
          <p:cNvPr id="7172" name="Content Placeholder 2">
            <a:extLst>
              <a:ext uri="{FF2B5EF4-FFF2-40B4-BE49-F238E27FC236}">
                <a16:creationId xmlns:a16="http://schemas.microsoft.com/office/drawing/2014/main" id="{E56A75DF-E138-426A-AD2D-A8CB34CCC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0" y="2643188"/>
            <a:ext cx="4429125" cy="1423987"/>
          </a:xfrm>
        </p:spPr>
        <p:txBody>
          <a:bodyPr/>
          <a:lstStyle/>
          <a:p>
            <a:pPr algn="just"/>
            <a:r>
              <a:rPr lang="tr-TR" altLang="tr-TR" sz="1600" b="0"/>
              <a:t>Işık yoğunluğu karşısındaki düzenlemeler fotoğraf makinesinde diyaframın açıklığının değiştirilmesiyle sağlanırken, göz bunu </a:t>
            </a:r>
            <a:r>
              <a:rPr lang="tr-TR" altLang="tr-TR" sz="1600" b="0">
                <a:latin typeface="Arial" panose="020B0604020202020204" pitchFamily="34" charset="0"/>
              </a:rPr>
              <a:t>“</a:t>
            </a:r>
            <a:r>
              <a:rPr lang="tr-TR" altLang="tr-TR" sz="1600" b="0"/>
              <a:t>iris</a:t>
            </a:r>
            <a:r>
              <a:rPr lang="tr-TR" altLang="tr-TR" sz="1600" b="0">
                <a:latin typeface="Arial" panose="020B0604020202020204" pitchFamily="34" charset="0"/>
              </a:rPr>
              <a:t>”</a:t>
            </a:r>
            <a:r>
              <a:rPr lang="tr-TR" altLang="tr-TR" sz="1600" b="0"/>
              <a:t> adı verilen renkli kısımla sağlamaktadır. </a:t>
            </a:r>
          </a:p>
          <a:p>
            <a:pPr algn="just"/>
            <a:endParaRPr lang="tr-TR" altLang="tr-TR" sz="1600" b="0"/>
          </a:p>
          <a:p>
            <a:pPr algn="just"/>
            <a:endParaRPr lang="tr-TR" altLang="tr-TR" sz="1600" b="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F06D3E10-70CE-4EBD-9E0E-A859A596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/>
              <a:t>KORUYUCU GÖZLÜKLER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BB9D0630-6591-4435-91CB-3A57CC6C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2857500"/>
            <a:ext cx="4429125" cy="1638300"/>
          </a:xfrm>
        </p:spPr>
        <p:txBody>
          <a:bodyPr/>
          <a:lstStyle/>
          <a:p>
            <a:pPr algn="just"/>
            <a:r>
              <a:rPr lang="tr-TR" altLang="tr-TR" sz="1800" b="0"/>
              <a:t>Koruyucu gözlükler gözlerinizi kimyasallardan, güçlü ışıktan, çeşitli ışınlardan, tozdan, güneş ışınlarından ve yonga veya kıymık gibi zararlı dış etkenlerden korumanızı sağlar! </a:t>
            </a:r>
          </a:p>
          <a:p>
            <a:pPr algn="just"/>
            <a:endParaRPr lang="tr-TR" altLang="tr-TR" sz="1800" b="0"/>
          </a:p>
        </p:txBody>
      </p:sp>
      <p:pic>
        <p:nvPicPr>
          <p:cNvPr id="8196" name="Picture 11" descr="Goggles-inspect-01">
            <a:extLst>
              <a:ext uri="{FF2B5EF4-FFF2-40B4-BE49-F238E27FC236}">
                <a16:creationId xmlns:a16="http://schemas.microsoft.com/office/drawing/2014/main" id="{E9A04774-8F42-44E8-9248-FE71CC76D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313" y="4643438"/>
            <a:ext cx="2874962" cy="2092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4" descr="XL-1VT67">
            <a:extLst>
              <a:ext uri="{FF2B5EF4-FFF2-40B4-BE49-F238E27FC236}">
                <a16:creationId xmlns:a16="http://schemas.microsoft.com/office/drawing/2014/main" id="{94C7C089-67C4-4E36-9A8D-B89845C72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1428750"/>
            <a:ext cx="24082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1VW15">
            <a:extLst>
              <a:ext uri="{FF2B5EF4-FFF2-40B4-BE49-F238E27FC236}">
                <a16:creationId xmlns:a16="http://schemas.microsoft.com/office/drawing/2014/main" id="{CA235E42-32D3-44BA-846B-0291BB986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5" y="1350963"/>
            <a:ext cx="26670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 descr="6T359">
            <a:extLst>
              <a:ext uri="{FF2B5EF4-FFF2-40B4-BE49-F238E27FC236}">
                <a16:creationId xmlns:a16="http://schemas.microsoft.com/office/drawing/2014/main" id="{8C945CC2-C84E-4EAE-B0A4-DD0009C8B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5" y="3214688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1" descr="5W194">
            <a:extLst>
              <a:ext uri="{FF2B5EF4-FFF2-40B4-BE49-F238E27FC236}">
                <a16:creationId xmlns:a16="http://schemas.microsoft.com/office/drawing/2014/main" id="{CD12084E-E326-405B-8A7B-64E66F25E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2413" y="5065713"/>
            <a:ext cx="23352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359F223-FC55-42FB-9BBC-8BC73E04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PARÇA FIRLAMASI</a:t>
            </a:r>
          </a:p>
        </p:txBody>
      </p:sp>
      <p:pic>
        <p:nvPicPr>
          <p:cNvPr id="9219" name="Picture 5" descr="mvc-003f[1]">
            <a:extLst>
              <a:ext uri="{FF2B5EF4-FFF2-40B4-BE49-F238E27FC236}">
                <a16:creationId xmlns:a16="http://schemas.microsoft.com/office/drawing/2014/main" id="{4ECF184C-424A-4843-9E7A-D648FD5AC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0" y="1428750"/>
            <a:ext cx="3508375" cy="34210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mvc-001f[1]">
            <a:extLst>
              <a:ext uri="{FF2B5EF4-FFF2-40B4-BE49-F238E27FC236}">
                <a16:creationId xmlns:a16="http://schemas.microsoft.com/office/drawing/2014/main" id="{86D3A23D-3230-4CDB-AD48-BAA7034DF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1447800"/>
            <a:ext cx="3489325" cy="34194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Content Placeholder 2">
            <a:extLst>
              <a:ext uri="{FF2B5EF4-FFF2-40B4-BE49-F238E27FC236}">
                <a16:creationId xmlns:a16="http://schemas.microsoft.com/office/drawing/2014/main" id="{EA890C23-45F3-42A8-B5E4-E46A99FEB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5286375"/>
            <a:ext cx="6858000" cy="642938"/>
          </a:xfrm>
        </p:spPr>
        <p:txBody>
          <a:bodyPr/>
          <a:lstStyle/>
          <a:p>
            <a:pPr algn="just"/>
            <a:r>
              <a:rPr lang="tr-TR" altLang="tr-TR" sz="1600" b="0"/>
              <a:t>Uçucu, fırlayıcı ve sıçrayıcı parçalardan meydana gelen göz kazaları</a:t>
            </a:r>
            <a:r>
              <a:rPr lang="tr-TR" altLang="tr-TR" sz="1600" b="0">
                <a:latin typeface="Arial" panose="020B0604020202020204" pitchFamily="34" charset="0"/>
              </a:rPr>
              <a:t>nı</a:t>
            </a:r>
            <a:r>
              <a:rPr lang="tr-TR" altLang="tr-TR" sz="1600" b="0"/>
              <a:t> önlemek </a:t>
            </a:r>
            <a:r>
              <a:rPr lang="tr-TR" altLang="tr-TR" sz="1600" b="0">
                <a:latin typeface="Arial" panose="020B0604020202020204" pitchFamily="34" charset="0"/>
              </a:rPr>
              <a:t>için</a:t>
            </a:r>
            <a:r>
              <a:rPr lang="tr-TR" altLang="tr-TR" sz="1600" b="0"/>
              <a:t> koruyucu gözlüklerinizi kullanın!</a:t>
            </a:r>
          </a:p>
          <a:p>
            <a:endParaRPr lang="tr-TR" altLang="tr-TR" sz="1600" b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2DE094E-A8A5-4308-95C1-D0A31067B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PARÇA FIRLAMASI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7B23AF8-5693-4432-AA78-2EA973AB9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857375"/>
            <a:ext cx="3857625" cy="428625"/>
          </a:xfrm>
        </p:spPr>
        <p:txBody>
          <a:bodyPr/>
          <a:lstStyle/>
          <a:p>
            <a:pPr algn="just"/>
            <a:r>
              <a:rPr lang="tr-TR" altLang="tr-TR" sz="1600" b="0"/>
              <a:t>Yoksa gözünüze parça batabilir!</a:t>
            </a:r>
          </a:p>
          <a:p>
            <a:endParaRPr lang="tr-TR" altLang="tr-TR" sz="1600" b="0"/>
          </a:p>
        </p:txBody>
      </p:sp>
      <p:pic>
        <p:nvPicPr>
          <p:cNvPr id="10244" name="Picture 2">
            <a:extLst>
              <a:ext uri="{FF2B5EF4-FFF2-40B4-BE49-F238E27FC236}">
                <a16:creationId xmlns:a16="http://schemas.microsoft.com/office/drawing/2014/main" id="{AB132478-1AE0-4606-9096-81235DFCA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3" y="1571625"/>
            <a:ext cx="371475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>
            <a:extLst>
              <a:ext uri="{FF2B5EF4-FFF2-40B4-BE49-F238E27FC236}">
                <a16:creationId xmlns:a16="http://schemas.microsoft.com/office/drawing/2014/main" id="{2E9A243D-CE5E-4DEA-8F4E-E6CFEDF5F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3" y="2786063"/>
            <a:ext cx="3500437" cy="359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8D9221BB-47DF-4A2D-925F-3DE6611B0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928938"/>
            <a:ext cx="4786313" cy="1138237"/>
          </a:xfrm>
        </p:spPr>
        <p:txBody>
          <a:bodyPr/>
          <a:lstStyle/>
          <a:p>
            <a:r>
              <a:rPr lang="tr-TR" altLang="tr-TR" sz="1800" b="0"/>
              <a:t>Kesme, zımba, perçin, kalafat, raspa ve kuru taşlama gibi işlerde mutlaka gözlük ya da yüz siperi kullanın.</a:t>
            </a:r>
          </a:p>
          <a:p>
            <a:endParaRPr lang="tr-TR" altLang="tr-TR" sz="1800"/>
          </a:p>
        </p:txBody>
      </p:sp>
      <p:pic>
        <p:nvPicPr>
          <p:cNvPr id="11267" name="Picture 10" descr="4T539">
            <a:extLst>
              <a:ext uri="{FF2B5EF4-FFF2-40B4-BE49-F238E27FC236}">
                <a16:creationId xmlns:a16="http://schemas.microsoft.com/office/drawing/2014/main" id="{2436C0A6-6879-4E7F-985C-7F42698FE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0" y="1143000"/>
            <a:ext cx="18288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3" descr="4LN56">
            <a:extLst>
              <a:ext uri="{FF2B5EF4-FFF2-40B4-BE49-F238E27FC236}">
                <a16:creationId xmlns:a16="http://schemas.microsoft.com/office/drawing/2014/main" id="{CD28290A-7328-4AE4-800C-5E28D2286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88" y="4429125"/>
            <a:ext cx="2181225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5" descr="1F444">
            <a:extLst>
              <a:ext uri="{FF2B5EF4-FFF2-40B4-BE49-F238E27FC236}">
                <a16:creationId xmlns:a16="http://schemas.microsoft.com/office/drawing/2014/main" id="{2CF1A152-1077-49BB-B365-BFA0AF33A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25" y="3357563"/>
            <a:ext cx="17049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itle 1">
            <a:extLst>
              <a:ext uri="{FF2B5EF4-FFF2-40B4-BE49-F238E27FC236}">
                <a16:creationId xmlns:a16="http://schemas.microsoft.com/office/drawing/2014/main" id="{A44BDF82-35AF-4914-83E3-83D46BA5E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PARÇA FIRLAMASI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sample">
  <a:themeElements>
    <a:clrScheme name="sample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cdb2004146l</Template>
  <TotalTime>753</TotalTime>
  <Words>309</Words>
  <Application>Microsoft Office PowerPoint</Application>
  <PresentationFormat>Ekran Gösterisi (4:3)</PresentationFormat>
  <Paragraphs>44</Paragraphs>
  <Slides>14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Verdana</vt:lpstr>
      <vt:lpstr>Wingdings</vt:lpstr>
      <vt:lpstr>Calibri</vt:lpstr>
      <vt:lpstr>Times New Roman</vt:lpstr>
      <vt:lpstr>Gulim</vt:lpstr>
      <vt:lpstr>sample</vt:lpstr>
      <vt:lpstr>PowerPoint Sunusu</vt:lpstr>
      <vt:lpstr>GÖZLERİMİZ</vt:lpstr>
      <vt:lpstr>FOTOĞRAF MAKİNESİ GÖZLER</vt:lpstr>
      <vt:lpstr>GÖZÜN YAPISI VE ÇALIŞMASI</vt:lpstr>
      <vt:lpstr>GÖZÜN YAPISI VE ÇALIŞMASI</vt:lpstr>
      <vt:lpstr>KORUYUCU GÖZLÜKLER</vt:lpstr>
      <vt:lpstr>PARÇA FIRLAMASI</vt:lpstr>
      <vt:lpstr>PARÇA FIRLAMASI</vt:lpstr>
      <vt:lpstr>PARÇA FIRLAMASI</vt:lpstr>
      <vt:lpstr>YÜZ SPERİ KULLANIN</vt:lpstr>
      <vt:lpstr>YÜZ SPERİ KULLANIN</vt:lpstr>
      <vt:lpstr>KİMYASALLARLA ÇALIŞMA</vt:lpstr>
      <vt:lpstr>KİMYASAL YANIKLAR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BAŞI EĞİTİMİ (TOOLBOX TALK)</dc:title>
  <dc:creator>Ozlem</dc:creator>
  <cp:lastModifiedBy>Erkan Keleşoğlu</cp:lastModifiedBy>
  <cp:revision>105</cp:revision>
  <dcterms:created xsi:type="dcterms:W3CDTF">2009-01-04T15:51:24Z</dcterms:created>
  <dcterms:modified xsi:type="dcterms:W3CDTF">2021-08-09T09:54:45Z</dcterms:modified>
</cp:coreProperties>
</file>