
<file path=[Content_Types].xml><?xml version="1.0" encoding="utf-8"?>
<Types xmlns="http://schemas.openxmlformats.org/package/2006/content-types">
  <Default Extension="jpeg" ContentType="image/jpeg"/>
  <Default Extension="png" ContentType="image/png"/>
  <Default Extension="ppt" ContentType="application/vnd.ms-powerpoint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62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8" r:id="rId29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333333"/>
    <a:srgbClr val="47CAFF"/>
    <a:srgbClr val="A5832D"/>
    <a:srgbClr val="FFFFFF"/>
    <a:srgbClr val="0092CC"/>
    <a:srgbClr val="C7E6FD"/>
    <a:srgbClr val="02C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7" autoAdjust="0"/>
    <p:restoredTop sz="94533" autoAdjust="0"/>
  </p:normalViewPr>
  <p:slideViewPr>
    <p:cSldViewPr snapToGrid="0">
      <p:cViewPr varScale="1">
        <p:scale>
          <a:sx n="107" d="100"/>
          <a:sy n="107" d="100"/>
        </p:scale>
        <p:origin x="20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.ppt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9">
            <a:extLst>
              <a:ext uri="{FF2B5EF4-FFF2-40B4-BE49-F238E27FC236}">
                <a16:creationId xmlns:a16="http://schemas.microsoft.com/office/drawing/2014/main" id="{B899931D-7409-4570-944E-227F57C191A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124">
              <a:extLst>
                <a:ext uri="{FF2B5EF4-FFF2-40B4-BE49-F238E27FC236}">
                  <a16:creationId xmlns:a16="http://schemas.microsoft.com/office/drawing/2014/main" id="{482CC9D6-85AB-4F3F-AB7E-9E6F25F89583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196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" name="Rectangle 71">
              <a:extLst>
                <a:ext uri="{FF2B5EF4-FFF2-40B4-BE49-F238E27FC236}">
                  <a16:creationId xmlns:a16="http://schemas.microsoft.com/office/drawing/2014/main" id="{8FA1C75A-E006-4E8B-A8DD-F7EA62D48C5A}"/>
                </a:ext>
              </a:extLst>
            </p:cNvPr>
            <p:cNvSpPr>
              <a:spLocks noChangeArrowheads="1"/>
            </p:cNvSpPr>
            <p:nvPr userDrawn="1"/>
          </p:nvSpPr>
          <p:spPr bwMode="white">
            <a:xfrm>
              <a:off x="0" y="1960"/>
              <a:ext cx="5760" cy="236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</p:grpSp>
      <p:pic>
        <p:nvPicPr>
          <p:cNvPr id="5" name="Picture 72" descr="Untitled-1">
            <a:extLst>
              <a:ext uri="{FF2B5EF4-FFF2-40B4-BE49-F238E27FC236}">
                <a16:creationId xmlns:a16="http://schemas.microsoft.com/office/drawing/2014/main" id="{71DAF0E6-2C1B-4F82-A7B3-0F9F24A4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798513"/>
            <a:ext cx="3908425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19">
            <a:extLst>
              <a:ext uri="{FF2B5EF4-FFF2-40B4-BE49-F238E27FC236}">
                <a16:creationId xmlns:a16="http://schemas.microsoft.com/office/drawing/2014/main" id="{0E4857F5-E6DB-48CB-AA90-1B3965973864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5330825" cy="4970463"/>
            <a:chOff x="0" y="-5"/>
            <a:chExt cx="3358" cy="3131"/>
          </a:xfrm>
        </p:grpSpPr>
        <p:sp>
          <p:nvSpPr>
            <p:cNvPr id="7" name="Oval 320">
              <a:extLst>
                <a:ext uri="{FF2B5EF4-FFF2-40B4-BE49-F238E27FC236}">
                  <a16:creationId xmlns:a16="http://schemas.microsoft.com/office/drawing/2014/main" id="{DBE2E028-3937-4D3F-80D0-009FAFA0E8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-5"/>
              <a:ext cx="3358" cy="313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AutoShape 321">
              <a:extLst>
                <a:ext uri="{FF2B5EF4-FFF2-40B4-BE49-F238E27FC236}">
                  <a16:creationId xmlns:a16="http://schemas.microsoft.com/office/drawing/2014/main" id="{B6079B49-53AD-4947-8A04-61C34C5E4368}"/>
                </a:ext>
              </a:extLst>
            </p:cNvPr>
            <p:cNvSpPr>
              <a:spLocks noChangeArrowheads="1"/>
            </p:cNvSpPr>
            <p:nvPr/>
          </p:nvSpPr>
          <p:spPr bwMode="gray">
            <a:xfrm flipV="1">
              <a:off x="0" y="-5"/>
              <a:ext cx="1777" cy="1662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9" name="Rectangle 323">
            <a:extLst>
              <a:ext uri="{FF2B5EF4-FFF2-40B4-BE49-F238E27FC236}">
                <a16:creationId xmlns:a16="http://schemas.microsoft.com/office/drawing/2014/main" id="{01BEDB2F-7176-4BF6-AB47-20D440414E6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73025"/>
            <a:ext cx="9144000" cy="32226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0" name="Rectangle 324">
            <a:extLst>
              <a:ext uri="{FF2B5EF4-FFF2-40B4-BE49-F238E27FC236}">
                <a16:creationId xmlns:a16="http://schemas.microsoft.com/office/drawing/2014/main" id="{C67E96D5-CE3C-478F-A640-27FDF1A003C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0" y="3175"/>
            <a:ext cx="9144000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graphicFrame>
        <p:nvGraphicFramePr>
          <p:cNvPr id="11" name="Base" hidden="1">
            <a:extLst>
              <a:ext uri="{FF2B5EF4-FFF2-40B4-BE49-F238E27FC236}">
                <a16:creationId xmlns:a16="http://schemas.microsoft.com/office/drawing/2014/main" id="{4305D2BE-C153-4DDB-83F7-67F90C1A2933}"/>
              </a:ext>
            </a:extLst>
          </p:cNvPr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0" imgH="0" progId="PowerPoint.Show.8">
                  <p:embed/>
                </p:oleObj>
              </mc:Choice>
              <mc:Fallback>
                <p:oleObj name="Presentation" r:id="rId3" imgW="0" imgH="0" progId="PowerPoint.Show.8">
                  <p:embed/>
                  <p:pic>
                    <p:nvPicPr>
                      <p:cNvPr id="2050" name="Base" hidden="1">
                        <a:extLst>
                          <a:ext uri="{FF2B5EF4-FFF2-40B4-BE49-F238E27FC236}">
                            <a16:creationId xmlns:a16="http://schemas.microsoft.com/office/drawing/2014/main" id="{7492510D-45EA-44A1-A855-681BDC1939B5}"/>
                          </a:ext>
                        </a:extLst>
                      </p:cNvPr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4">
            <a:extLst>
              <a:ext uri="{FF2B5EF4-FFF2-40B4-BE49-F238E27FC236}">
                <a16:creationId xmlns:a16="http://schemas.microsoft.com/office/drawing/2014/main" id="{27E7F670-E06C-44DF-9E80-84001ED750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8949CF35-CE81-4153-800D-FD94E51F41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5BDBFA1-65B3-4DB8-903C-B2E65D50C9A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000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DFC38CA3-BA99-4E4F-BE24-6C56DDE19D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BF8493E3-1033-4AE8-B328-5C2260DD3F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E9105-1259-46CC-82A6-87B5AE07F73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640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6">
            <a:extLst>
              <a:ext uri="{FF2B5EF4-FFF2-40B4-BE49-F238E27FC236}">
                <a16:creationId xmlns:a16="http://schemas.microsoft.com/office/drawing/2014/main" id="{2F6F51C0-4B73-4B33-8495-1904982E1E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335" name="Rectangle 47">
              <a:extLst>
                <a:ext uri="{FF2B5EF4-FFF2-40B4-BE49-F238E27FC236}">
                  <a16:creationId xmlns:a16="http://schemas.microsoft.com/office/drawing/2014/main" id="{26DC2A26-9ADD-4D73-BFEB-B1394FB3C58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5760" cy="196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336" name="Rectangle 48">
              <a:extLst>
                <a:ext uri="{FF2B5EF4-FFF2-40B4-BE49-F238E27FC236}">
                  <a16:creationId xmlns:a16="http://schemas.microsoft.com/office/drawing/2014/main" id="{26D4D856-CC3B-4D80-95BF-5ED97F74C36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1960"/>
              <a:ext cx="5760" cy="236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</p:grpSp>
      <p:pic>
        <p:nvPicPr>
          <p:cNvPr id="3075" name="Picture 49" descr="Untitled-1">
            <a:extLst>
              <a:ext uri="{FF2B5EF4-FFF2-40B4-BE49-F238E27FC236}">
                <a16:creationId xmlns:a16="http://schemas.microsoft.com/office/drawing/2014/main" id="{D4795691-56DE-4C0C-9D5F-2E06E22205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lum bright="18000" contrast="-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3436938"/>
            <a:ext cx="21971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8" name="AutoShape 50">
            <a:extLst>
              <a:ext uri="{FF2B5EF4-FFF2-40B4-BE49-F238E27FC236}">
                <a16:creationId xmlns:a16="http://schemas.microsoft.com/office/drawing/2014/main" id="{EDD6F43E-F44A-4DBB-9B84-5E4C9AAD1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785813"/>
            <a:ext cx="8672513" cy="5700712"/>
          </a:xfrm>
          <a:prstGeom prst="roundRect">
            <a:avLst>
              <a:gd name="adj" fmla="val 2583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7" name="Rectangle 21">
            <a:extLst>
              <a:ext uri="{FF2B5EF4-FFF2-40B4-BE49-F238E27FC236}">
                <a16:creationId xmlns:a16="http://schemas.microsoft.com/office/drawing/2014/main" id="{27FD4F1F-9E2D-44F9-8712-BB6DB3818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304800" y="1524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3078" name="Rectangle 22">
            <a:extLst>
              <a:ext uri="{FF2B5EF4-FFF2-40B4-BE49-F238E27FC236}">
                <a16:creationId xmlns:a16="http://schemas.microsoft.com/office/drawing/2014/main" id="{0B1A6FF7-6B11-442B-B2F4-78AA635EC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12311" name="Rectangle 23">
            <a:extLst>
              <a:ext uri="{FF2B5EF4-FFF2-40B4-BE49-F238E27FC236}">
                <a16:creationId xmlns:a16="http://schemas.microsoft.com/office/drawing/2014/main" id="{2CE85ADD-11C4-4884-9E12-E9CFCE1744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477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hlink"/>
                </a:solidFill>
                <a:latin typeface="+mn-lt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313" name="Rectangle 25">
            <a:extLst>
              <a:ext uri="{FF2B5EF4-FFF2-40B4-BE49-F238E27FC236}">
                <a16:creationId xmlns:a16="http://schemas.microsoft.com/office/drawing/2014/main" id="{A739DB90-32BF-41C7-A2D2-F75631802B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4516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Gulim" panose="020B0600000101010101" pitchFamily="34" charset="-127"/>
              </a:defRPr>
            </a:lvl1pPr>
          </a:lstStyle>
          <a:p>
            <a:fld id="{EC5663C4-38B9-45C5-92C9-69506BC92B0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hlink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hlink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hlink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hlink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hlink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90">
            <a:extLst>
              <a:ext uri="{FF2B5EF4-FFF2-40B4-BE49-F238E27FC236}">
                <a16:creationId xmlns:a16="http://schemas.microsoft.com/office/drawing/2014/main" id="{762ED713-A886-497B-A157-DC60CE04A265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63513" y="2366963"/>
            <a:ext cx="525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r-TR" altLang="ko-KR" sz="4800" b="1">
                <a:solidFill>
                  <a:schemeClr val="accent1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Merdivenler</a:t>
            </a:r>
            <a:r>
              <a:rPr lang="en-US" altLang="ko-KR" sz="4800">
                <a:solidFill>
                  <a:schemeClr val="accent1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                </a:t>
            </a:r>
            <a:br>
              <a:rPr lang="en-US" altLang="ko-KR" sz="4800">
                <a:solidFill>
                  <a:schemeClr val="accent1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</a:br>
            <a:r>
              <a:rPr lang="tr-TR" altLang="ko-KR" sz="4800" b="1"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İş Emniyeti</a:t>
            </a:r>
            <a:endParaRPr lang="en-US" altLang="ko-KR" sz="4800" b="1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099" name="TextBox 5">
            <a:extLst>
              <a:ext uri="{FF2B5EF4-FFF2-40B4-BE49-F238E27FC236}">
                <a16:creationId xmlns:a16="http://schemas.microsoft.com/office/drawing/2014/main" id="{B0066B53-52A5-4A7E-B390-225062570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5578475"/>
            <a:ext cx="2630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tr-TR" altLang="tr-TR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FİRMA LOGOSU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7BD979F-A652-414F-89F7-BF2AACB5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Taşınabilir Merdivenlerin Genel Gereksinimleri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B387CF35-E62D-4C3E-89F9-C95C45B25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1825625"/>
            <a:ext cx="61436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Taşınabilir merdivenleri amacı dışındaki işlerde asla kullanmayınız.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BUNLARI YAPMAYIN…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amaçla üretilen özel merdivenler hariç, taşınabilir merdivenleri asla birbirine ekleyerek daha uzun kesitler temin etmeye çalışmayın.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Asla tekli taşınabilir merdiven kullanmayın.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Taşınabilir merdivenleri imal edildikleri azami yükten ya da üretici tarafından belirtilen kapasiteden daha fazla asla yüklemeyin.</a:t>
            </a:r>
          </a:p>
        </p:txBody>
      </p:sp>
      <p:pic>
        <p:nvPicPr>
          <p:cNvPr id="13316" name="Picture 5" descr="Falling/Flying Objects">
            <a:extLst>
              <a:ext uri="{FF2B5EF4-FFF2-40B4-BE49-F238E27FC236}">
                <a16:creationId xmlns:a16="http://schemas.microsoft.com/office/drawing/2014/main" id="{35861D8A-D74D-44E5-9A95-4A3285927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366838"/>
            <a:ext cx="2230438" cy="491013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F90607E-0543-411D-9DCA-69A85E89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 Edilmesi Gerekenler 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88333580-5DCF-4381-B461-5CD0E8F1D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1241425"/>
            <a:ext cx="614362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Merdivenler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 ve Sivri Uçlar, Köşeler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Çentik ve Oyuklar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Çarpık, bükük basamaklar, tırabzan veya korkuluklar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Kaymaya dirençli kauçuk veya plastik ayakkabı bulunmaması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Ahşap Merdivenler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Ayrık, yarık, çatlak, çentik, gevşek basamaklar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Fiberglas Merdivenler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Gevşek parçalar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Düşmüş, yerinde olmayan parçalar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Çatlak, yarıklar ve çentikler</a:t>
            </a:r>
          </a:p>
        </p:txBody>
      </p:sp>
      <p:pic>
        <p:nvPicPr>
          <p:cNvPr id="14340" name="Picture 5" descr="ladder_colored">
            <a:extLst>
              <a:ext uri="{FF2B5EF4-FFF2-40B4-BE49-F238E27FC236}">
                <a16:creationId xmlns:a16="http://schemas.microsoft.com/office/drawing/2014/main" id="{0895A9AA-9C24-47BA-92E3-20226878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236663"/>
            <a:ext cx="2044700" cy="451643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7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8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78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8BB8CBB-4D16-498B-BA6F-424C7B8D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Taşınabilir Merdivenlerin Raptedilmesi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9256702D-9299-4B6F-BEAB-09207E161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2103438"/>
            <a:ext cx="545465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Taşınabilir merdivenleri, iş alanındaki aktivitelerden etkilenerek hareket etmelerini engelleyecek şekilde raptedin.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 olarak raptedilmeleri durumu hariç, taşınabilir merdivenleri düz, eğimsiz ve dengeli yerlere kurun.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Taşınabilir merdivenleri kaygan yüzeylerde asla kullanmayın, eğer kullanım zorunlu ise,  özel kayma engelleyici ayaklar kullanarak veya özel olarak raptederek kullanın.</a:t>
            </a:r>
          </a:p>
        </p:txBody>
      </p:sp>
      <p:pic>
        <p:nvPicPr>
          <p:cNvPr id="15364" name="Picture 5" descr="Slide6">
            <a:extLst>
              <a:ext uri="{FF2B5EF4-FFF2-40B4-BE49-F238E27FC236}">
                <a16:creationId xmlns:a16="http://schemas.microsoft.com/office/drawing/2014/main" id="{A99C0078-555C-4F6E-B795-EA3EF7917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520825"/>
            <a:ext cx="2897187" cy="4191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1DA646-B181-4DDF-B498-C44948AAEC58}"/>
              </a:ext>
            </a:extLst>
          </p:cNvPr>
          <p:cNvSpPr/>
          <p:nvPr/>
        </p:nvSpPr>
        <p:spPr>
          <a:xfrm>
            <a:off x="154877" y="5941278"/>
            <a:ext cx="3492449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lvl="1" indent="-342900" algn="just">
              <a:buClr>
                <a:schemeClr val="tx1"/>
              </a:buClr>
              <a:defRPr/>
            </a:pPr>
            <a:r>
              <a:rPr lang="tr-TR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Bu taşınabilir merdiven uygun bir yüzeyde değil.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0E351ED-0756-412C-92F7-E6CE54CF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Taşınabilir Merdivenlerin Raptedilmesi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6F9C8AE4-A886-4280-BB21-61FD60FB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2230438"/>
            <a:ext cx="54562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Kullanmadan önce, çatlaklar, çentikler ve hasarlı veya yerinden düşmüş basamaklara dikkat ediniz.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Basamakları, kaymayı asgari düzeye indirecek şekilde tasarlayınız.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 kenarları arasında en az 30 cm. olmalıdır.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Azami yükün 4 katına dayanabilmelidir.</a:t>
            </a:r>
          </a:p>
        </p:txBody>
      </p:sp>
      <p:pic>
        <p:nvPicPr>
          <p:cNvPr id="16388" name="Picture 4" descr="Slide17">
            <a:extLst>
              <a:ext uri="{FF2B5EF4-FFF2-40B4-BE49-F238E27FC236}">
                <a16:creationId xmlns:a16="http://schemas.microsoft.com/office/drawing/2014/main" id="{00ECECA6-A679-4F12-8DC6-58418E6BF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50988"/>
            <a:ext cx="2890837" cy="397351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70B6939-A097-4816-8EEA-90585B36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Ahşap Merdivenlerin Boyanması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2E51BB45-F2BB-4681-BD65-24AD71CBC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2754313"/>
            <a:ext cx="5456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Merdivenleri boyamayınız.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Ahşap merdivenlerde opak kaplama (vernik vs.) kullanmayınız.</a:t>
            </a:r>
          </a:p>
        </p:txBody>
      </p:sp>
      <p:pic>
        <p:nvPicPr>
          <p:cNvPr id="17412" name="Picture 5" descr="foldout">
            <a:extLst>
              <a:ext uri="{FF2B5EF4-FFF2-40B4-BE49-F238E27FC236}">
                <a16:creationId xmlns:a16="http://schemas.microsoft.com/office/drawing/2014/main" id="{7A1F550C-0AD7-42CA-883F-1C82D979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66888"/>
            <a:ext cx="2746375" cy="3962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A38B857-368B-4DBE-A85E-90550CAD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 Kenar Rayı Uzatması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DEC49881-0209-41DD-BC67-C34008AC2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8" y="1865313"/>
            <a:ext cx="5270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Yukarıdaki bir platforma ulaşılması gerektiğinde, şekilde görüldüğü gibi iki kademeli bir merdiven kullanılması gerekiyorsa, kenar rayları, platform doruk noktasından 90 cm. daha uzun olacak şekilde ayarlanmalıdır.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D353C825-3E27-4482-ACA6-77D35123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216025"/>
            <a:ext cx="33718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97C2726-D3B7-47EB-8B70-98494581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44475"/>
            <a:ext cx="7848600" cy="904875"/>
          </a:xfrm>
        </p:spPr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 Sabitlenmiş Merdiven Gereksinimleri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F0D06E8D-B00E-49A3-A91F-67FCFA81A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2128838"/>
            <a:ext cx="52705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Sabitlenmiş merdivenler 7,5 m. ve daha uzun ise: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45 m. de dinlenme platformları bulunmalıdır.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merdivenlerde mutlak süratle cankurtaran halatı kullanılmalıdır.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Kafes sistemleri kullanımı ile merdivenden düşmeye karşı desteklenmelidir.</a:t>
            </a:r>
          </a:p>
        </p:txBody>
      </p:sp>
      <p:pic>
        <p:nvPicPr>
          <p:cNvPr id="19460" name="Picture 5" descr="Slide6">
            <a:extLst>
              <a:ext uri="{FF2B5EF4-FFF2-40B4-BE49-F238E27FC236}">
                <a16:creationId xmlns:a16="http://schemas.microsoft.com/office/drawing/2014/main" id="{4C6ED6F3-D22E-4203-8597-EE752BE98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52588"/>
            <a:ext cx="3079750" cy="351631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65C263E-2942-4BD1-9498-8B9D7916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920750"/>
          </a:xfrm>
        </p:spPr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Enerji Yüklü Elektrik Ekipmanı Yakınında Merdiven Kullanımı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DFBF8260-2678-40EF-B710-2B46900E2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2282825"/>
            <a:ext cx="52705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Kullanım esnasında çalışan ya da merdivenin enerji yüklü elektrik ekipmanına temas etme riski bulunuyorsa, merdivenin kenar çubuklarının ahşap ya da fiberglas vb. iletken olmayan  malzemeden yapılmış olması gerekmektedir.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75700-4CD3-4491-A6B5-AD789491EABE}"/>
              </a:ext>
            </a:extLst>
          </p:cNvPr>
          <p:cNvSpPr/>
          <p:nvPr/>
        </p:nvSpPr>
        <p:spPr>
          <a:xfrm>
            <a:off x="364733" y="5622959"/>
            <a:ext cx="4572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lvl="1" indent="-342900" algn="just">
              <a:buClr>
                <a:schemeClr val="tx1"/>
              </a:buClr>
              <a:defRPr/>
            </a:pPr>
            <a:r>
              <a:rPr lang="tr-TR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Şekilde emniyetsiz bir kullanım şekli gösterilmektedir. </a:t>
            </a:r>
          </a:p>
        </p:txBody>
      </p:sp>
      <p:pic>
        <p:nvPicPr>
          <p:cNvPr id="20487" name="Picture 2" descr="Slide16">
            <a:extLst>
              <a:ext uri="{FF2B5EF4-FFF2-40B4-BE49-F238E27FC236}">
                <a16:creationId xmlns:a16="http://schemas.microsoft.com/office/drawing/2014/main" id="{08ED9B55-E18E-4C6C-ABA6-F6D7DD69A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397000"/>
            <a:ext cx="2914650" cy="41036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C0022E5-D1FE-46C5-A9A1-9CBC58A4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Üst Basamak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9078670C-F2EA-4D56-BED1-889F2F9D8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2127250"/>
            <a:ext cx="52705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 üst platformunu ya da merdivenin en son basamağını kullanmayınız!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0318B3-5519-4505-B069-FCA20FC6450C}"/>
              </a:ext>
            </a:extLst>
          </p:cNvPr>
          <p:cNvSpPr/>
          <p:nvPr/>
        </p:nvSpPr>
        <p:spPr>
          <a:xfrm>
            <a:off x="364733" y="5622959"/>
            <a:ext cx="4572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lvl="1" indent="-342900" algn="just">
              <a:buClr>
                <a:schemeClr val="tx1"/>
              </a:buClr>
              <a:defRPr/>
            </a:pPr>
            <a:r>
              <a:rPr lang="tr-TR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Şekilde emniyetsiz bir kullanım şekli gösterilmektedir. </a:t>
            </a:r>
          </a:p>
        </p:txBody>
      </p:sp>
      <p:pic>
        <p:nvPicPr>
          <p:cNvPr id="21511" name="Picture 4" descr="Ladder06">
            <a:extLst>
              <a:ext uri="{FF2B5EF4-FFF2-40B4-BE49-F238E27FC236}">
                <a16:creationId xmlns:a16="http://schemas.microsoft.com/office/drawing/2014/main" id="{4513DCB1-5158-4E1F-9542-F5150BEB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31900"/>
            <a:ext cx="2824163" cy="4173538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AutoShape 5">
            <a:extLst>
              <a:ext uri="{FF2B5EF4-FFF2-40B4-BE49-F238E27FC236}">
                <a16:creationId xmlns:a16="http://schemas.microsoft.com/office/drawing/2014/main" id="{B3D227C2-5C20-443F-88C8-A516BE13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3017838"/>
            <a:ext cx="693738" cy="6794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4F69-0520-40C0-A1F7-FC356BA3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1" indent="-342900" algn="ctr" eaLnBrk="1" hangingPunct="1">
              <a:spcBef>
                <a:spcPts val="1200"/>
              </a:spcBef>
              <a:defRPr/>
            </a:pPr>
            <a:r>
              <a:rPr lang="tr-TR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Çapraz Bağlantılar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0A104810-B4A5-4E93-95CF-C627C9DA7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775" y="166528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 arka tarafında bulunan çapraz bağlantılar “eğer merdiven özel olarak bu amaçla tasarlanmamışsa” tırmanma amacıyla kullanılmamalıdır.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FBDAB5-3E65-4479-99BE-23EC50314A87}"/>
              </a:ext>
            </a:extLst>
          </p:cNvPr>
          <p:cNvSpPr/>
          <p:nvPr/>
        </p:nvSpPr>
        <p:spPr>
          <a:xfrm>
            <a:off x="364733" y="5684603"/>
            <a:ext cx="4135348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lvl="1" indent="-342900" algn="l">
              <a:buClr>
                <a:schemeClr val="tx1"/>
              </a:buClr>
              <a:defRPr/>
            </a:pPr>
            <a:r>
              <a:rPr lang="tr-TR" sz="16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Bu merdivende arka basamaklar, kullanılmak üzere  tasarlanmış bulunmaktadır. </a:t>
            </a:r>
          </a:p>
        </p:txBody>
      </p:sp>
      <p:pic>
        <p:nvPicPr>
          <p:cNvPr id="22535" name="Picture 3" descr="Slide33">
            <a:extLst>
              <a:ext uri="{FF2B5EF4-FFF2-40B4-BE49-F238E27FC236}">
                <a16:creationId xmlns:a16="http://schemas.microsoft.com/office/drawing/2014/main" id="{0E5F41CC-040E-4E63-AEAE-D2C56959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098550"/>
            <a:ext cx="3348038" cy="44592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73F275C0-538B-4D1A-94A8-31AA63C3C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75" y="1947863"/>
            <a:ext cx="588963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3DF6D1F-EBB4-444C-9A0F-2BFDBE848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Merdivenler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E80CCA2-8D01-4E86-93E8-64455C7BB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tr-TR" altLang="tr-TR" sz="16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Hasar görmüş basamaklar ve yeri değişmiş elemanlar kazaların en önemli sebepleridir.</a:t>
            </a:r>
          </a:p>
          <a:p>
            <a:pPr eaLnBrk="1" hangingPunct="1">
              <a:spcBef>
                <a:spcPts val="1200"/>
              </a:spcBef>
            </a:pPr>
            <a:r>
              <a:rPr lang="tr-TR" altLang="tr-TR" sz="16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Merdivene yakın veya merdiven sahanlığında toplanmayın, buraları herhangi bir eşya ile doldurup, akışı zorlaştırmayın.</a:t>
            </a:r>
          </a:p>
          <a:p>
            <a:pPr eaLnBrk="1" hangingPunct="1">
              <a:spcBef>
                <a:spcPts val="1200"/>
              </a:spcBef>
            </a:pPr>
            <a:r>
              <a:rPr lang="tr-TR" altLang="tr-TR" sz="16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Kollarınızı gereğinden fazla eşya ile doldurup görüş alanınızı kısıtlamayın.</a:t>
            </a:r>
          </a:p>
          <a:p>
            <a:pPr eaLnBrk="1" hangingPunct="1">
              <a:spcBef>
                <a:spcPts val="1200"/>
              </a:spcBef>
            </a:pPr>
            <a:r>
              <a:rPr lang="tr-TR" altLang="tr-TR" sz="16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seferde yalnızca bir basamak alın.</a:t>
            </a:r>
          </a:p>
          <a:p>
            <a:pPr eaLnBrk="1" hangingPunct="1">
              <a:spcBef>
                <a:spcPts val="1200"/>
              </a:spcBef>
            </a:pPr>
            <a:r>
              <a:rPr lang="tr-TR" altLang="tr-TR" sz="16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eliniz tırabzan veya korkulukta olsun.</a:t>
            </a:r>
          </a:p>
          <a:p>
            <a:pPr eaLnBrk="1" hangingPunct="1">
              <a:spcBef>
                <a:spcPts val="1200"/>
              </a:spcBef>
            </a:pPr>
            <a:r>
              <a:rPr lang="tr-TR" altLang="tr-TR" sz="16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 ve basamakları iyi aydınlatın.</a:t>
            </a:r>
          </a:p>
          <a:p>
            <a:pPr eaLnBrk="1" hangingPunct="1">
              <a:spcBef>
                <a:spcPts val="1200"/>
              </a:spcBef>
            </a:pPr>
            <a:r>
              <a:rPr lang="tr-TR" altLang="tr-TR" sz="16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Merdivenleri ve basamakları depolama amaçlı kullanmayın.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endParaRPr lang="ko-KR" altLang="en-US" sz="1600" b="0">
              <a:solidFill>
                <a:srgbClr val="002060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733A-D62D-412E-BA3F-051BE4BC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1" indent="-342900" algn="ctr" eaLnBrk="1" hangingPunct="1">
              <a:spcBef>
                <a:spcPts val="1200"/>
              </a:spcBef>
              <a:defRPr/>
            </a:pPr>
            <a:r>
              <a:rPr lang="tr-TR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Hasar Görmüş ya da Arızalı Merdivenler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DF44852F-3441-44E0-9257-97A2577C1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1763713"/>
            <a:ext cx="45720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Merdivenler, kırık ya da eksik basamaklar gibi gözle görülebilen hatalar için kalifiye bir kişi tarafından denetlenmelidir.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Arızalı bir merdiven tespit edildiğinde, derhal </a:t>
            </a:r>
            <a:r>
              <a:rPr lang="tr-TR" altLang="tr-TR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“arızalı” </a:t>
            </a: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 da </a:t>
            </a:r>
            <a:r>
              <a:rPr lang="tr-TR" altLang="tr-TR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“kullanmayın” </a:t>
            </a: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şeklinde işaretlenmelidir.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Arızalı merdivenler, arızası giderilinceye kadar, kullanımdan derhal kaldırılmalıdır. </a:t>
            </a:r>
          </a:p>
        </p:txBody>
      </p:sp>
      <p:pic>
        <p:nvPicPr>
          <p:cNvPr id="23556" name="Picture 4" descr="Ladder04">
            <a:extLst>
              <a:ext uri="{FF2B5EF4-FFF2-40B4-BE49-F238E27FC236}">
                <a16:creationId xmlns:a16="http://schemas.microsoft.com/office/drawing/2014/main" id="{E2E8CBE4-80EA-433D-BCF3-9BDCBD0A1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76375"/>
            <a:ext cx="3397250" cy="45735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6">
            <a:extLst>
              <a:ext uri="{FF2B5EF4-FFF2-40B4-BE49-F238E27FC236}">
                <a16:creationId xmlns:a16="http://schemas.microsoft.com/office/drawing/2014/main" id="{961BA315-0BED-4C68-8F0E-324F06928C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44800" y="2936875"/>
            <a:ext cx="685800" cy="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26FB3-CA50-442A-8BD4-669466F30C74}"/>
              </a:ext>
            </a:extLst>
          </p:cNvPr>
          <p:cNvSpPr/>
          <p:nvPr/>
        </p:nvSpPr>
        <p:spPr>
          <a:xfrm>
            <a:off x="2208944" y="3074967"/>
            <a:ext cx="1633591" cy="83099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lvl="1" indent="-342900" algn="ctr">
              <a:buClr>
                <a:schemeClr val="tx1"/>
              </a:buClr>
              <a:defRPr/>
            </a:pPr>
            <a:r>
              <a:rPr lang="tr-TR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Eksik Basamak</a:t>
            </a:r>
          </a:p>
          <a:p>
            <a:pPr marL="342900" lvl="1" indent="-342900" algn="ctr">
              <a:buClr>
                <a:schemeClr val="tx1"/>
              </a:buClr>
              <a:defRPr/>
            </a:pPr>
            <a:endParaRPr lang="tr-TR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B383-43D3-4752-9FDD-BB82FA65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1" indent="-342900" algn="ctr" eaLnBrk="1" hangingPunct="1">
              <a:spcBef>
                <a:spcPts val="1200"/>
              </a:spcBef>
              <a:defRPr/>
            </a:pPr>
            <a:r>
              <a:rPr lang="tr-TR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Merdivene Tırmanılması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918912AA-A538-4444-83A6-11BB8A51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1887538"/>
            <a:ext cx="45720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 üzerinde aşağı ya da yukarı hareket ederken, merdiven tam karşınızda olmalıdır.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 ya da yukarı giderken, en az bir elinizle, merdiven sıkıca kavranmalıdır.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Dengenizin kaybolmasına sebep olabilecek herhangi bir yük taşınmamalıdır.</a:t>
            </a:r>
          </a:p>
        </p:txBody>
      </p:sp>
      <p:pic>
        <p:nvPicPr>
          <p:cNvPr id="24580" name="Picture 4" descr="Ladder03">
            <a:extLst>
              <a:ext uri="{FF2B5EF4-FFF2-40B4-BE49-F238E27FC236}">
                <a16:creationId xmlns:a16="http://schemas.microsoft.com/office/drawing/2014/main" id="{E927AFB7-147C-4BBA-865F-4A428D2A5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04925"/>
            <a:ext cx="2789237" cy="4572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F038-2C25-42BB-8169-4D919078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1" indent="-342900" algn="ctr" eaLnBrk="1" hangingPunct="1">
              <a:spcBef>
                <a:spcPts val="1200"/>
              </a:spcBef>
              <a:defRPr/>
            </a:pPr>
            <a:r>
              <a:rPr lang="tr-T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Merdivenler</a:t>
            </a:r>
            <a:endParaRPr lang="tr-TR" dirty="0"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9D954121-C508-414C-A169-A89844B1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1609725"/>
            <a:ext cx="59277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Bir merdivene tırmanmadan önce dikkat edilecek ana hususlar;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Merdiven, taşınacak yükün cinsine göre seçilmelidir.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Merdivenin uygulanacak toplam yükü taşıyabileceğinden emin olunmalıdır.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Merdivenin yeterince sağlam bir yüzeye dayandırıldığından emin olunmalıdır.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Merdivenin durumu kontrol edilmelidir.</a:t>
            </a:r>
            <a:endParaRPr lang="tr-TR" altLang="tr-TR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7">
            <a:extLst>
              <a:ext uri="{FF2B5EF4-FFF2-40B4-BE49-F238E27FC236}">
                <a16:creationId xmlns:a16="http://schemas.microsoft.com/office/drawing/2014/main" id="{0DBFEA55-452D-495B-9AEE-8F70DA15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013" y="1752600"/>
            <a:ext cx="1830387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E0C7-2F79-469D-9188-EE4DB26C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1" indent="-342900" algn="ctr" eaLnBrk="1" hangingPunct="1">
              <a:spcBef>
                <a:spcPts val="1200"/>
              </a:spcBef>
              <a:defRPr/>
            </a:pPr>
            <a:r>
              <a:rPr lang="tr-TR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Merdiven Ağırlık Tasnifi</a:t>
            </a:r>
            <a:endParaRPr lang="tr-TR" dirty="0"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CF550E3A-132C-40EB-973B-0071C66C5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1851025"/>
            <a:ext cx="592931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Endüstriyel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 yük kapasitesi 115 kg. ın üstünde olan merdivenler,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Ticari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 yük kapasitesi 100 kg. ın altında olan merdivenler (örneğin boya badana işleri için uygun)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Ev Kullanımı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kg. civarında kapasitesi olan hafif merdivenler 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A272B179-8FD1-4286-920B-4FBCC7E3F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828800"/>
            <a:ext cx="19875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F2DEDF01-6FB4-45C9-A8F2-46F4C64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930275"/>
          </a:xfrm>
        </p:spPr>
        <p:txBody>
          <a:bodyPr/>
          <a:lstStyle/>
          <a:p>
            <a:pPr marL="342900" indent="-342900" algn="ctr" eaLnBrk="1" hangingPunct="1">
              <a:spcBef>
                <a:spcPts val="1200"/>
              </a:spcBef>
            </a:pPr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Merdivenleri Daima Usulüne Uygun Kullanın!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51133A8F-326B-46C7-BF51-05BD402B4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1512888"/>
            <a:ext cx="59277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Basamak Merdivenler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Tırmanma öncesinde yayların kilitlendiğinden emin olun.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Basamak merdivenin üzerinde ya da basamağında ayakta durmaya çalışmayın (dikilmeyin).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Eklentili (uzatmalı) ve Düz Merdivenler 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Uzatmalı merdiveni istenilen uzunluğa ayarladıktan sonra her iki tarafın kilitlendiğinden emin olun.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 ya da uzatmalı merdivenin son üç basamağında asla ayakta durmayın (dikilmeyin).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Merdiveni hareket edebilecek bir cisme dayamayın.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Merdivene yüzünüzü dönün ve rahatça görün, tırmanırken ya da inerken kenarlarından iki elle sıkıca kavrayın.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5AD860E-D275-42B7-AA12-93ED439D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eaLnBrk="1" hangingPunct="1">
              <a:spcBef>
                <a:spcPts val="1200"/>
              </a:spcBef>
            </a:pPr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Merdivenleri Daima Usulüne Uygun Kullanın!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EFFB17FA-9768-4CC4-8554-9FECD21E5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1420813"/>
            <a:ext cx="59277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l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Merdivenleri kuvvetli rüzgarda asla kullanmayın.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Merdivenleri kapı önlerinde, kapı kilitlenmeden, blok konulmadan ya da muhafaza altına alınmadan, asla kullanmayın. 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Vücudunuzu basamak küpeştesi boyunca ortalayarak denge sağlayın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Tırmanırken ya da iniş anında, elinizde araç gereç ya da malzeme taşımayın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Herhangi bir anda bir merdivende yalnızca bir kişi bulunmalıdır.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Elektrik güç merkezinin yakınında çalışma yapılacaksa, mutlaka ahşap ya da fiberglas merdiven kullanın, elektrik güç merkezinde yapılan çalışmalarda </a:t>
            </a:r>
            <a:r>
              <a:rPr lang="tr-TR" altLang="tr-T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ASLA</a:t>
            </a:r>
            <a:r>
              <a:rPr lang="tr-TR" altLang="tr-TR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merdiven kullanmayın.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82FE52D-3657-4C92-9503-C02AA1CC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eaLnBrk="1" hangingPunct="1">
              <a:spcBef>
                <a:spcPts val="1200"/>
              </a:spcBef>
            </a:pPr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 Merdiven Yerleşimi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DB18FB1E-EBCB-4844-AC22-C90AAF9F5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1881188"/>
            <a:ext cx="5199062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Merdiveni, merdiven altı yatay düzleminden, merdiven üst noktasının temas ettiği uca kadar olan her dikey 4 m. için, 1 m. yatay mesafe bırakacak şekilde yerleştirin. </a:t>
            </a:r>
            <a:r>
              <a:rPr lang="tr-TR" altLang="tr-TR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Buna 4’e 1 kuralı denilmektedir.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 bir merdiven duvar dikey uzunluğu 16 m. olan bir duvara dayanacaksa, merdiven tabanı duvardan 4 m. uzakta olmalıdır. </a:t>
            </a:r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BCD23E37-2AD7-46F0-ADD3-517B3168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90675"/>
            <a:ext cx="31242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4">
            <a:extLst>
              <a:ext uri="{FF2B5EF4-FFF2-40B4-BE49-F238E27FC236}">
                <a16:creationId xmlns:a16="http://schemas.microsoft.com/office/drawing/2014/main" id="{A691A4E3-0C05-4AFF-BE11-1CC4461F9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3236913"/>
            <a:ext cx="58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</a:t>
            </a:r>
          </a:p>
        </p:txBody>
      </p:sp>
      <p:sp>
        <p:nvSpPr>
          <p:cNvPr id="29702" name="TextBox 5">
            <a:extLst>
              <a:ext uri="{FF2B5EF4-FFF2-40B4-BE49-F238E27FC236}">
                <a16:creationId xmlns:a16="http://schemas.microsoft.com/office/drawing/2014/main" id="{DFC20F53-D9C9-40FC-9034-ED4FD652F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5135563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8339DC7A-DF06-439A-AC80-0B5551E4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eaLnBrk="1" hangingPunct="1">
              <a:spcBef>
                <a:spcPts val="1200"/>
              </a:spcBef>
            </a:pPr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Merdivenin Uygun Bir Şekilde Kullanımı 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498D22D4-4980-4FE5-B15B-64474133A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1593850"/>
            <a:ext cx="66675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Merdivenin stabilitesi (dengesi) hakkında herhangi bir kuşku varsa, ilave önlem alınarak denge sağlanmalıdır.</a:t>
            </a:r>
          </a:p>
          <a:p>
            <a:pPr lvl="2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 ikinci bir kişinin merdiveni tutması</a:t>
            </a:r>
          </a:p>
          <a:p>
            <a:pPr lvl="2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 tepe noktasının destek yapıya bağlanması vb.</a:t>
            </a:r>
          </a:p>
          <a:p>
            <a:pPr lvl="1"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Daima “bel bükülme kuralı”nı kullanın. 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2D0864C6-0C04-412E-8F77-CCE1D660C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4183063"/>
            <a:ext cx="457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(*) Bel Bükülme Kuralı: Merdivende dengeyi bozmamaya dikkat edin. Ortada kalın. Belinizin basamağın sağına veya soluna kayması hem dengenizi bozarak düşmenize hem de eklem ve doku zedelenmelerine, disk kaymasına sebep olabilir.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>
            <a:extLst>
              <a:ext uri="{FF2B5EF4-FFF2-40B4-BE49-F238E27FC236}">
                <a16:creationId xmlns:a16="http://schemas.microsoft.com/office/drawing/2014/main" id="{7EA97181-89FA-41B3-BD44-197880118676}"/>
              </a:ext>
            </a:extLst>
          </p:cNvPr>
          <p:cNvSpPr>
            <a:spLocks noChangeArrowheads="1" noChangeShapeType="1" noTextEdit="1"/>
          </p:cNvSpPr>
          <p:nvPr/>
        </p:nvSpPr>
        <p:spPr bwMode="blackWhite">
          <a:xfrm>
            <a:off x="1211263" y="2625725"/>
            <a:ext cx="5943600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54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Teşekkürler!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500B1DF-1734-4736-8AB9-D160AC7A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44463"/>
            <a:ext cx="7848600" cy="1008062"/>
          </a:xfrm>
        </p:spPr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Tırabzan ve Korkuluk Mukavemeti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CA69A-2B8B-4902-8FA8-079704AF1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563" y="2244725"/>
            <a:ext cx="6040437" cy="1176338"/>
          </a:xfrm>
        </p:spPr>
        <p:txBody>
          <a:bodyPr/>
          <a:lstStyle/>
          <a:p>
            <a:pPr eaLnBrk="1" hangingPunct="1"/>
            <a:r>
              <a:rPr lang="tr-TR" altLang="tr-TR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Tırabzan ve korkuluklar </a:t>
            </a:r>
            <a:r>
              <a:rPr lang="tr-TR" altLang="tr-TR" sz="2400" b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kg.lık</a:t>
            </a:r>
            <a:r>
              <a:rPr lang="tr-TR" altLang="tr-TR" sz="24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kuvvete dayanıklı olmalıdır.</a:t>
            </a: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B2DBC248-7F0E-4858-AD56-DE5C651B2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492250"/>
            <a:ext cx="22669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>
            <a:extLst>
              <a:ext uri="{FF2B5EF4-FFF2-40B4-BE49-F238E27FC236}">
                <a16:creationId xmlns:a16="http://schemas.microsoft.com/office/drawing/2014/main" id="{EC80CBC5-2A32-4680-86E0-086712EEB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3236913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kg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00AD523-E00F-4B10-A4B6-8C72A227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Tırabzan ve Korkuluklar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AEE35-22B0-4B0D-92A7-B8DEA1F0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163" y="2008188"/>
            <a:ext cx="5413375" cy="1444625"/>
          </a:xfrm>
        </p:spPr>
        <p:txBody>
          <a:bodyPr/>
          <a:lstStyle/>
          <a:p>
            <a:pPr algn="just" eaLnBrk="1" hangingPunct="1"/>
            <a:r>
              <a:rPr lang="tr-TR" altLang="tr-TR" sz="20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veya daha fazla basamaklı ya da 75 cm.den daha yüksek merdivenlere en az bir korkuluk yapılmalıdır.</a:t>
            </a:r>
          </a:p>
        </p:txBody>
      </p:sp>
      <p:pic>
        <p:nvPicPr>
          <p:cNvPr id="7172" name="Picture 6" descr="Untitled-1 copy">
            <a:extLst>
              <a:ext uri="{FF2B5EF4-FFF2-40B4-BE49-F238E27FC236}">
                <a16:creationId xmlns:a16="http://schemas.microsoft.com/office/drawing/2014/main" id="{F5B7928E-1AEE-4AAA-84BB-EB0669C7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7025"/>
            <a:ext cx="3254375" cy="38782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>
            <a:extLst>
              <a:ext uri="{FF2B5EF4-FFF2-40B4-BE49-F238E27FC236}">
                <a16:creationId xmlns:a16="http://schemas.microsoft.com/office/drawing/2014/main" id="{A6C181BB-E6F1-4718-AAF8-0EA0E053D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138" y="3298825"/>
            <a:ext cx="1023937" cy="974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C5C8E-5925-4D10-89D3-E6E6984994E7}"/>
              </a:ext>
            </a:extLst>
          </p:cNvPr>
          <p:cNvSpPr/>
          <p:nvPr/>
        </p:nvSpPr>
        <p:spPr>
          <a:xfrm>
            <a:off x="251717" y="5710534"/>
            <a:ext cx="585113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tr-TR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Bu merdivendeki basamak sayısı 4’den fazla ancak korkuluğu yok. Ayrıca platforma da tırabzan yapılması gerekiyor.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641B0-9BFE-4A05-A06E-C47B373B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946275"/>
            <a:ext cx="5270500" cy="1279525"/>
          </a:xfrm>
        </p:spPr>
        <p:txBody>
          <a:bodyPr/>
          <a:lstStyle/>
          <a:p>
            <a:pPr algn="just" eaLnBrk="1" hangingPunct="1"/>
            <a:r>
              <a:rPr lang="tr-TR" altLang="tr-TR" sz="1800" b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veya daha fazla basamaklı ya da 0.75 cm. den daha yüksek merdivenlerde, korunması olmayan her kenar boyunca korkuluk yapılmalıdır.</a:t>
            </a: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9EE0927A-B820-41D4-8077-C7345DF52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Tırabzan ve Korkuluklar</a:t>
            </a:r>
          </a:p>
        </p:txBody>
      </p:sp>
      <p:pic>
        <p:nvPicPr>
          <p:cNvPr id="8196" name="Picture 4" descr="Slide5">
            <a:extLst>
              <a:ext uri="{FF2B5EF4-FFF2-40B4-BE49-F238E27FC236}">
                <a16:creationId xmlns:a16="http://schemas.microsoft.com/office/drawing/2014/main" id="{41ACC4A3-C084-4D10-9666-6EF1954C9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25588"/>
            <a:ext cx="3381375" cy="390048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A834BC4C-88E0-449C-A381-DB3F2B210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8" y="3143250"/>
            <a:ext cx="842962" cy="827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7C3DCF-1173-4F48-9A6A-A2151B418382}"/>
              </a:ext>
            </a:extLst>
          </p:cNvPr>
          <p:cNvSpPr/>
          <p:nvPr/>
        </p:nvSpPr>
        <p:spPr>
          <a:xfrm>
            <a:off x="261991" y="5746294"/>
            <a:ext cx="45720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tr-TR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Gösterilen bu merdivende her iki kenara da korkuluk yapılmalıdır.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9D036E2-7DF9-419D-85E1-CC7740FA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 Basamakları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0E0501A-32B7-4FF1-93EC-F9ED27F2DA93}"/>
              </a:ext>
            </a:extLst>
          </p:cNvPr>
          <p:cNvSpPr>
            <a:spLocks noChangeShapeType="1"/>
          </p:cNvSpPr>
          <p:nvPr/>
        </p:nvSpPr>
        <p:spPr bwMode="auto">
          <a:xfrm rot="21505209" flipV="1">
            <a:off x="2070100" y="2673350"/>
            <a:ext cx="3352800" cy="1935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92A96D8-345E-4607-82A3-CB90B1417F35}"/>
              </a:ext>
            </a:extLst>
          </p:cNvPr>
          <p:cNvSpPr txBox="1">
            <a:spLocks noChangeArrowheads="1"/>
          </p:cNvSpPr>
          <p:nvPr/>
        </p:nvSpPr>
        <p:spPr bwMode="auto">
          <a:xfrm rot="-1968647">
            <a:off x="1414463" y="3090863"/>
            <a:ext cx="4540250" cy="40005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tr-TR" altLang="tr-TR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ve 50 derece arasında sabit bir açı.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33F860FE-19F9-491F-8865-E86FC5AC6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4730750"/>
            <a:ext cx="4572000" cy="1600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Basamaklar arasındaki farklılıklar </a:t>
            </a:r>
          </a:p>
          <a:p>
            <a:pPr algn="ctr"/>
            <a:r>
              <a:rPr lang="tr-TR" altLang="tr-TR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mm. yi aşmamalıdır.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11D4FFC6-A6EC-43DC-8500-CBA60BC92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00" y="3130550"/>
            <a:ext cx="2286000" cy="1600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E8A584BE-6B95-4954-87D8-A705EFD4D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7300" y="4730750"/>
            <a:ext cx="2286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DABF2FB9-2857-4BEA-8393-0D80F6DD3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7300" y="4730750"/>
            <a:ext cx="1588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653A7A90-0BB5-49DB-B4B7-81A95D26E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7300" y="6330950"/>
            <a:ext cx="4572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26" name="Line 10">
            <a:extLst>
              <a:ext uri="{FF2B5EF4-FFF2-40B4-BE49-F238E27FC236}">
                <a16:creationId xmlns:a16="http://schemas.microsoft.com/office/drawing/2014/main" id="{82C5B649-2573-4DA8-8574-4C6CB4625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3130550"/>
            <a:ext cx="1588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27" name="Line 11">
            <a:extLst>
              <a:ext uri="{FF2B5EF4-FFF2-40B4-BE49-F238E27FC236}">
                <a16:creationId xmlns:a16="http://schemas.microsoft.com/office/drawing/2014/main" id="{CF0C0E72-DF8B-45CC-A7A1-F0F42D46D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3130550"/>
            <a:ext cx="2286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28" name="Line 12">
            <a:extLst>
              <a:ext uri="{FF2B5EF4-FFF2-40B4-BE49-F238E27FC236}">
                <a16:creationId xmlns:a16="http://schemas.microsoft.com/office/drawing/2014/main" id="{1FB39734-B835-444F-945E-1877A516E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9300" y="3130550"/>
            <a:ext cx="1588" cy="3200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8BA46-96B0-43F1-86DC-077295168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2176463"/>
            <a:ext cx="3133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tr-TR" altLang="tr-TR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ve 50 derece arasında inşa edilmiş olmalıdır.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88796-E13C-4A69-A7D1-9F9C3A6DF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5165725"/>
            <a:ext cx="2271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tr-TR" altLang="tr-TR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Tolere edilebilecek azami değişiklik 0,6 cm. dir. Yani değişiklikler 6 mm.yi aşmamalıdır.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594FC7-E3AC-4CD5-82DD-7266AC52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062038"/>
            <a:ext cx="81375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tr-TR" altLang="tr-TR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Basamak yüksekliği ve adım uzunluğu merdiven boyunca yeknesak (bir örnek) olmalı, yani basamaktan basamağa değişmemelidir. </a:t>
            </a:r>
          </a:p>
          <a:p>
            <a:pPr algn="just"/>
            <a:r>
              <a:rPr lang="tr-TR" altLang="tr-TR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F248057-7E6F-43C7-BA83-5F278DFF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Merdiven Basamakları</a:t>
            </a:r>
          </a:p>
        </p:txBody>
      </p:sp>
      <p:pic>
        <p:nvPicPr>
          <p:cNvPr id="10243" name="Picture 2" descr="Slide14">
            <a:extLst>
              <a:ext uri="{FF2B5EF4-FFF2-40B4-BE49-F238E27FC236}">
                <a16:creationId xmlns:a16="http://schemas.microsoft.com/office/drawing/2014/main" id="{DD0E7F47-4805-4022-84BF-AC4205755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489075"/>
            <a:ext cx="2409825" cy="46958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5" name="Rectangle 1">
            <a:extLst>
              <a:ext uri="{FF2B5EF4-FFF2-40B4-BE49-F238E27FC236}">
                <a16:creationId xmlns:a16="http://schemas.microsoft.com/office/drawing/2014/main" id="{84A877A3-A10B-4CC9-B06B-BD1035B5E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870075"/>
            <a:ext cx="61436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Basamaklar her düşey 30 cm. yükseklik için, en az 75 cm. derinliğinde ve en az 56 cm. genişliğinde imal edilmelidir.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Basamakların korunmasız kenarlarına standart 107 cm. uzunluğunda korkuluk ya da tırabzan sistemleri yapılmalıdır.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850A3E9-3C5C-4E6B-95D6-B4B8BBD8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eaLnBrk="1" hangingPunct="1">
              <a:spcBef>
                <a:spcPts val="1200"/>
              </a:spcBef>
            </a:pPr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ve Açılır Kapılar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0721B020-70BA-4D0C-904C-422760702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070100"/>
            <a:ext cx="6143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Kapının direkt olarak platforma açılması durumunda, kapı genişliğine en az 51 cm. ilave etmek suretiyle oluşacak bir giriş platformu temin edilmelidir.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50FA9210-0BBF-4209-BDD1-2AE395BD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500188"/>
            <a:ext cx="24542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>
            <a:extLst>
              <a:ext uri="{FF2B5EF4-FFF2-40B4-BE49-F238E27FC236}">
                <a16:creationId xmlns:a16="http://schemas.microsoft.com/office/drawing/2014/main" id="{F20DA6B9-B02B-4DC4-98E3-7126DC242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3894138"/>
            <a:ext cx="514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tr-TR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cm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E832CD3-E7B3-4DD8-9758-ACF4EB82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Taşınabilir Merdivenlerin Genel Gereksinimleri</a:t>
            </a:r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CCA80777-9D34-4661-B159-6CAE36D7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738" y="1296988"/>
            <a:ext cx="5845175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Taşınabilir merdivenler emniyetli bir şekilde muhafaza edilmelidir.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BUNLARI YAPIN….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Taşınabilir merdiven üst ve alt seviyeleri etrafını temiz ve düzenli tutunuz.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Ayakları, kaymayı önleyici destek takozu ve basamakları aynı seviyede ve eşit aralıklı yapın.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Ayakların birbirinden olan açıklıklarının 25 cm. ile 35 cm. arasında olduğundan emin olun.</a:t>
            </a:r>
          </a:p>
          <a:p>
            <a:pPr algn="just" eaLnBrk="1" hangingPunct="1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tr-TR" altLang="tr-TR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Taşınabilir merdivenlerin kayma tehlikelerine maruz kalmayacağından emin olun.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7A448C45-BAD2-492E-8F91-019E45FC75A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28750"/>
            <a:ext cx="2570163" cy="42735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struction_workers">
  <a:themeElements>
    <a:clrScheme name="Construction Workers 2">
      <a:dk1>
        <a:srgbClr val="FFCC00"/>
      </a:dk1>
      <a:lt1>
        <a:srgbClr val="FFFFFF"/>
      </a:lt1>
      <a:dk2>
        <a:srgbClr val="C0C0C0"/>
      </a:dk2>
      <a:lt2>
        <a:srgbClr val="333333"/>
      </a:lt2>
      <a:accent1>
        <a:srgbClr val="0172BF"/>
      </a:accent1>
      <a:accent2>
        <a:srgbClr val="B4DDFC"/>
      </a:accent2>
      <a:accent3>
        <a:srgbClr val="FFFFFF"/>
      </a:accent3>
      <a:accent4>
        <a:srgbClr val="DAAE00"/>
      </a:accent4>
      <a:accent5>
        <a:srgbClr val="AABCDC"/>
      </a:accent5>
      <a:accent6>
        <a:srgbClr val="A3C8E4"/>
      </a:accent6>
      <a:hlink>
        <a:srgbClr val="000066"/>
      </a:hlink>
      <a:folHlink>
        <a:srgbClr val="6699FF"/>
      </a:folHlink>
    </a:clrScheme>
    <a:fontScheme name="Construction Worke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struction Workers 1">
        <a:dk1>
          <a:srgbClr val="0099FF"/>
        </a:dk1>
        <a:lt1>
          <a:srgbClr val="FFFFFF"/>
        </a:lt1>
        <a:dk2>
          <a:srgbClr val="C0C0C0"/>
        </a:dk2>
        <a:lt2>
          <a:srgbClr val="333333"/>
        </a:lt2>
        <a:accent1>
          <a:srgbClr val="966199"/>
        </a:accent1>
        <a:accent2>
          <a:srgbClr val="EABEE0"/>
        </a:accent2>
        <a:accent3>
          <a:srgbClr val="FFFFFF"/>
        </a:accent3>
        <a:accent4>
          <a:srgbClr val="0082DA"/>
        </a:accent4>
        <a:accent5>
          <a:srgbClr val="C9B7CA"/>
        </a:accent5>
        <a:accent6>
          <a:srgbClr val="D4ACCB"/>
        </a:accent6>
        <a:hlink>
          <a:srgbClr val="660033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ruction Workers 2">
        <a:dk1>
          <a:srgbClr val="FFCC00"/>
        </a:dk1>
        <a:lt1>
          <a:srgbClr val="FFFFFF"/>
        </a:lt1>
        <a:dk2>
          <a:srgbClr val="C0C0C0"/>
        </a:dk2>
        <a:lt2>
          <a:srgbClr val="333333"/>
        </a:lt2>
        <a:accent1>
          <a:srgbClr val="0172BF"/>
        </a:accent1>
        <a:accent2>
          <a:srgbClr val="B4DDFC"/>
        </a:accent2>
        <a:accent3>
          <a:srgbClr val="FFFFFF"/>
        </a:accent3>
        <a:accent4>
          <a:srgbClr val="DAAE00"/>
        </a:accent4>
        <a:accent5>
          <a:srgbClr val="AABCDC"/>
        </a:accent5>
        <a:accent6>
          <a:srgbClr val="A3C8E4"/>
        </a:accent6>
        <a:hlink>
          <a:srgbClr val="000066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ruction Workers 3">
        <a:dk1>
          <a:srgbClr val="36A436"/>
        </a:dk1>
        <a:lt1>
          <a:srgbClr val="FFFFFF"/>
        </a:lt1>
        <a:dk2>
          <a:srgbClr val="C0C0C0"/>
        </a:dk2>
        <a:lt2>
          <a:srgbClr val="333333"/>
        </a:lt2>
        <a:accent1>
          <a:srgbClr val="E67434"/>
        </a:accent1>
        <a:accent2>
          <a:srgbClr val="FCD59C"/>
        </a:accent2>
        <a:accent3>
          <a:srgbClr val="FFFFFF"/>
        </a:accent3>
        <a:accent4>
          <a:srgbClr val="2D8B2D"/>
        </a:accent4>
        <a:accent5>
          <a:srgbClr val="F0BCAE"/>
        </a:accent5>
        <a:accent6>
          <a:srgbClr val="E4C18D"/>
        </a:accent6>
        <a:hlink>
          <a:srgbClr val="783C00"/>
        </a:hlink>
        <a:folHlink>
          <a:srgbClr val="F49F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1294</Words>
  <Application>Microsoft Office PowerPoint</Application>
  <PresentationFormat>Ekran Gösterisi (4:3)</PresentationFormat>
  <Paragraphs>140</Paragraphs>
  <Slides>28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6" baseType="lpstr">
      <vt:lpstr>Times New Roman</vt:lpstr>
      <vt:lpstr>Arial</vt:lpstr>
      <vt:lpstr>Verdana</vt:lpstr>
      <vt:lpstr>Wingdings</vt:lpstr>
      <vt:lpstr>Calibri</vt:lpstr>
      <vt:lpstr>Gulim</vt:lpstr>
      <vt:lpstr>construction_workers</vt:lpstr>
      <vt:lpstr>Microsoft PowerPoint 97-2003 Sunusu</vt:lpstr>
      <vt:lpstr>PowerPoint Sunusu</vt:lpstr>
      <vt:lpstr>Merdivenler</vt:lpstr>
      <vt:lpstr>Tırabzan ve Korkuluk Mukavemeti</vt:lpstr>
      <vt:lpstr>Tırabzan ve Korkuluklar</vt:lpstr>
      <vt:lpstr>Tırabzan ve Korkuluklar</vt:lpstr>
      <vt:lpstr>Merdiven Basamakları</vt:lpstr>
      <vt:lpstr>Merdiven Basamakları</vt:lpstr>
      <vt:lpstr>Platform ve Açılır Kapılar</vt:lpstr>
      <vt:lpstr>Taşınabilir Merdivenlerin Genel Gereksinimleri</vt:lpstr>
      <vt:lpstr>Taşınabilir Merdivenlerin Genel Gereksinimleri</vt:lpstr>
      <vt:lpstr>Kontrol Edilmesi Gerekenler </vt:lpstr>
      <vt:lpstr>Taşınabilir Merdivenlerin Raptedilmesi</vt:lpstr>
      <vt:lpstr>Taşınabilir Merdivenlerin Raptedilmesi</vt:lpstr>
      <vt:lpstr>Ahşap Merdivenlerin Boyanması</vt:lpstr>
      <vt:lpstr>Merdiven Kenar Rayı Uzatması</vt:lpstr>
      <vt:lpstr>Yüksek Sabitlenmiş Merdiven Gereksinimleri</vt:lpstr>
      <vt:lpstr>Enerji Yüklü Elektrik Ekipmanı Yakınında Merdiven Kullanımı</vt:lpstr>
      <vt:lpstr>En Üst Basamak</vt:lpstr>
      <vt:lpstr>Çapraz Bağlantılar</vt:lpstr>
      <vt:lpstr>Hasar Görmüş ya da Arızalı Merdivenler</vt:lpstr>
      <vt:lpstr>Merdivene Tırmanılması</vt:lpstr>
      <vt:lpstr>Merdivenler</vt:lpstr>
      <vt:lpstr>Merdiven Ağırlık Tasnifi</vt:lpstr>
      <vt:lpstr>Merdivenleri Daima Usulüne Uygun Kullanın!</vt:lpstr>
      <vt:lpstr>Merdivenleri Daima Usulüne Uygun Kullanın!</vt:lpstr>
      <vt:lpstr>Uygun Merdiven Yerleşimi</vt:lpstr>
      <vt:lpstr>Merdivenin Uygun Bir Şekilde Kullanımı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Özlem ÖZKILIÇ</dc:creator>
  <cp:lastModifiedBy>Erkan Keleşoğlu</cp:lastModifiedBy>
  <cp:revision>24</cp:revision>
  <dcterms:created xsi:type="dcterms:W3CDTF">2010-02-15T20:30:46Z</dcterms:created>
  <dcterms:modified xsi:type="dcterms:W3CDTF">2021-08-09T08:58:56Z</dcterms:modified>
</cp:coreProperties>
</file>