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78" r:id="rId5"/>
    <p:sldId id="298" r:id="rId6"/>
    <p:sldId id="279" r:id="rId7"/>
    <p:sldId id="280" r:id="rId8"/>
    <p:sldId id="282" r:id="rId9"/>
    <p:sldId id="283" r:id="rId10"/>
    <p:sldId id="284" r:id="rId11"/>
    <p:sldId id="285" r:id="rId12"/>
    <p:sldId id="286" r:id="rId13"/>
    <p:sldId id="288" r:id="rId14"/>
    <p:sldId id="289" r:id="rId15"/>
    <p:sldId id="290" r:id="rId16"/>
    <p:sldId id="291" r:id="rId17"/>
    <p:sldId id="292" r:id="rId18"/>
    <p:sldId id="293" r:id="rId19"/>
    <p:sldId id="294" r:id="rId20"/>
    <p:sldId id="295" r:id="rId21"/>
    <p:sldId id="297" r:id="rId22"/>
    <p:sldId id="276"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FF33"/>
    <a:srgbClr val="FFFFFF"/>
    <a:srgbClr val="00CCFF"/>
    <a:srgbClr val="3366FF"/>
    <a:srgbClr val="692A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6" autoAdjust="0"/>
    <p:restoredTop sz="94660"/>
  </p:normalViewPr>
  <p:slideViewPr>
    <p:cSldViewPr>
      <p:cViewPr varScale="1">
        <p:scale>
          <a:sx n="101" d="100"/>
          <a:sy n="101" d="100"/>
        </p:scale>
        <p:origin x="1770"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89">
            <a:extLst>
              <a:ext uri="{FF2B5EF4-FFF2-40B4-BE49-F238E27FC236}">
                <a16:creationId xmlns:a16="http://schemas.microsoft.com/office/drawing/2014/main" id="{DE931548-30CA-4C46-90F1-70145E16800D}"/>
              </a:ext>
            </a:extLst>
          </p:cNvPr>
          <p:cNvSpPr>
            <a:spLocks noChangeArrowheads="1"/>
          </p:cNvSpPr>
          <p:nvPr/>
        </p:nvSpPr>
        <p:spPr bwMode="gray">
          <a:xfrm>
            <a:off x="9525" y="4221163"/>
            <a:ext cx="9134475" cy="1871662"/>
          </a:xfrm>
          <a:prstGeom prst="rect">
            <a:avLst/>
          </a:prstGeom>
          <a:gradFill rotWithShape="1">
            <a:gsLst>
              <a:gs pos="0">
                <a:schemeClr val="tx1">
                  <a:gamma/>
                  <a:tint val="12549"/>
                  <a:invGamma/>
                </a:schemeClr>
              </a:gs>
              <a:gs pos="100000">
                <a:schemeClr val="tx1"/>
              </a:gs>
            </a:gsLst>
            <a:lin ang="0" scaled="1"/>
          </a:gradFill>
          <a:ln>
            <a:noFill/>
          </a:ln>
          <a:effectLst/>
        </p:spPr>
        <p:txBody>
          <a:bodyPr wrap="none" anchor="ctr"/>
          <a:lstStyle/>
          <a:p>
            <a:pPr>
              <a:defRPr/>
            </a:pPr>
            <a:endParaRPr lang="tr-TR">
              <a:latin typeface="Arial" charset="0"/>
            </a:endParaRPr>
          </a:p>
        </p:txBody>
      </p:sp>
      <p:sp>
        <p:nvSpPr>
          <p:cNvPr id="5" name="Oval 92" descr="medical perspectives_EYEWIRE(05)_nfine">
            <a:extLst>
              <a:ext uri="{FF2B5EF4-FFF2-40B4-BE49-F238E27FC236}">
                <a16:creationId xmlns:a16="http://schemas.microsoft.com/office/drawing/2014/main" id="{5CBD8888-873E-40E6-8B31-A2DAF8BE11AD}"/>
              </a:ext>
            </a:extLst>
          </p:cNvPr>
          <p:cNvSpPr>
            <a:spLocks noChangeArrowheads="1"/>
          </p:cNvSpPr>
          <p:nvPr/>
        </p:nvSpPr>
        <p:spPr bwMode="gray">
          <a:xfrm>
            <a:off x="1185863" y="115888"/>
            <a:ext cx="935037" cy="936625"/>
          </a:xfrm>
          <a:prstGeom prst="ellipse">
            <a:avLst/>
          </a:prstGeom>
          <a:blipFill dpi="0" rotWithShape="1">
            <a:blip r:embed="rId3" cstate="email"/>
            <a:srcRect/>
            <a:stretch>
              <a:fillRect/>
            </a:stretch>
          </a:blipFill>
          <a:ln w="38100">
            <a:solidFill>
              <a:schemeClr val="tx2"/>
            </a:solidFill>
            <a:round/>
            <a:headEnd/>
            <a:tailEnd/>
          </a:ln>
          <a:effectLst>
            <a:outerShdw dist="89803" dir="2700000" algn="ctr" rotWithShape="0">
              <a:srgbClr val="000000">
                <a:alpha val="19000"/>
              </a:srgbClr>
            </a:outerShdw>
          </a:effectLst>
        </p:spPr>
        <p:txBody>
          <a:bodyPr wrap="none" anchor="ctr"/>
          <a:lstStyle/>
          <a:p>
            <a:pPr>
              <a:defRPr/>
            </a:pPr>
            <a:endParaRPr lang="tr-TR">
              <a:latin typeface="Arial" charset="0"/>
            </a:endParaRPr>
          </a:p>
        </p:txBody>
      </p:sp>
      <p:pic>
        <p:nvPicPr>
          <p:cNvPr id="6" name="Picture 95" descr="http://civilengineerlink.com/wp-content/uploads/2012/04/civil-engineer2.jpg">
            <a:extLst>
              <a:ext uri="{FF2B5EF4-FFF2-40B4-BE49-F238E27FC236}">
                <a16:creationId xmlns:a16="http://schemas.microsoft.com/office/drawing/2014/main" id="{0BBB1AC0-4E9B-4D32-A158-4AA426328B40}"/>
              </a:ext>
            </a:extLst>
          </p:cNvPr>
          <p:cNvPicPr>
            <a:picLocks noChangeAspect="1" noChangeArrowheads="1"/>
          </p:cNvPicPr>
          <p:nvPr userDrawn="1"/>
        </p:nvPicPr>
        <p:blipFill>
          <a:blip r:embed="rId4" cstate="print"/>
          <a:srcRect/>
          <a:stretch>
            <a:fillRect/>
          </a:stretch>
        </p:blipFill>
        <p:spPr bwMode="auto">
          <a:xfrm>
            <a:off x="653902" y="1450641"/>
            <a:ext cx="2909986" cy="3051024"/>
          </a:xfrm>
          <a:prstGeom prst="ellipse">
            <a:avLst/>
          </a:prstGeom>
          <a:ln w="635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Oval 90" descr="medical perspectives_EYEWIRE(04)_nfine">
            <a:extLst>
              <a:ext uri="{FF2B5EF4-FFF2-40B4-BE49-F238E27FC236}">
                <a16:creationId xmlns:a16="http://schemas.microsoft.com/office/drawing/2014/main" id="{E4602639-903F-45E0-940F-7D7D76F361CD}"/>
              </a:ext>
            </a:extLst>
          </p:cNvPr>
          <p:cNvSpPr>
            <a:spLocks noChangeArrowheads="1"/>
          </p:cNvSpPr>
          <p:nvPr/>
        </p:nvSpPr>
        <p:spPr bwMode="gray">
          <a:xfrm>
            <a:off x="2843213" y="2976563"/>
            <a:ext cx="2305050" cy="2397125"/>
          </a:xfrm>
          <a:prstGeom prst="ellipse">
            <a:avLst/>
          </a:prstGeom>
          <a:blipFill dpi="0" rotWithShape="1">
            <a:blip r:embed="rId5" cstate="email"/>
            <a:srcRect/>
            <a:stretch>
              <a:fillRect/>
            </a:stretch>
          </a:blipFill>
          <a:ln w="38100">
            <a:solidFill>
              <a:schemeClr val="tx2"/>
            </a:solidFill>
            <a:round/>
            <a:headEnd/>
            <a:tailEnd/>
          </a:ln>
          <a:effectLst>
            <a:outerShdw dist="89803" dir="2700000" algn="ctr" rotWithShape="0">
              <a:srgbClr val="000000">
                <a:alpha val="19000"/>
              </a:srgbClr>
            </a:outerShdw>
          </a:effectLst>
        </p:spPr>
        <p:txBody>
          <a:bodyPr wrap="none" anchor="ctr"/>
          <a:lstStyle/>
          <a:p>
            <a:pPr>
              <a:defRPr/>
            </a:pPr>
            <a:endParaRPr lang="tr-TR">
              <a:latin typeface="Arial" charset="0"/>
            </a:endParaRPr>
          </a:p>
        </p:txBody>
      </p:sp>
      <p:sp>
        <p:nvSpPr>
          <p:cNvPr id="8" name="Oval 91" descr="medical perspectives_EYEWIRE(03)_nfine">
            <a:extLst>
              <a:ext uri="{FF2B5EF4-FFF2-40B4-BE49-F238E27FC236}">
                <a16:creationId xmlns:a16="http://schemas.microsoft.com/office/drawing/2014/main" id="{F9A232BE-55BB-433E-9C5D-1E83D4C33110}"/>
              </a:ext>
            </a:extLst>
          </p:cNvPr>
          <p:cNvSpPr>
            <a:spLocks noChangeArrowheads="1"/>
          </p:cNvSpPr>
          <p:nvPr/>
        </p:nvSpPr>
        <p:spPr bwMode="gray">
          <a:xfrm>
            <a:off x="250825" y="981075"/>
            <a:ext cx="1438275" cy="1511300"/>
          </a:xfrm>
          <a:prstGeom prst="ellipse">
            <a:avLst/>
          </a:prstGeom>
          <a:blipFill dpi="0" rotWithShape="1">
            <a:blip r:embed="rId6" cstate="email"/>
            <a:srcRect/>
            <a:stretch>
              <a:fillRect/>
            </a:stretch>
          </a:blipFill>
          <a:ln w="38100">
            <a:solidFill>
              <a:schemeClr val="tx2"/>
            </a:solidFill>
            <a:round/>
            <a:headEnd/>
            <a:tailEnd/>
          </a:ln>
          <a:effectLst>
            <a:outerShdw dist="89803" dir="2700000" algn="ctr" rotWithShape="0">
              <a:srgbClr val="000000">
                <a:alpha val="19000"/>
              </a:srgbClr>
            </a:outerShdw>
          </a:effectLst>
        </p:spPr>
        <p:txBody>
          <a:bodyPr wrap="none" anchor="ctr"/>
          <a:lstStyle/>
          <a:p>
            <a:pPr>
              <a:defRPr/>
            </a:pPr>
            <a:endParaRPr lang="tr-TR">
              <a:latin typeface="Arial" charset="0"/>
            </a:endParaRPr>
          </a:p>
        </p:txBody>
      </p:sp>
      <p:sp>
        <p:nvSpPr>
          <p:cNvPr id="3074" name="Rectangle 2"/>
          <p:cNvSpPr>
            <a:spLocks noGrp="1" noChangeArrowheads="1"/>
          </p:cNvSpPr>
          <p:nvPr>
            <p:ph type="ctrTitle"/>
          </p:nvPr>
        </p:nvSpPr>
        <p:spPr bwMode="white">
          <a:xfrm>
            <a:off x="4572000" y="1371600"/>
            <a:ext cx="4267200" cy="1981200"/>
          </a:xfrm>
          <a:effectLst>
            <a:outerShdw dist="53882" dir="2700000" algn="ctr" rotWithShape="0">
              <a:schemeClr val="bg1"/>
            </a:outerShdw>
          </a:effectLst>
        </p:spPr>
        <p:txBody>
          <a:bodyPr/>
          <a:lstStyle>
            <a:lvl1pPr algn="r">
              <a:defRPr sz="4400" b="1">
                <a:solidFill>
                  <a:schemeClr val="tx2"/>
                </a:solidFill>
              </a:defRPr>
            </a:lvl1pPr>
          </a:lstStyle>
          <a:p>
            <a:pPr lvl="0"/>
            <a:r>
              <a:rPr lang="en-US" noProof="0"/>
              <a:t>Click to edit Master title style</a:t>
            </a:r>
          </a:p>
        </p:txBody>
      </p:sp>
      <p:sp>
        <p:nvSpPr>
          <p:cNvPr id="3075" name="Rectangle 3"/>
          <p:cNvSpPr>
            <a:spLocks noGrp="1" noChangeArrowheads="1"/>
          </p:cNvSpPr>
          <p:nvPr>
            <p:ph type="subTitle" idx="1"/>
          </p:nvPr>
        </p:nvSpPr>
        <p:spPr bwMode="black">
          <a:xfrm>
            <a:off x="1219200" y="5410200"/>
            <a:ext cx="6781800" cy="457200"/>
          </a:xfrm>
        </p:spPr>
        <p:txBody>
          <a:bodyPr/>
          <a:lstStyle>
            <a:lvl1pPr marL="0" indent="0" algn="ctr">
              <a:buFont typeface="Wingdings" pitchFamily="2" charset="2"/>
              <a:buNone/>
              <a:defRPr sz="1800" b="0">
                <a:solidFill>
                  <a:schemeClr val="bg1"/>
                </a:solidFill>
                <a:latin typeface="Verdana" pitchFamily="34" charset="0"/>
              </a:defRPr>
            </a:lvl1pPr>
          </a:lstStyle>
          <a:p>
            <a:pPr lvl="0"/>
            <a:r>
              <a:rPr lang="en-US" noProof="0"/>
              <a:t>Click to edit Master subtitle style</a:t>
            </a:r>
          </a:p>
        </p:txBody>
      </p:sp>
    </p:spTree>
    <p:extLst>
      <p:ext uri="{BB962C8B-B14F-4D97-AF65-F5344CB8AC3E}">
        <p14:creationId xmlns:p14="http://schemas.microsoft.com/office/powerpoint/2010/main" val="2955632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6">
            <a:extLst>
              <a:ext uri="{FF2B5EF4-FFF2-40B4-BE49-F238E27FC236}">
                <a16:creationId xmlns:a16="http://schemas.microsoft.com/office/drawing/2014/main" id="{E74E7FB6-835F-4D4A-81A6-4F2E1B4493C5}"/>
              </a:ext>
            </a:extLst>
          </p:cNvPr>
          <p:cNvSpPr>
            <a:spLocks noGrp="1" noChangeArrowheads="1"/>
          </p:cNvSpPr>
          <p:nvPr>
            <p:ph type="sldNum" sz="quarter" idx="10"/>
          </p:nvPr>
        </p:nvSpPr>
        <p:spPr>
          <a:ln/>
        </p:spPr>
        <p:txBody>
          <a:bodyPr/>
          <a:lstStyle>
            <a:lvl1pPr>
              <a:defRPr/>
            </a:lvl1pPr>
          </a:lstStyle>
          <a:p>
            <a:fld id="{CAE1EA3F-3347-4EF9-A2AA-33485986AC80}" type="slidenum">
              <a:rPr lang="en-US" altLang="tr-TR"/>
              <a:pPr/>
              <a:t>‹#›</a:t>
            </a:fld>
            <a:endParaRPr lang="en-US" altLang="tr-TR"/>
          </a:p>
        </p:txBody>
      </p:sp>
    </p:spTree>
    <p:extLst>
      <p:ext uri="{BB962C8B-B14F-4D97-AF65-F5344CB8AC3E}">
        <p14:creationId xmlns:p14="http://schemas.microsoft.com/office/powerpoint/2010/main" val="950702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Rectangle 6">
            <a:extLst>
              <a:ext uri="{FF2B5EF4-FFF2-40B4-BE49-F238E27FC236}">
                <a16:creationId xmlns:a16="http://schemas.microsoft.com/office/drawing/2014/main" id="{31486901-B037-4145-8881-21E4B21D677D}"/>
              </a:ext>
            </a:extLst>
          </p:cNvPr>
          <p:cNvSpPr>
            <a:spLocks noGrp="1" noChangeArrowheads="1"/>
          </p:cNvSpPr>
          <p:nvPr>
            <p:ph type="sldNum" sz="quarter" idx="10"/>
          </p:nvPr>
        </p:nvSpPr>
        <p:spPr>
          <a:ln/>
        </p:spPr>
        <p:txBody>
          <a:bodyPr/>
          <a:lstStyle>
            <a:lvl1pPr>
              <a:defRPr/>
            </a:lvl1pPr>
          </a:lstStyle>
          <a:p>
            <a:fld id="{9CB392DF-5DE8-494B-B458-3462174EEDF2}" type="slidenum">
              <a:rPr lang="en-US" altLang="tr-TR"/>
              <a:pPr/>
              <a:t>‹#›</a:t>
            </a:fld>
            <a:endParaRPr lang="en-US" altLang="tr-TR"/>
          </a:p>
        </p:txBody>
      </p:sp>
    </p:spTree>
    <p:extLst>
      <p:ext uri="{BB962C8B-B14F-4D97-AF65-F5344CB8AC3E}">
        <p14:creationId xmlns:p14="http://schemas.microsoft.com/office/powerpoint/2010/main" val="3668167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14" name="Rectangle 90">
            <a:extLst>
              <a:ext uri="{FF2B5EF4-FFF2-40B4-BE49-F238E27FC236}">
                <a16:creationId xmlns:a16="http://schemas.microsoft.com/office/drawing/2014/main" id="{937C55CA-7355-46E5-89CD-AE0B5A921999}"/>
              </a:ext>
            </a:extLst>
          </p:cNvPr>
          <p:cNvSpPr>
            <a:spLocks noChangeArrowheads="1"/>
          </p:cNvSpPr>
          <p:nvPr/>
        </p:nvSpPr>
        <p:spPr bwMode="gray">
          <a:xfrm>
            <a:off x="0" y="549275"/>
            <a:ext cx="9144000" cy="647700"/>
          </a:xfrm>
          <a:prstGeom prst="rect">
            <a:avLst/>
          </a:prstGeom>
          <a:gradFill rotWithShape="1">
            <a:gsLst>
              <a:gs pos="0">
                <a:schemeClr val="tx1"/>
              </a:gs>
              <a:gs pos="100000">
                <a:schemeClr val="tx1">
                  <a:gamma/>
                  <a:tint val="15686"/>
                  <a:invGamma/>
                </a:schemeClr>
              </a:gs>
            </a:gsLst>
            <a:lin ang="0" scaled="1"/>
          </a:gradFill>
          <a:ln>
            <a:noFill/>
          </a:ln>
          <a:effectLst/>
        </p:spPr>
        <p:txBody>
          <a:bodyPr wrap="none" anchor="ctr"/>
          <a:lstStyle/>
          <a:p>
            <a:pPr>
              <a:defRPr/>
            </a:pPr>
            <a:endParaRPr lang="tr-TR">
              <a:latin typeface="Arial" charset="0"/>
            </a:endParaRPr>
          </a:p>
        </p:txBody>
      </p:sp>
      <p:sp>
        <p:nvSpPr>
          <p:cNvPr id="1115" name="Oval 91" descr="medical perspectives_EYEWIRE(04)_nfine">
            <a:extLst>
              <a:ext uri="{FF2B5EF4-FFF2-40B4-BE49-F238E27FC236}">
                <a16:creationId xmlns:a16="http://schemas.microsoft.com/office/drawing/2014/main" id="{0ABA62AF-7C8C-4C7E-802F-975BC56E010A}"/>
              </a:ext>
            </a:extLst>
          </p:cNvPr>
          <p:cNvSpPr>
            <a:spLocks noChangeArrowheads="1"/>
          </p:cNvSpPr>
          <p:nvPr/>
        </p:nvSpPr>
        <p:spPr bwMode="gray">
          <a:xfrm>
            <a:off x="1042988" y="7938"/>
            <a:ext cx="1008062" cy="1027112"/>
          </a:xfrm>
          <a:prstGeom prst="ellipse">
            <a:avLst/>
          </a:prstGeom>
          <a:blipFill dpi="0" rotWithShape="1">
            <a:blip r:embed="rId6" cstate="email"/>
            <a:srcRect/>
            <a:stretch>
              <a:fillRect/>
            </a:stretch>
          </a:blipFill>
          <a:ln w="28575">
            <a:solidFill>
              <a:schemeClr val="tx2"/>
            </a:solidFill>
            <a:round/>
            <a:headEnd/>
            <a:tailEnd/>
          </a:ln>
          <a:effectLst>
            <a:outerShdw dist="89803" dir="2700000" algn="ctr" rotWithShape="0">
              <a:srgbClr val="000000">
                <a:alpha val="19000"/>
              </a:srgbClr>
            </a:outerShdw>
          </a:effectLst>
        </p:spPr>
        <p:txBody>
          <a:bodyPr wrap="none" anchor="ctr"/>
          <a:lstStyle/>
          <a:p>
            <a:pPr>
              <a:defRPr/>
            </a:pPr>
            <a:endParaRPr lang="tr-TR">
              <a:latin typeface="Arial" charset="0"/>
            </a:endParaRPr>
          </a:p>
        </p:txBody>
      </p:sp>
      <p:sp>
        <p:nvSpPr>
          <p:cNvPr id="1116" name="Oval 92" descr="medical perspectives_EYEWIRE(05)_nfine">
            <a:extLst>
              <a:ext uri="{FF2B5EF4-FFF2-40B4-BE49-F238E27FC236}">
                <a16:creationId xmlns:a16="http://schemas.microsoft.com/office/drawing/2014/main" id="{5C5C684A-571A-4D72-8899-050B56C020ED}"/>
              </a:ext>
            </a:extLst>
          </p:cNvPr>
          <p:cNvSpPr>
            <a:spLocks noChangeArrowheads="1"/>
          </p:cNvSpPr>
          <p:nvPr/>
        </p:nvSpPr>
        <p:spPr bwMode="gray">
          <a:xfrm>
            <a:off x="8101013" y="106363"/>
            <a:ext cx="790575" cy="830262"/>
          </a:xfrm>
          <a:prstGeom prst="ellipse">
            <a:avLst/>
          </a:prstGeom>
          <a:blipFill dpi="0" rotWithShape="1">
            <a:blip r:embed="rId7" cstate="email"/>
            <a:srcRect/>
            <a:stretch>
              <a:fillRect/>
            </a:stretch>
          </a:blipFill>
          <a:ln w="28575">
            <a:solidFill>
              <a:schemeClr val="tx2"/>
            </a:solidFill>
            <a:round/>
            <a:headEnd/>
            <a:tailEnd/>
          </a:ln>
          <a:effectLst>
            <a:outerShdw dist="89803" dir="2700000" algn="ctr" rotWithShape="0">
              <a:srgbClr val="000000">
                <a:alpha val="19000"/>
              </a:srgbClr>
            </a:outerShdw>
          </a:effectLst>
        </p:spPr>
        <p:txBody>
          <a:bodyPr wrap="none" anchor="ctr"/>
          <a:lstStyle/>
          <a:p>
            <a:pPr>
              <a:defRPr/>
            </a:pPr>
            <a:endParaRPr lang="tr-TR">
              <a:latin typeface="Arial" charset="0"/>
            </a:endParaRPr>
          </a:p>
        </p:txBody>
      </p:sp>
      <p:sp>
        <p:nvSpPr>
          <p:cNvPr id="1029" name="Rectangle 3">
            <a:extLst>
              <a:ext uri="{FF2B5EF4-FFF2-40B4-BE49-F238E27FC236}">
                <a16:creationId xmlns:a16="http://schemas.microsoft.com/office/drawing/2014/main" id="{1968DAE8-D6FA-45F4-AE1C-994D2910F818}"/>
              </a:ext>
            </a:extLst>
          </p:cNvPr>
          <p:cNvSpPr>
            <a:spLocks noGrp="1" noChangeArrowheads="1"/>
          </p:cNvSpPr>
          <p:nvPr>
            <p:ph type="body" idx="1"/>
          </p:nvPr>
        </p:nvSpPr>
        <p:spPr bwMode="auto">
          <a:xfrm>
            <a:off x="914400" y="1371600"/>
            <a:ext cx="8077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p>
        </p:txBody>
      </p:sp>
      <p:sp>
        <p:nvSpPr>
          <p:cNvPr id="1030" name="Rectangle 6">
            <a:extLst>
              <a:ext uri="{FF2B5EF4-FFF2-40B4-BE49-F238E27FC236}">
                <a16:creationId xmlns:a16="http://schemas.microsoft.com/office/drawing/2014/main" id="{E348D330-E321-4FB9-96F5-6C6D7FC584ED}"/>
              </a:ext>
            </a:extLst>
          </p:cNvPr>
          <p:cNvSpPr>
            <a:spLocks noGrp="1" noChangeArrowheads="1"/>
          </p:cNvSpPr>
          <p:nvPr>
            <p:ph type="sldNum" sz="quarter" idx="4"/>
          </p:nvPr>
        </p:nvSpPr>
        <p:spPr bwMode="auto">
          <a:xfrm>
            <a:off x="3429000" y="6477000"/>
            <a:ext cx="2133600" cy="3079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vl1pPr>
          </a:lstStyle>
          <a:p>
            <a:fld id="{DD673359-FF95-4354-9404-44C593F86F64}" type="slidenum">
              <a:rPr lang="en-US" altLang="tr-TR"/>
              <a:pPr/>
              <a:t>‹#›</a:t>
            </a:fld>
            <a:endParaRPr lang="en-US" altLang="tr-TR"/>
          </a:p>
        </p:txBody>
      </p:sp>
      <p:sp>
        <p:nvSpPr>
          <p:cNvPr id="1031" name="Rectangle 2">
            <a:extLst>
              <a:ext uri="{FF2B5EF4-FFF2-40B4-BE49-F238E27FC236}">
                <a16:creationId xmlns:a16="http://schemas.microsoft.com/office/drawing/2014/main" id="{A4DE0D59-354A-4F1A-A8E4-19253E64BDA0}"/>
              </a:ext>
            </a:extLst>
          </p:cNvPr>
          <p:cNvSpPr>
            <a:spLocks noGrp="1" noChangeArrowheads="1"/>
          </p:cNvSpPr>
          <p:nvPr>
            <p:ph type="title"/>
          </p:nvPr>
        </p:nvSpPr>
        <p:spPr bwMode="auto">
          <a:xfrm>
            <a:off x="1981200" y="579438"/>
            <a:ext cx="6019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a:t>Click to edit Master title style</a:t>
            </a:r>
          </a:p>
        </p:txBody>
      </p:sp>
      <p:pic>
        <p:nvPicPr>
          <p:cNvPr id="12" name="Picture 95" descr="http://civilengineerlink.com/wp-content/uploads/2012/04/civil-engineer2.jpg">
            <a:extLst>
              <a:ext uri="{FF2B5EF4-FFF2-40B4-BE49-F238E27FC236}">
                <a16:creationId xmlns:a16="http://schemas.microsoft.com/office/drawing/2014/main" id="{C1B8BC73-91F4-41CF-9F9D-F3E99A088CFB}"/>
              </a:ext>
            </a:extLst>
          </p:cNvPr>
          <p:cNvPicPr>
            <a:picLocks noChangeAspect="1" noChangeArrowheads="1"/>
          </p:cNvPicPr>
          <p:nvPr userDrawn="1"/>
        </p:nvPicPr>
        <p:blipFill>
          <a:blip r:embed="rId8" cstate="email"/>
          <a:srcRect/>
          <a:stretch>
            <a:fillRect/>
          </a:stretch>
        </p:blipFill>
        <p:spPr bwMode="auto">
          <a:xfrm>
            <a:off x="53845" y="243986"/>
            <a:ext cx="1061771" cy="1113232"/>
          </a:xfrm>
          <a:prstGeom prst="ellipse">
            <a:avLst/>
          </a:prstGeom>
          <a:ln w="635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 bg1="dk2" tx1="lt1" bg2="dk1" tx2="lt2" accent1="accent1" accent2="accent2" accent3="accent3" accent4="accent4" accent5="accent5" accent6="accent6" hlink="hlink" folHlink="folHlink"/>
  <p:sldLayoutIdLst>
    <p:sldLayoutId id="2147483662" r:id="rId1"/>
    <p:sldLayoutId id="2147483660" r:id="rId2"/>
    <p:sldLayoutId id="2147483661" r:id="rId3"/>
  </p:sldLayoutIdLst>
  <p:hf sldNum="0" hdr="0"/>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Verdana" pitchFamily="34" charset="0"/>
        </a:defRPr>
      </a:lvl2pPr>
      <a:lvl3pPr algn="ctr" rtl="0" eaLnBrk="0" fontAlgn="base" hangingPunct="0">
        <a:spcBef>
          <a:spcPct val="0"/>
        </a:spcBef>
        <a:spcAft>
          <a:spcPct val="0"/>
        </a:spcAft>
        <a:defRPr sz="3200">
          <a:solidFill>
            <a:schemeClr val="bg1"/>
          </a:solidFill>
          <a:latin typeface="Verdana" pitchFamily="34" charset="0"/>
        </a:defRPr>
      </a:lvl3pPr>
      <a:lvl4pPr algn="ctr" rtl="0" eaLnBrk="0" fontAlgn="base" hangingPunct="0">
        <a:spcBef>
          <a:spcPct val="0"/>
        </a:spcBef>
        <a:spcAft>
          <a:spcPct val="0"/>
        </a:spcAft>
        <a:defRPr sz="3200">
          <a:solidFill>
            <a:schemeClr val="bg1"/>
          </a:solidFill>
          <a:latin typeface="Verdana" pitchFamily="34" charset="0"/>
        </a:defRPr>
      </a:lvl4pPr>
      <a:lvl5pPr algn="ctr" rtl="0" eaLnBrk="0" fontAlgn="base" hangingPunct="0">
        <a:spcBef>
          <a:spcPct val="0"/>
        </a:spcBef>
        <a:spcAft>
          <a:spcPct val="0"/>
        </a:spcAft>
        <a:defRPr sz="3200">
          <a:solidFill>
            <a:schemeClr val="bg1"/>
          </a:solidFill>
          <a:latin typeface="Verdana" pitchFamily="34" charset="0"/>
        </a:defRPr>
      </a:lvl5pPr>
      <a:lvl6pPr marL="457200" algn="ctr" rtl="0" eaLnBrk="1" fontAlgn="base" hangingPunct="1">
        <a:spcBef>
          <a:spcPct val="0"/>
        </a:spcBef>
        <a:spcAft>
          <a:spcPct val="0"/>
        </a:spcAft>
        <a:defRPr sz="3200">
          <a:solidFill>
            <a:schemeClr val="bg1"/>
          </a:solidFill>
          <a:latin typeface="Verdana" pitchFamily="34" charset="0"/>
        </a:defRPr>
      </a:lvl6pPr>
      <a:lvl7pPr marL="914400" algn="ctr" rtl="0" eaLnBrk="1" fontAlgn="base" hangingPunct="1">
        <a:spcBef>
          <a:spcPct val="0"/>
        </a:spcBef>
        <a:spcAft>
          <a:spcPct val="0"/>
        </a:spcAft>
        <a:defRPr sz="3200">
          <a:solidFill>
            <a:schemeClr val="bg1"/>
          </a:solidFill>
          <a:latin typeface="Verdana" pitchFamily="34" charset="0"/>
        </a:defRPr>
      </a:lvl7pPr>
      <a:lvl8pPr marL="1371600" algn="ctr" rtl="0" eaLnBrk="1" fontAlgn="base" hangingPunct="1">
        <a:spcBef>
          <a:spcPct val="0"/>
        </a:spcBef>
        <a:spcAft>
          <a:spcPct val="0"/>
        </a:spcAft>
        <a:defRPr sz="3200">
          <a:solidFill>
            <a:schemeClr val="bg1"/>
          </a:solidFill>
          <a:latin typeface="Verdana" pitchFamily="34" charset="0"/>
        </a:defRPr>
      </a:lvl8pPr>
      <a:lvl9pPr marL="1828800" algn="ctr"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7FA5DFF-80E7-4081-96E3-097B38006630}"/>
              </a:ext>
            </a:extLst>
          </p:cNvPr>
          <p:cNvSpPr>
            <a:spLocks noGrp="1" noChangeArrowheads="1"/>
          </p:cNvSpPr>
          <p:nvPr>
            <p:ph type="ctrTitle"/>
          </p:nvPr>
        </p:nvSpPr>
        <p:spPr bwMode="auto">
          <a:xfrm>
            <a:off x="4572000" y="1371600"/>
            <a:ext cx="4203700" cy="1784350"/>
          </a:xfrm>
        </p:spPr>
        <p:txBody>
          <a:bodyPr/>
          <a:lstStyle/>
          <a:p>
            <a:pPr eaLnBrk="1" hangingPunct="1">
              <a:defRPr/>
            </a:pPr>
            <a:r>
              <a:rPr lang="tr-TR" sz="2400" dirty="0"/>
              <a:t>İş Sağlığı ve Güvenliği</a:t>
            </a:r>
            <a:br>
              <a:rPr lang="tr-TR" sz="2400" dirty="0"/>
            </a:br>
            <a:r>
              <a:rPr lang="tr-TR" sz="3600" dirty="0">
                <a:solidFill>
                  <a:schemeClr val="tx1"/>
                </a:solidFill>
              </a:rPr>
              <a:t>Hizmetleri Yönetmeliği</a:t>
            </a:r>
            <a:endParaRPr lang="en-US" sz="3600" dirty="0">
              <a:solidFill>
                <a:schemeClr val="tx1"/>
              </a:solidFill>
            </a:endParaRPr>
          </a:p>
        </p:txBody>
      </p:sp>
      <p:sp>
        <p:nvSpPr>
          <p:cNvPr id="3075" name="Text Box 64">
            <a:extLst>
              <a:ext uri="{FF2B5EF4-FFF2-40B4-BE49-F238E27FC236}">
                <a16:creationId xmlns:a16="http://schemas.microsoft.com/office/drawing/2014/main" id="{CA2AD632-3C08-4E5B-BC10-19B3EC036C53}"/>
              </a:ext>
            </a:extLst>
          </p:cNvPr>
          <p:cNvSpPr txBox="1">
            <a:spLocks noChangeArrowheads="1"/>
          </p:cNvSpPr>
          <p:nvPr/>
        </p:nvSpPr>
        <p:spPr bwMode="auto">
          <a:xfrm>
            <a:off x="3419475" y="6232525"/>
            <a:ext cx="2206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tr-TR" sz="2000" b="1">
                <a:solidFill>
                  <a:schemeClr val="tx2"/>
                </a:solidFill>
                <a:latin typeface="Verdana" panose="020B0604030504040204" pitchFamily="34" charset="0"/>
              </a:rPr>
              <a:t>FİRMA </a:t>
            </a:r>
            <a:r>
              <a:rPr lang="en-US" altLang="tr-TR" sz="2000" b="1">
                <a:solidFill>
                  <a:schemeClr val="tx2"/>
                </a:solidFill>
                <a:latin typeface="Verdana" panose="020B0604030504040204" pitchFamily="34" charset="0"/>
              </a:rPr>
              <a:t>LOGO</a:t>
            </a:r>
          </a:p>
        </p:txBody>
      </p:sp>
      <p:sp>
        <p:nvSpPr>
          <p:cNvPr id="2" name="TextBox 1">
            <a:extLst>
              <a:ext uri="{FF2B5EF4-FFF2-40B4-BE49-F238E27FC236}">
                <a16:creationId xmlns:a16="http://schemas.microsoft.com/office/drawing/2014/main" id="{C2E1EA3A-11D6-46D7-B01E-63A15DB257BB}"/>
              </a:ext>
            </a:extLst>
          </p:cNvPr>
          <p:cNvSpPr txBox="1"/>
          <p:nvPr/>
        </p:nvSpPr>
        <p:spPr>
          <a:xfrm>
            <a:off x="5626224" y="4488845"/>
            <a:ext cx="3194248" cy="1077218"/>
          </a:xfrm>
          <a:prstGeom prst="rect">
            <a:avLst/>
          </a:prstGeom>
          <a:noFill/>
        </p:spPr>
        <p:txBody>
          <a:bodyPr>
            <a:spAutoFit/>
          </a:bodyPr>
          <a:lstStyle/>
          <a:p>
            <a:pPr algn="ctr">
              <a:defRPr/>
            </a:pPr>
            <a:r>
              <a:rPr lang="tr-TR"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rPr>
              <a:t>İşveren Yükümlülükleri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DF1CB51-8060-417C-947C-9D5838EA12F6}"/>
              </a:ext>
            </a:extLst>
          </p:cNvPr>
          <p:cNvSpPr>
            <a:spLocks noGrp="1"/>
          </p:cNvSpPr>
          <p:nvPr>
            <p:ph type="title"/>
          </p:nvPr>
        </p:nvSpPr>
        <p:spPr/>
        <p:txBody>
          <a:bodyPr/>
          <a:lstStyle/>
          <a:p>
            <a:pPr eaLnBrk="1" hangingPunct="1"/>
            <a:r>
              <a:rPr lang="tr-TR" altLang="tr-TR" sz="1800"/>
              <a:t>İşverenin İş Sağlığı ve Güvenliği Hizmetleri İle İlgili Yükümlülükleri Madde:5</a:t>
            </a:r>
          </a:p>
        </p:txBody>
      </p:sp>
      <p:sp>
        <p:nvSpPr>
          <p:cNvPr id="3" name="Content Placeholder 2">
            <a:extLst>
              <a:ext uri="{FF2B5EF4-FFF2-40B4-BE49-F238E27FC236}">
                <a16:creationId xmlns:a16="http://schemas.microsoft.com/office/drawing/2014/main" id="{2919192E-8333-4F06-ABF2-4038EDAD0C63}"/>
              </a:ext>
            </a:extLst>
          </p:cNvPr>
          <p:cNvSpPr>
            <a:spLocks noGrp="1"/>
          </p:cNvSpPr>
          <p:nvPr>
            <p:ph idx="1"/>
          </p:nvPr>
        </p:nvSpPr>
        <p:spPr>
          <a:xfrm>
            <a:off x="179388" y="1916113"/>
            <a:ext cx="5545137" cy="3816350"/>
          </a:xfrm>
        </p:spPr>
        <p:txBody>
          <a:bodyPr/>
          <a:lstStyle/>
          <a:p>
            <a:pPr marL="0" indent="0" algn="just" eaLnBrk="1" hangingPunct="1">
              <a:buFont typeface="Wingdings" panose="05000000000000000000" pitchFamily="2" charset="2"/>
              <a:buNone/>
            </a:pPr>
            <a:r>
              <a:rPr lang="tr-TR" altLang="tr-TR" sz="1600">
                <a:solidFill>
                  <a:srgbClr val="FFFF00"/>
                </a:solidFill>
              </a:rPr>
              <a:t>Sağlık ve Güvenlik Hizmetlerinin Yürütülmesi Görevlendirme: </a:t>
            </a:r>
          </a:p>
          <a:p>
            <a:pPr marL="0" indent="0" algn="just" eaLnBrk="1" hangingPunct="1">
              <a:buFont typeface="Wingdings" panose="05000000000000000000" pitchFamily="2" charset="2"/>
              <a:buNone/>
            </a:pPr>
            <a:endParaRPr lang="tr-TR" altLang="tr-TR" sz="1600">
              <a:solidFill>
                <a:schemeClr val="tx2"/>
              </a:solidFill>
            </a:endParaRPr>
          </a:p>
          <a:p>
            <a:pPr marL="0" indent="0" algn="just" eaLnBrk="1" hangingPunct="1">
              <a:buFont typeface="Wingdings" panose="05000000000000000000" pitchFamily="2" charset="2"/>
              <a:buNone/>
            </a:pPr>
            <a:r>
              <a:rPr lang="tr-TR" altLang="tr-TR" sz="1600">
                <a:solidFill>
                  <a:schemeClr val="tx2"/>
                </a:solidFill>
              </a:rPr>
              <a:t>İş sağlığı ve güvenliği hizmetlerini yürütmek üzere işyerinden personel görevlendirmek veya OSGB’lerden hizmet almak suretiyle </a:t>
            </a:r>
            <a:r>
              <a:rPr lang="tr-TR" altLang="tr-TR" sz="1600">
                <a:solidFill>
                  <a:srgbClr val="000000"/>
                </a:solidFill>
              </a:rPr>
              <a:t>bu konudaki yetkilerini devreden işverenin bu hizmetlere ilişkin yükümlülükleri devam eder.</a:t>
            </a:r>
          </a:p>
          <a:p>
            <a:pPr marL="0" indent="0" algn="just" eaLnBrk="1" hangingPunct="1">
              <a:buFont typeface="Wingdings" panose="05000000000000000000" pitchFamily="2" charset="2"/>
              <a:buNone/>
            </a:pPr>
            <a:endParaRPr lang="tr-TR" altLang="tr-TR" sz="1600">
              <a:solidFill>
                <a:schemeClr val="tx2"/>
              </a:solidFill>
            </a:endParaRPr>
          </a:p>
          <a:p>
            <a:pPr marL="0" indent="0" algn="just" eaLnBrk="1" hangingPunct="1">
              <a:buFont typeface="Wingdings" panose="05000000000000000000" pitchFamily="2" charset="2"/>
              <a:buNone/>
            </a:pPr>
            <a:r>
              <a:rPr lang="tr-TR" altLang="tr-TR" sz="1600">
                <a:solidFill>
                  <a:schemeClr val="tx2"/>
                </a:solidFill>
              </a:rPr>
              <a:t>İşveren işyerinde görev yapan işyeri hekimi, iş güvenliği uzmanı ve diğer sağlık personeli ile hizmet alınan OSGB’lerin İş Sağlığı ve Güvenliği Kanununa göre </a:t>
            </a:r>
            <a:r>
              <a:rPr lang="tr-TR" altLang="tr-TR" sz="1600" u="sng">
                <a:solidFill>
                  <a:srgbClr val="66FF33"/>
                </a:solidFill>
              </a:rPr>
              <a:t>geçerli yetki belgesi ile görevlendirilmesinden sorumludur.</a:t>
            </a:r>
          </a:p>
        </p:txBody>
      </p:sp>
      <p:pic>
        <p:nvPicPr>
          <p:cNvPr id="12292" name="Picture 3">
            <a:extLst>
              <a:ext uri="{FF2B5EF4-FFF2-40B4-BE49-F238E27FC236}">
                <a16:creationId xmlns:a16="http://schemas.microsoft.com/office/drawing/2014/main" id="{02876C30-384C-445E-B459-C17F016C172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40425" y="2060575"/>
            <a:ext cx="3078163"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8">
            <a:extLst>
              <a:ext uri="{FF2B5EF4-FFF2-40B4-BE49-F238E27FC236}">
                <a16:creationId xmlns:a16="http://schemas.microsoft.com/office/drawing/2014/main" id="{F556FB3D-4CB0-4A75-A60F-4DE3BC39DBB0}"/>
              </a:ext>
            </a:extLst>
          </p:cNvPr>
          <p:cNvGrpSpPr>
            <a:grpSpLocks/>
          </p:cNvGrpSpPr>
          <p:nvPr/>
        </p:nvGrpSpPr>
        <p:grpSpPr bwMode="auto">
          <a:xfrm>
            <a:off x="1092200" y="2039938"/>
            <a:ext cx="2163763" cy="3165475"/>
            <a:chOff x="688" y="1285"/>
            <a:chExt cx="1363" cy="1994"/>
          </a:xfrm>
        </p:grpSpPr>
        <p:sp>
          <p:nvSpPr>
            <p:cNvPr id="13342" name="AutoShape 3">
              <a:extLst>
                <a:ext uri="{FF2B5EF4-FFF2-40B4-BE49-F238E27FC236}">
                  <a16:creationId xmlns:a16="http://schemas.microsoft.com/office/drawing/2014/main" id="{07CD4F63-1277-476B-A867-34F87F5A2FB1}"/>
                </a:ext>
              </a:extLst>
            </p:cNvPr>
            <p:cNvSpPr>
              <a:spLocks noChangeArrowheads="1"/>
            </p:cNvSpPr>
            <p:nvPr/>
          </p:nvSpPr>
          <p:spPr bwMode="gray">
            <a:xfrm>
              <a:off x="688" y="1479"/>
              <a:ext cx="1363" cy="1800"/>
            </a:xfrm>
            <a:prstGeom prst="roundRect">
              <a:avLst>
                <a:gd name="adj" fmla="val 17509"/>
              </a:avLst>
            </a:prstGeom>
            <a:gradFill rotWithShape="1">
              <a:gsLst>
                <a:gs pos="0">
                  <a:srgbClr val="4E91D4"/>
                </a:gs>
                <a:gs pos="100000">
                  <a:srgbClr val="3477A4"/>
                </a:gs>
              </a:gsLst>
              <a:lin ang="2700000" scaled="1"/>
            </a:gradFill>
            <a:ln>
              <a:noFill/>
            </a:ln>
            <a:effectLst>
              <a:prstShdw prst="shdw12">
                <a:srgbClr val="000000">
                  <a:alpha val="50000"/>
                </a:srgbClr>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3343" name="AutoShape 4">
              <a:extLst>
                <a:ext uri="{FF2B5EF4-FFF2-40B4-BE49-F238E27FC236}">
                  <a16:creationId xmlns:a16="http://schemas.microsoft.com/office/drawing/2014/main" id="{D48E808F-AC1D-42E7-8DA2-A1D76508F8EA}"/>
                </a:ext>
              </a:extLst>
            </p:cNvPr>
            <p:cNvSpPr>
              <a:spLocks noChangeArrowheads="1"/>
            </p:cNvSpPr>
            <p:nvPr/>
          </p:nvSpPr>
          <p:spPr bwMode="gray">
            <a:xfrm>
              <a:off x="709" y="1484"/>
              <a:ext cx="1322" cy="1766"/>
            </a:xfrm>
            <a:prstGeom prst="roundRect">
              <a:avLst>
                <a:gd name="adj" fmla="val 16667"/>
              </a:avLst>
            </a:prstGeom>
            <a:solidFill>
              <a:srgbClr val="3CA1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3344" name="AutoShape 5">
              <a:extLst>
                <a:ext uri="{FF2B5EF4-FFF2-40B4-BE49-F238E27FC236}">
                  <a16:creationId xmlns:a16="http://schemas.microsoft.com/office/drawing/2014/main" id="{AE3C14A4-DB29-497C-8F4B-1230FA9A4C7D}"/>
                </a:ext>
              </a:extLst>
            </p:cNvPr>
            <p:cNvSpPr>
              <a:spLocks noChangeArrowheads="1"/>
            </p:cNvSpPr>
            <p:nvPr/>
          </p:nvSpPr>
          <p:spPr bwMode="gray">
            <a:xfrm>
              <a:off x="720" y="2784"/>
              <a:ext cx="1304" cy="447"/>
            </a:xfrm>
            <a:prstGeom prst="roundRect">
              <a:avLst>
                <a:gd name="adj" fmla="val 50000"/>
              </a:avLst>
            </a:prstGeom>
            <a:gradFill rotWithShape="1">
              <a:gsLst>
                <a:gs pos="0">
                  <a:srgbClr val="3CA1E6">
                    <a:alpha val="0"/>
                  </a:srgbClr>
                </a:gs>
                <a:gs pos="100000">
                  <a:srgbClr val="9BCFF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3345" name="AutoShape 6">
              <a:extLst>
                <a:ext uri="{FF2B5EF4-FFF2-40B4-BE49-F238E27FC236}">
                  <a16:creationId xmlns:a16="http://schemas.microsoft.com/office/drawing/2014/main" id="{F8FFA8E4-9AAC-42E7-B6FA-9659797DE0DA}"/>
                </a:ext>
              </a:extLst>
            </p:cNvPr>
            <p:cNvSpPr>
              <a:spLocks noChangeArrowheads="1"/>
            </p:cNvSpPr>
            <p:nvPr/>
          </p:nvSpPr>
          <p:spPr bwMode="gray">
            <a:xfrm>
              <a:off x="720" y="1498"/>
              <a:ext cx="1304" cy="446"/>
            </a:xfrm>
            <a:prstGeom prst="roundRect">
              <a:avLst>
                <a:gd name="adj" fmla="val 50000"/>
              </a:avLst>
            </a:prstGeom>
            <a:gradFill rotWithShape="1">
              <a:gsLst>
                <a:gs pos="0">
                  <a:srgbClr val="BEE0F7"/>
                </a:gs>
                <a:gs pos="100000">
                  <a:srgbClr val="3CA1E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grpSp>
          <p:nvGrpSpPr>
            <p:cNvPr id="13346" name="Group 7">
              <a:extLst>
                <a:ext uri="{FF2B5EF4-FFF2-40B4-BE49-F238E27FC236}">
                  <a16:creationId xmlns:a16="http://schemas.microsoft.com/office/drawing/2014/main" id="{3247910F-18E7-4B13-844F-42C84E6D32F7}"/>
                </a:ext>
              </a:extLst>
            </p:cNvPr>
            <p:cNvGrpSpPr>
              <a:grpSpLocks/>
            </p:cNvGrpSpPr>
            <p:nvPr/>
          </p:nvGrpSpPr>
          <p:grpSpPr bwMode="auto">
            <a:xfrm>
              <a:off x="1157" y="1285"/>
              <a:ext cx="405" cy="405"/>
              <a:chOff x="1289" y="582"/>
              <a:chExt cx="668" cy="668"/>
            </a:xfrm>
          </p:grpSpPr>
          <p:sp>
            <p:nvSpPr>
              <p:cNvPr id="13349" name="Oval 8">
                <a:extLst>
                  <a:ext uri="{FF2B5EF4-FFF2-40B4-BE49-F238E27FC236}">
                    <a16:creationId xmlns:a16="http://schemas.microsoft.com/office/drawing/2014/main" id="{3EEA6DC7-7786-4D58-A1ED-670CB735FC3B}"/>
                  </a:ext>
                </a:extLst>
              </p:cNvPr>
              <p:cNvSpPr>
                <a:spLocks noChangeArrowheads="1"/>
              </p:cNvSpPr>
              <p:nvPr/>
            </p:nvSpPr>
            <p:spPr bwMode="gray">
              <a:xfrm>
                <a:off x="1289" y="582"/>
                <a:ext cx="668" cy="668"/>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3350" name="Oval 9">
                <a:extLst>
                  <a:ext uri="{FF2B5EF4-FFF2-40B4-BE49-F238E27FC236}">
                    <a16:creationId xmlns:a16="http://schemas.microsoft.com/office/drawing/2014/main" id="{88DE0053-3C6D-45D5-994A-9B2641E16DC8}"/>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3351" name="Oval 10">
                <a:extLst>
                  <a:ext uri="{FF2B5EF4-FFF2-40B4-BE49-F238E27FC236}">
                    <a16:creationId xmlns:a16="http://schemas.microsoft.com/office/drawing/2014/main" id="{694A0BD5-641D-4786-AF77-D73364D83EB1}"/>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3352" name="Oval 11">
                <a:extLst>
                  <a:ext uri="{FF2B5EF4-FFF2-40B4-BE49-F238E27FC236}">
                    <a16:creationId xmlns:a16="http://schemas.microsoft.com/office/drawing/2014/main" id="{9F47F9CE-355E-4F4E-96E5-87F7DC9FC0E1}"/>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3353" name="Oval 12">
                <a:extLst>
                  <a:ext uri="{FF2B5EF4-FFF2-40B4-BE49-F238E27FC236}">
                    <a16:creationId xmlns:a16="http://schemas.microsoft.com/office/drawing/2014/main" id="{11819AC8-844B-45DD-9EEE-2F0BBF6EA168}"/>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grpSp>
        <p:sp>
          <p:nvSpPr>
            <p:cNvPr id="13347" name="Text Box 13">
              <a:extLst>
                <a:ext uri="{FF2B5EF4-FFF2-40B4-BE49-F238E27FC236}">
                  <a16:creationId xmlns:a16="http://schemas.microsoft.com/office/drawing/2014/main" id="{C3E304C5-8AD4-41A4-83D9-D072E2492DE7}"/>
                </a:ext>
              </a:extLst>
            </p:cNvPr>
            <p:cNvSpPr txBox="1">
              <a:spLocks noChangeArrowheads="1"/>
            </p:cNvSpPr>
            <p:nvPr/>
          </p:nvSpPr>
          <p:spPr bwMode="gray">
            <a:xfrm>
              <a:off x="1244" y="1343"/>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tr-TR" sz="2400">
                  <a:solidFill>
                    <a:srgbClr val="000000"/>
                  </a:solidFill>
                </a:rPr>
                <a:t>1</a:t>
              </a:r>
            </a:p>
          </p:txBody>
        </p:sp>
        <p:sp>
          <p:nvSpPr>
            <p:cNvPr id="13348" name="Text Box 14">
              <a:extLst>
                <a:ext uri="{FF2B5EF4-FFF2-40B4-BE49-F238E27FC236}">
                  <a16:creationId xmlns:a16="http://schemas.microsoft.com/office/drawing/2014/main" id="{64F583D8-9F8B-461D-B2B6-5B16773BF995}"/>
                </a:ext>
              </a:extLst>
            </p:cNvPr>
            <p:cNvSpPr txBox="1">
              <a:spLocks noChangeArrowheads="1"/>
            </p:cNvSpPr>
            <p:nvPr/>
          </p:nvSpPr>
          <p:spPr bwMode="gray">
            <a:xfrm>
              <a:off x="736" y="1765"/>
              <a:ext cx="1296" cy="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1200">
                  <a:solidFill>
                    <a:srgbClr val="000000"/>
                  </a:solidFill>
                  <a:latin typeface="Verdana" panose="020B0604030504040204" pitchFamily="34" charset="0"/>
                </a:rPr>
                <a:t>İşyerinden görevlendirilecek veya hizmet alınacak OSGB’de görevli işyeri hekimi, iş güvenliği uzmanı ve diğer sağlık personelinin görevlendirilmesi konusunda çalışan temsilcilerinin önceden görüşlerinin alınmasını sağlar.</a:t>
              </a:r>
            </a:p>
          </p:txBody>
        </p:sp>
      </p:grpSp>
      <p:grpSp>
        <p:nvGrpSpPr>
          <p:cNvPr id="4" name="Group 40">
            <a:extLst>
              <a:ext uri="{FF2B5EF4-FFF2-40B4-BE49-F238E27FC236}">
                <a16:creationId xmlns:a16="http://schemas.microsoft.com/office/drawing/2014/main" id="{A24B0B2D-FF29-4784-B26E-E2F589F1812E}"/>
              </a:ext>
            </a:extLst>
          </p:cNvPr>
          <p:cNvGrpSpPr>
            <a:grpSpLocks/>
          </p:cNvGrpSpPr>
          <p:nvPr/>
        </p:nvGrpSpPr>
        <p:grpSpPr bwMode="auto">
          <a:xfrm>
            <a:off x="5816600" y="2039938"/>
            <a:ext cx="2163763" cy="3165475"/>
            <a:chOff x="3664" y="1285"/>
            <a:chExt cx="1363" cy="1994"/>
          </a:xfrm>
        </p:grpSpPr>
        <p:sp>
          <p:nvSpPr>
            <p:cNvPr id="13331" name="AutoShape 15">
              <a:extLst>
                <a:ext uri="{FF2B5EF4-FFF2-40B4-BE49-F238E27FC236}">
                  <a16:creationId xmlns:a16="http://schemas.microsoft.com/office/drawing/2014/main" id="{AEA955C8-116F-44F3-99C3-43F090F03C2F}"/>
                </a:ext>
              </a:extLst>
            </p:cNvPr>
            <p:cNvSpPr>
              <a:spLocks noChangeArrowheads="1"/>
            </p:cNvSpPr>
            <p:nvPr/>
          </p:nvSpPr>
          <p:spPr bwMode="gray">
            <a:xfrm>
              <a:off x="3664" y="1479"/>
              <a:ext cx="1363" cy="1800"/>
            </a:xfrm>
            <a:prstGeom prst="roundRect">
              <a:avLst>
                <a:gd name="adj" fmla="val 17509"/>
              </a:avLst>
            </a:prstGeom>
            <a:gradFill rotWithShape="1">
              <a:gsLst>
                <a:gs pos="0">
                  <a:srgbClr val="B59F43"/>
                </a:gs>
                <a:gs pos="100000">
                  <a:srgbClr val="8F8849"/>
                </a:gs>
              </a:gsLst>
              <a:lin ang="2700000" scaled="1"/>
            </a:gradFill>
            <a:ln>
              <a:noFill/>
            </a:ln>
            <a:effectLst>
              <a:prstShdw prst="shdw11">
                <a:srgbClr val="000000">
                  <a:alpha val="50000"/>
                </a:srgbClr>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3332" name="AutoShape 16">
              <a:extLst>
                <a:ext uri="{FF2B5EF4-FFF2-40B4-BE49-F238E27FC236}">
                  <a16:creationId xmlns:a16="http://schemas.microsoft.com/office/drawing/2014/main" id="{2D9DE509-8F95-419A-849F-3C2686AD7E38}"/>
                </a:ext>
              </a:extLst>
            </p:cNvPr>
            <p:cNvSpPr>
              <a:spLocks noChangeArrowheads="1"/>
            </p:cNvSpPr>
            <p:nvPr/>
          </p:nvSpPr>
          <p:spPr bwMode="gray">
            <a:xfrm>
              <a:off x="3685" y="1484"/>
              <a:ext cx="1322" cy="1766"/>
            </a:xfrm>
            <a:prstGeom prst="roundRect">
              <a:avLst>
                <a:gd name="adj" fmla="val 16667"/>
              </a:avLst>
            </a:prstGeom>
            <a:solidFill>
              <a:srgbClr val="E9E06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3333" name="AutoShape 17">
              <a:extLst>
                <a:ext uri="{FF2B5EF4-FFF2-40B4-BE49-F238E27FC236}">
                  <a16:creationId xmlns:a16="http://schemas.microsoft.com/office/drawing/2014/main" id="{EF9CF6CE-F15F-4BE3-9D7D-C8A88ECCCC76}"/>
                </a:ext>
              </a:extLst>
            </p:cNvPr>
            <p:cNvSpPr>
              <a:spLocks noChangeArrowheads="1"/>
            </p:cNvSpPr>
            <p:nvPr/>
          </p:nvSpPr>
          <p:spPr bwMode="gray">
            <a:xfrm>
              <a:off x="3696" y="2784"/>
              <a:ext cx="1304" cy="447"/>
            </a:xfrm>
            <a:prstGeom prst="roundRect">
              <a:avLst>
                <a:gd name="adj" fmla="val 50000"/>
              </a:avLst>
            </a:prstGeom>
            <a:gradFill rotWithShape="1">
              <a:gsLst>
                <a:gs pos="0">
                  <a:srgbClr val="E9E065"/>
                </a:gs>
                <a:gs pos="100000">
                  <a:srgbClr val="F2EDA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3334" name="AutoShape 18">
              <a:extLst>
                <a:ext uri="{FF2B5EF4-FFF2-40B4-BE49-F238E27FC236}">
                  <a16:creationId xmlns:a16="http://schemas.microsoft.com/office/drawing/2014/main" id="{574CAB29-0CE9-4BA8-815F-4B8203856C76}"/>
                </a:ext>
              </a:extLst>
            </p:cNvPr>
            <p:cNvSpPr>
              <a:spLocks noChangeArrowheads="1"/>
            </p:cNvSpPr>
            <p:nvPr/>
          </p:nvSpPr>
          <p:spPr bwMode="gray">
            <a:xfrm>
              <a:off x="3696" y="1498"/>
              <a:ext cx="1304" cy="446"/>
            </a:xfrm>
            <a:prstGeom prst="roundRect">
              <a:avLst>
                <a:gd name="adj" fmla="val 50000"/>
              </a:avLst>
            </a:prstGeom>
            <a:gradFill rotWithShape="1">
              <a:gsLst>
                <a:gs pos="0">
                  <a:srgbClr val="F8F5CC"/>
                </a:gs>
                <a:gs pos="100000">
                  <a:srgbClr val="E9E06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grpSp>
          <p:nvGrpSpPr>
            <p:cNvPr id="13335" name="Group 19">
              <a:extLst>
                <a:ext uri="{FF2B5EF4-FFF2-40B4-BE49-F238E27FC236}">
                  <a16:creationId xmlns:a16="http://schemas.microsoft.com/office/drawing/2014/main" id="{582ED2D2-E9E0-49D1-A2FE-BC2CE8454556}"/>
                </a:ext>
              </a:extLst>
            </p:cNvPr>
            <p:cNvGrpSpPr>
              <a:grpSpLocks/>
            </p:cNvGrpSpPr>
            <p:nvPr/>
          </p:nvGrpSpPr>
          <p:grpSpPr bwMode="auto">
            <a:xfrm>
              <a:off x="4133" y="1285"/>
              <a:ext cx="405" cy="405"/>
              <a:chOff x="1289" y="582"/>
              <a:chExt cx="668" cy="668"/>
            </a:xfrm>
          </p:grpSpPr>
          <p:sp>
            <p:nvSpPr>
              <p:cNvPr id="13337" name="Oval 20">
                <a:extLst>
                  <a:ext uri="{FF2B5EF4-FFF2-40B4-BE49-F238E27FC236}">
                    <a16:creationId xmlns:a16="http://schemas.microsoft.com/office/drawing/2014/main" id="{02DE5D7E-76F6-4E56-9F47-FB5E63C1638A}"/>
                  </a:ext>
                </a:extLst>
              </p:cNvPr>
              <p:cNvSpPr>
                <a:spLocks noChangeArrowheads="1"/>
              </p:cNvSpPr>
              <p:nvPr/>
            </p:nvSpPr>
            <p:spPr bwMode="gray">
              <a:xfrm>
                <a:off x="1289" y="582"/>
                <a:ext cx="668" cy="668"/>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3338" name="Oval 21">
                <a:extLst>
                  <a:ext uri="{FF2B5EF4-FFF2-40B4-BE49-F238E27FC236}">
                    <a16:creationId xmlns:a16="http://schemas.microsoft.com/office/drawing/2014/main" id="{2180E328-28B5-4683-9E5F-7088F2A2A246}"/>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3339" name="Oval 22">
                <a:extLst>
                  <a:ext uri="{FF2B5EF4-FFF2-40B4-BE49-F238E27FC236}">
                    <a16:creationId xmlns:a16="http://schemas.microsoft.com/office/drawing/2014/main" id="{F47B7ED1-7617-47AD-AE7B-022F5721B4A8}"/>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3340" name="Oval 23">
                <a:extLst>
                  <a:ext uri="{FF2B5EF4-FFF2-40B4-BE49-F238E27FC236}">
                    <a16:creationId xmlns:a16="http://schemas.microsoft.com/office/drawing/2014/main" id="{C643FBCB-C605-4330-B9F1-8D18275EB1D1}"/>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3341" name="Oval 24">
                <a:extLst>
                  <a:ext uri="{FF2B5EF4-FFF2-40B4-BE49-F238E27FC236}">
                    <a16:creationId xmlns:a16="http://schemas.microsoft.com/office/drawing/2014/main" id="{8BD5476B-1887-4B06-9A95-84ABD02E09CD}"/>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grpSp>
        <p:sp>
          <p:nvSpPr>
            <p:cNvPr id="13336" name="Text Box 25">
              <a:extLst>
                <a:ext uri="{FF2B5EF4-FFF2-40B4-BE49-F238E27FC236}">
                  <a16:creationId xmlns:a16="http://schemas.microsoft.com/office/drawing/2014/main" id="{CA92CA4E-177E-471C-91FF-AEBD30BE22A4}"/>
                </a:ext>
              </a:extLst>
            </p:cNvPr>
            <p:cNvSpPr txBox="1">
              <a:spLocks noChangeArrowheads="1"/>
            </p:cNvSpPr>
            <p:nvPr/>
          </p:nvSpPr>
          <p:spPr bwMode="gray">
            <a:xfrm>
              <a:off x="4220" y="1343"/>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tr-TR" sz="2400">
                  <a:solidFill>
                    <a:srgbClr val="000000"/>
                  </a:solidFill>
                </a:rPr>
                <a:t>3</a:t>
              </a:r>
            </a:p>
          </p:txBody>
        </p:sp>
      </p:grpSp>
      <p:grpSp>
        <p:nvGrpSpPr>
          <p:cNvPr id="6" name="Group 39">
            <a:extLst>
              <a:ext uri="{FF2B5EF4-FFF2-40B4-BE49-F238E27FC236}">
                <a16:creationId xmlns:a16="http://schemas.microsoft.com/office/drawing/2014/main" id="{EFAC0B45-69E8-4313-94E4-707D6BCCFCA7}"/>
              </a:ext>
            </a:extLst>
          </p:cNvPr>
          <p:cNvGrpSpPr>
            <a:grpSpLocks/>
          </p:cNvGrpSpPr>
          <p:nvPr/>
        </p:nvGrpSpPr>
        <p:grpSpPr bwMode="auto">
          <a:xfrm>
            <a:off x="3454400" y="2039938"/>
            <a:ext cx="2163763" cy="3165475"/>
            <a:chOff x="2176" y="1285"/>
            <a:chExt cx="1363" cy="1994"/>
          </a:xfrm>
        </p:grpSpPr>
        <p:sp>
          <p:nvSpPr>
            <p:cNvPr id="13321" name="AutoShape 27">
              <a:extLst>
                <a:ext uri="{FF2B5EF4-FFF2-40B4-BE49-F238E27FC236}">
                  <a16:creationId xmlns:a16="http://schemas.microsoft.com/office/drawing/2014/main" id="{6C8B041B-1F42-4014-93E0-1B3B78051CA2}"/>
                </a:ext>
              </a:extLst>
            </p:cNvPr>
            <p:cNvSpPr>
              <a:spLocks noChangeArrowheads="1"/>
            </p:cNvSpPr>
            <p:nvPr/>
          </p:nvSpPr>
          <p:spPr bwMode="gray">
            <a:xfrm>
              <a:off x="2176" y="1479"/>
              <a:ext cx="1363" cy="1800"/>
            </a:xfrm>
            <a:prstGeom prst="roundRect">
              <a:avLst>
                <a:gd name="adj" fmla="val 17509"/>
              </a:avLst>
            </a:prstGeom>
            <a:gradFill rotWithShape="1">
              <a:gsLst>
                <a:gs pos="0">
                  <a:srgbClr val="34B034"/>
                </a:gs>
                <a:gs pos="100000">
                  <a:srgbClr val="3F8B4A"/>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3322" name="AutoShape 28">
              <a:extLst>
                <a:ext uri="{FF2B5EF4-FFF2-40B4-BE49-F238E27FC236}">
                  <a16:creationId xmlns:a16="http://schemas.microsoft.com/office/drawing/2014/main" id="{EB0C15FC-6FF6-4347-AF7B-E84E5FCC6D12}"/>
                </a:ext>
              </a:extLst>
            </p:cNvPr>
            <p:cNvSpPr>
              <a:spLocks noChangeArrowheads="1"/>
            </p:cNvSpPr>
            <p:nvPr/>
          </p:nvSpPr>
          <p:spPr bwMode="gray">
            <a:xfrm>
              <a:off x="2197" y="1484"/>
              <a:ext cx="1322" cy="1766"/>
            </a:xfrm>
            <a:prstGeom prst="roundRect">
              <a:avLst>
                <a:gd name="adj" fmla="val 16667"/>
              </a:avLst>
            </a:prstGeom>
            <a:solidFill>
              <a:srgbClr val="73E77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3323" name="AutoShape 29">
              <a:extLst>
                <a:ext uri="{FF2B5EF4-FFF2-40B4-BE49-F238E27FC236}">
                  <a16:creationId xmlns:a16="http://schemas.microsoft.com/office/drawing/2014/main" id="{64FB45C1-C9C5-44CC-BE63-84E31D782182}"/>
                </a:ext>
              </a:extLst>
            </p:cNvPr>
            <p:cNvSpPr>
              <a:spLocks noChangeArrowheads="1"/>
            </p:cNvSpPr>
            <p:nvPr/>
          </p:nvSpPr>
          <p:spPr bwMode="gray">
            <a:xfrm>
              <a:off x="2208" y="2784"/>
              <a:ext cx="1304" cy="447"/>
            </a:xfrm>
            <a:prstGeom prst="roundRect">
              <a:avLst>
                <a:gd name="adj" fmla="val 50000"/>
              </a:avLst>
            </a:prstGeom>
            <a:gradFill rotWithShape="1">
              <a:gsLst>
                <a:gs pos="0">
                  <a:srgbClr val="73E77E"/>
                </a:gs>
                <a:gs pos="100000">
                  <a:srgbClr val="B3F2B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3324" name="AutoShape 30">
              <a:extLst>
                <a:ext uri="{FF2B5EF4-FFF2-40B4-BE49-F238E27FC236}">
                  <a16:creationId xmlns:a16="http://schemas.microsoft.com/office/drawing/2014/main" id="{3EECB8D8-A33C-4918-BFF2-DC8A9986C160}"/>
                </a:ext>
              </a:extLst>
            </p:cNvPr>
            <p:cNvSpPr>
              <a:spLocks noChangeArrowheads="1"/>
            </p:cNvSpPr>
            <p:nvPr/>
          </p:nvSpPr>
          <p:spPr bwMode="gray">
            <a:xfrm>
              <a:off x="2208" y="1498"/>
              <a:ext cx="1304" cy="446"/>
            </a:xfrm>
            <a:prstGeom prst="roundRect">
              <a:avLst>
                <a:gd name="adj" fmla="val 50000"/>
              </a:avLst>
            </a:prstGeom>
            <a:gradFill rotWithShape="1">
              <a:gsLst>
                <a:gs pos="0">
                  <a:srgbClr val="D0F7D4"/>
                </a:gs>
                <a:gs pos="100000">
                  <a:srgbClr val="73E77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3325" name="Oval 31">
              <a:extLst>
                <a:ext uri="{FF2B5EF4-FFF2-40B4-BE49-F238E27FC236}">
                  <a16:creationId xmlns:a16="http://schemas.microsoft.com/office/drawing/2014/main" id="{CB5DE3CF-5A19-491E-AC6C-3D18AA4629DC}"/>
                </a:ext>
              </a:extLst>
            </p:cNvPr>
            <p:cNvSpPr>
              <a:spLocks noChangeArrowheads="1"/>
            </p:cNvSpPr>
            <p:nvPr/>
          </p:nvSpPr>
          <p:spPr bwMode="gray">
            <a:xfrm>
              <a:off x="2645" y="1285"/>
              <a:ext cx="405" cy="40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3326" name="Oval 32">
              <a:extLst>
                <a:ext uri="{FF2B5EF4-FFF2-40B4-BE49-F238E27FC236}">
                  <a16:creationId xmlns:a16="http://schemas.microsoft.com/office/drawing/2014/main" id="{77468342-E5BD-46C6-BF53-3CEED20721C7}"/>
                </a:ext>
              </a:extLst>
            </p:cNvPr>
            <p:cNvSpPr>
              <a:spLocks noChangeArrowheads="1"/>
            </p:cNvSpPr>
            <p:nvPr/>
          </p:nvSpPr>
          <p:spPr bwMode="gray">
            <a:xfrm>
              <a:off x="2649" y="1288"/>
              <a:ext cx="392" cy="39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3327" name="Oval 33">
              <a:extLst>
                <a:ext uri="{FF2B5EF4-FFF2-40B4-BE49-F238E27FC236}">
                  <a16:creationId xmlns:a16="http://schemas.microsoft.com/office/drawing/2014/main" id="{AB642DE1-2B94-4004-95D2-032E3343B768}"/>
                </a:ext>
              </a:extLst>
            </p:cNvPr>
            <p:cNvSpPr>
              <a:spLocks noChangeArrowheads="1"/>
            </p:cNvSpPr>
            <p:nvPr/>
          </p:nvSpPr>
          <p:spPr bwMode="gray">
            <a:xfrm>
              <a:off x="2654" y="1290"/>
              <a:ext cx="383" cy="383"/>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3328" name="Oval 34">
              <a:extLst>
                <a:ext uri="{FF2B5EF4-FFF2-40B4-BE49-F238E27FC236}">
                  <a16:creationId xmlns:a16="http://schemas.microsoft.com/office/drawing/2014/main" id="{DC1D3842-6FB0-413D-8134-DDBC3D5488DF}"/>
                </a:ext>
              </a:extLst>
            </p:cNvPr>
            <p:cNvSpPr>
              <a:spLocks noChangeArrowheads="1"/>
            </p:cNvSpPr>
            <p:nvPr/>
          </p:nvSpPr>
          <p:spPr bwMode="gray">
            <a:xfrm>
              <a:off x="2658" y="1294"/>
              <a:ext cx="364" cy="357"/>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3329" name="Oval 35">
              <a:extLst>
                <a:ext uri="{FF2B5EF4-FFF2-40B4-BE49-F238E27FC236}">
                  <a16:creationId xmlns:a16="http://schemas.microsoft.com/office/drawing/2014/main" id="{13CB0594-F5D8-4875-937D-99C95E145149}"/>
                </a:ext>
              </a:extLst>
            </p:cNvPr>
            <p:cNvSpPr>
              <a:spLocks noChangeArrowheads="1"/>
            </p:cNvSpPr>
            <p:nvPr/>
          </p:nvSpPr>
          <p:spPr bwMode="gray">
            <a:xfrm>
              <a:off x="2680" y="1304"/>
              <a:ext cx="323" cy="290"/>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3330" name="Text Box 36">
              <a:extLst>
                <a:ext uri="{FF2B5EF4-FFF2-40B4-BE49-F238E27FC236}">
                  <a16:creationId xmlns:a16="http://schemas.microsoft.com/office/drawing/2014/main" id="{6D3324FB-CBCA-415E-B416-FED5FAC2D5CF}"/>
                </a:ext>
              </a:extLst>
            </p:cNvPr>
            <p:cNvSpPr txBox="1">
              <a:spLocks noChangeArrowheads="1"/>
            </p:cNvSpPr>
            <p:nvPr/>
          </p:nvSpPr>
          <p:spPr bwMode="gray">
            <a:xfrm>
              <a:off x="2732" y="1343"/>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tr-TR" sz="2400">
                  <a:solidFill>
                    <a:srgbClr val="000000"/>
                  </a:solidFill>
                </a:rPr>
                <a:t>2</a:t>
              </a:r>
            </a:p>
          </p:txBody>
        </p:sp>
      </p:grpSp>
      <p:sp>
        <p:nvSpPr>
          <p:cNvPr id="13317" name="Title 1">
            <a:extLst>
              <a:ext uri="{FF2B5EF4-FFF2-40B4-BE49-F238E27FC236}">
                <a16:creationId xmlns:a16="http://schemas.microsoft.com/office/drawing/2014/main" id="{CCB91F97-7B97-4AAF-ABFC-BF2513945DE3}"/>
              </a:ext>
            </a:extLst>
          </p:cNvPr>
          <p:cNvSpPr>
            <a:spLocks noGrp="1"/>
          </p:cNvSpPr>
          <p:nvPr>
            <p:ph type="title"/>
          </p:nvPr>
        </p:nvSpPr>
        <p:spPr/>
        <p:txBody>
          <a:bodyPr/>
          <a:lstStyle/>
          <a:p>
            <a:pPr eaLnBrk="1" hangingPunct="1"/>
            <a:r>
              <a:rPr lang="tr-TR" altLang="tr-TR" sz="1800"/>
              <a:t>İşverenin Katılım Sağlama ve Bilgilendirme Yükümlülüğü Madde:6</a:t>
            </a:r>
          </a:p>
        </p:txBody>
      </p:sp>
      <p:sp>
        <p:nvSpPr>
          <p:cNvPr id="13318" name="TextBox 43">
            <a:extLst>
              <a:ext uri="{FF2B5EF4-FFF2-40B4-BE49-F238E27FC236}">
                <a16:creationId xmlns:a16="http://schemas.microsoft.com/office/drawing/2014/main" id="{F18E9B68-80C3-414F-9FD7-9741B70FE15B}"/>
              </a:ext>
            </a:extLst>
          </p:cNvPr>
          <p:cNvSpPr txBox="1">
            <a:spLocks noChangeArrowheads="1"/>
          </p:cNvSpPr>
          <p:nvPr/>
        </p:nvSpPr>
        <p:spPr bwMode="auto">
          <a:xfrm>
            <a:off x="1166813" y="1412875"/>
            <a:ext cx="1616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b="1">
                <a:solidFill>
                  <a:srgbClr val="FFFFFF"/>
                </a:solidFill>
              </a:rPr>
              <a:t>İşveren;</a:t>
            </a:r>
          </a:p>
        </p:txBody>
      </p:sp>
      <p:sp>
        <p:nvSpPr>
          <p:cNvPr id="45" name="Text Box 14">
            <a:extLst>
              <a:ext uri="{FF2B5EF4-FFF2-40B4-BE49-F238E27FC236}">
                <a16:creationId xmlns:a16="http://schemas.microsoft.com/office/drawing/2014/main" id="{BEDA61EF-DBD2-4D7E-9ACB-9E2B90811194}"/>
              </a:ext>
            </a:extLst>
          </p:cNvPr>
          <p:cNvSpPr txBox="1">
            <a:spLocks noChangeArrowheads="1"/>
          </p:cNvSpPr>
          <p:nvPr/>
        </p:nvSpPr>
        <p:spPr bwMode="gray">
          <a:xfrm>
            <a:off x="3479800" y="2801938"/>
            <a:ext cx="20574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1200">
                <a:solidFill>
                  <a:srgbClr val="000000"/>
                </a:solidFill>
                <a:latin typeface="Verdana" panose="020B0604030504040204" pitchFamily="34" charset="0"/>
              </a:rPr>
              <a:t>Görevlendirdiği veya hizmet aldığı OSGB’de görev yapan kişiler ile bunların çalışma saatleri, görev, yetki ve sorumlulukları konusunda çalışan temsilcisi ve çalışanları bilgilendirir.</a:t>
            </a:r>
          </a:p>
        </p:txBody>
      </p:sp>
      <p:sp>
        <p:nvSpPr>
          <p:cNvPr id="46" name="Text Box 14">
            <a:extLst>
              <a:ext uri="{FF2B5EF4-FFF2-40B4-BE49-F238E27FC236}">
                <a16:creationId xmlns:a16="http://schemas.microsoft.com/office/drawing/2014/main" id="{3A0EFD00-22F7-4518-8AF8-22B725AD3929}"/>
              </a:ext>
            </a:extLst>
          </p:cNvPr>
          <p:cNvSpPr txBox="1">
            <a:spLocks noChangeArrowheads="1"/>
          </p:cNvSpPr>
          <p:nvPr/>
        </p:nvSpPr>
        <p:spPr bwMode="gray">
          <a:xfrm>
            <a:off x="5854700" y="2801938"/>
            <a:ext cx="2057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1200">
                <a:solidFill>
                  <a:srgbClr val="000000"/>
                </a:solidFill>
                <a:latin typeface="Verdana" panose="020B0604030504040204" pitchFamily="34" charset="0"/>
              </a:rPr>
              <a:t>Çalışanların sağlık ve güvenliğini etkilediği bilinen veya etkilemesi muhtemel konular hakkında; görevlendirdiği kişi veya hizmet aldığı OSGB’yi, başka işyerlerinden çalışmak üzere kendi işyerine gelen çalışanları ve bunların işverenlerini bilgilendirir.</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barn(inVertical)">
                                      <p:cBhvr>
                                        <p:cTn id="15" dur="500"/>
                                        <p:tgtEl>
                                          <p:spTgt spid="4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barn(inVertical)">
                                      <p:cBhvr>
                                        <p:cTn id="2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0">
            <a:extLst>
              <a:ext uri="{FF2B5EF4-FFF2-40B4-BE49-F238E27FC236}">
                <a16:creationId xmlns:a16="http://schemas.microsoft.com/office/drawing/2014/main" id="{3DCD3321-CBCD-4312-86F1-AA2AF40DCAEB}"/>
              </a:ext>
            </a:extLst>
          </p:cNvPr>
          <p:cNvGrpSpPr>
            <a:grpSpLocks/>
          </p:cNvGrpSpPr>
          <p:nvPr/>
        </p:nvGrpSpPr>
        <p:grpSpPr bwMode="auto">
          <a:xfrm>
            <a:off x="4568825" y="2039938"/>
            <a:ext cx="2163763" cy="3165475"/>
            <a:chOff x="3664" y="1285"/>
            <a:chExt cx="1363" cy="1994"/>
          </a:xfrm>
        </p:grpSpPr>
        <p:sp>
          <p:nvSpPr>
            <p:cNvPr id="14354" name="AutoShape 15">
              <a:extLst>
                <a:ext uri="{FF2B5EF4-FFF2-40B4-BE49-F238E27FC236}">
                  <a16:creationId xmlns:a16="http://schemas.microsoft.com/office/drawing/2014/main" id="{8D4D0C2F-0B12-4582-B137-A9C14AE3DACF}"/>
                </a:ext>
              </a:extLst>
            </p:cNvPr>
            <p:cNvSpPr>
              <a:spLocks noChangeArrowheads="1"/>
            </p:cNvSpPr>
            <p:nvPr/>
          </p:nvSpPr>
          <p:spPr bwMode="gray">
            <a:xfrm>
              <a:off x="3664" y="1479"/>
              <a:ext cx="1363" cy="1800"/>
            </a:xfrm>
            <a:prstGeom prst="roundRect">
              <a:avLst>
                <a:gd name="adj" fmla="val 17509"/>
              </a:avLst>
            </a:prstGeom>
            <a:gradFill rotWithShape="1">
              <a:gsLst>
                <a:gs pos="0">
                  <a:srgbClr val="B59F43"/>
                </a:gs>
                <a:gs pos="100000">
                  <a:srgbClr val="8F8849"/>
                </a:gs>
              </a:gsLst>
              <a:lin ang="2700000" scaled="1"/>
            </a:gradFill>
            <a:ln>
              <a:noFill/>
            </a:ln>
            <a:effectLst>
              <a:prstShdw prst="shdw11">
                <a:srgbClr val="000000">
                  <a:alpha val="50000"/>
                </a:srgbClr>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4355" name="AutoShape 16">
              <a:extLst>
                <a:ext uri="{FF2B5EF4-FFF2-40B4-BE49-F238E27FC236}">
                  <a16:creationId xmlns:a16="http://schemas.microsoft.com/office/drawing/2014/main" id="{C7EDA0D7-7AFD-49DE-92EA-A33C702FDB20}"/>
                </a:ext>
              </a:extLst>
            </p:cNvPr>
            <p:cNvSpPr>
              <a:spLocks noChangeArrowheads="1"/>
            </p:cNvSpPr>
            <p:nvPr/>
          </p:nvSpPr>
          <p:spPr bwMode="gray">
            <a:xfrm>
              <a:off x="3685" y="1484"/>
              <a:ext cx="1322" cy="1766"/>
            </a:xfrm>
            <a:prstGeom prst="roundRect">
              <a:avLst>
                <a:gd name="adj" fmla="val 16667"/>
              </a:avLst>
            </a:prstGeom>
            <a:solidFill>
              <a:srgbClr val="E9E06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4356" name="AutoShape 17">
              <a:extLst>
                <a:ext uri="{FF2B5EF4-FFF2-40B4-BE49-F238E27FC236}">
                  <a16:creationId xmlns:a16="http://schemas.microsoft.com/office/drawing/2014/main" id="{14FB2013-1EF5-4216-BD1F-E5E46312269F}"/>
                </a:ext>
              </a:extLst>
            </p:cNvPr>
            <p:cNvSpPr>
              <a:spLocks noChangeArrowheads="1"/>
            </p:cNvSpPr>
            <p:nvPr/>
          </p:nvSpPr>
          <p:spPr bwMode="gray">
            <a:xfrm>
              <a:off x="3696" y="2784"/>
              <a:ext cx="1304" cy="447"/>
            </a:xfrm>
            <a:prstGeom prst="roundRect">
              <a:avLst>
                <a:gd name="adj" fmla="val 50000"/>
              </a:avLst>
            </a:prstGeom>
            <a:gradFill rotWithShape="1">
              <a:gsLst>
                <a:gs pos="0">
                  <a:srgbClr val="E9E065"/>
                </a:gs>
                <a:gs pos="100000">
                  <a:srgbClr val="F2EDA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4357" name="AutoShape 18">
              <a:extLst>
                <a:ext uri="{FF2B5EF4-FFF2-40B4-BE49-F238E27FC236}">
                  <a16:creationId xmlns:a16="http://schemas.microsoft.com/office/drawing/2014/main" id="{711E3BA3-1A19-4666-9718-82232B6B9223}"/>
                </a:ext>
              </a:extLst>
            </p:cNvPr>
            <p:cNvSpPr>
              <a:spLocks noChangeArrowheads="1"/>
            </p:cNvSpPr>
            <p:nvPr/>
          </p:nvSpPr>
          <p:spPr bwMode="gray">
            <a:xfrm>
              <a:off x="3696" y="1498"/>
              <a:ext cx="1304" cy="446"/>
            </a:xfrm>
            <a:prstGeom prst="roundRect">
              <a:avLst>
                <a:gd name="adj" fmla="val 50000"/>
              </a:avLst>
            </a:prstGeom>
            <a:gradFill rotWithShape="1">
              <a:gsLst>
                <a:gs pos="0">
                  <a:srgbClr val="F8F5CC"/>
                </a:gs>
                <a:gs pos="100000">
                  <a:srgbClr val="E9E06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grpSp>
          <p:nvGrpSpPr>
            <p:cNvPr id="14358" name="Group 19">
              <a:extLst>
                <a:ext uri="{FF2B5EF4-FFF2-40B4-BE49-F238E27FC236}">
                  <a16:creationId xmlns:a16="http://schemas.microsoft.com/office/drawing/2014/main" id="{FFEF0EC7-1E27-4FFF-9CB0-F5A0E664962D}"/>
                </a:ext>
              </a:extLst>
            </p:cNvPr>
            <p:cNvGrpSpPr>
              <a:grpSpLocks/>
            </p:cNvGrpSpPr>
            <p:nvPr/>
          </p:nvGrpSpPr>
          <p:grpSpPr bwMode="auto">
            <a:xfrm>
              <a:off x="4133" y="1285"/>
              <a:ext cx="405" cy="405"/>
              <a:chOff x="1289" y="582"/>
              <a:chExt cx="668" cy="668"/>
            </a:xfrm>
          </p:grpSpPr>
          <p:sp>
            <p:nvSpPr>
              <p:cNvPr id="14360" name="Oval 20">
                <a:extLst>
                  <a:ext uri="{FF2B5EF4-FFF2-40B4-BE49-F238E27FC236}">
                    <a16:creationId xmlns:a16="http://schemas.microsoft.com/office/drawing/2014/main" id="{03D7F320-058B-47F5-A935-8A4C6CCB68D0}"/>
                  </a:ext>
                </a:extLst>
              </p:cNvPr>
              <p:cNvSpPr>
                <a:spLocks noChangeArrowheads="1"/>
              </p:cNvSpPr>
              <p:nvPr/>
            </p:nvSpPr>
            <p:spPr bwMode="gray">
              <a:xfrm>
                <a:off x="1289" y="582"/>
                <a:ext cx="668" cy="668"/>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4361" name="Oval 21">
                <a:extLst>
                  <a:ext uri="{FF2B5EF4-FFF2-40B4-BE49-F238E27FC236}">
                    <a16:creationId xmlns:a16="http://schemas.microsoft.com/office/drawing/2014/main" id="{A1ECF573-25EE-4308-8A8C-8E8107F099D9}"/>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4362" name="Oval 22">
                <a:extLst>
                  <a:ext uri="{FF2B5EF4-FFF2-40B4-BE49-F238E27FC236}">
                    <a16:creationId xmlns:a16="http://schemas.microsoft.com/office/drawing/2014/main" id="{3EF98A12-36E0-4B25-BAD6-EC68FC2DEF2B}"/>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4363" name="Oval 23">
                <a:extLst>
                  <a:ext uri="{FF2B5EF4-FFF2-40B4-BE49-F238E27FC236}">
                    <a16:creationId xmlns:a16="http://schemas.microsoft.com/office/drawing/2014/main" id="{B5A5E998-E6F7-4DA6-AF89-BDB1638B6649}"/>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4364" name="Oval 24">
                <a:extLst>
                  <a:ext uri="{FF2B5EF4-FFF2-40B4-BE49-F238E27FC236}">
                    <a16:creationId xmlns:a16="http://schemas.microsoft.com/office/drawing/2014/main" id="{B6CBD157-7952-49FC-9D2E-2CB49D92D46C}"/>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grpSp>
        <p:sp>
          <p:nvSpPr>
            <p:cNvPr id="14359" name="Text Box 25">
              <a:extLst>
                <a:ext uri="{FF2B5EF4-FFF2-40B4-BE49-F238E27FC236}">
                  <a16:creationId xmlns:a16="http://schemas.microsoft.com/office/drawing/2014/main" id="{BF3FA54F-1BAE-45DD-BFB8-7FCBBC7815B4}"/>
                </a:ext>
              </a:extLst>
            </p:cNvPr>
            <p:cNvSpPr txBox="1">
              <a:spLocks noChangeArrowheads="1"/>
            </p:cNvSpPr>
            <p:nvPr/>
          </p:nvSpPr>
          <p:spPr bwMode="gray">
            <a:xfrm>
              <a:off x="4219" y="1343"/>
              <a:ext cx="22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altLang="tr-TR" sz="2400">
                  <a:solidFill>
                    <a:srgbClr val="000000"/>
                  </a:solidFill>
                </a:rPr>
                <a:t>5</a:t>
              </a:r>
              <a:endParaRPr lang="en-US" altLang="tr-TR" sz="2400">
                <a:solidFill>
                  <a:srgbClr val="000000"/>
                </a:solidFill>
              </a:endParaRPr>
            </a:p>
          </p:txBody>
        </p:sp>
      </p:grpSp>
      <p:grpSp>
        <p:nvGrpSpPr>
          <p:cNvPr id="4" name="Group 39">
            <a:extLst>
              <a:ext uri="{FF2B5EF4-FFF2-40B4-BE49-F238E27FC236}">
                <a16:creationId xmlns:a16="http://schemas.microsoft.com/office/drawing/2014/main" id="{8039377D-0CE9-4463-93F9-68A223997891}"/>
              </a:ext>
            </a:extLst>
          </p:cNvPr>
          <p:cNvGrpSpPr>
            <a:grpSpLocks/>
          </p:cNvGrpSpPr>
          <p:nvPr/>
        </p:nvGrpSpPr>
        <p:grpSpPr bwMode="auto">
          <a:xfrm>
            <a:off x="2206625" y="2039938"/>
            <a:ext cx="2163763" cy="3165475"/>
            <a:chOff x="2176" y="1285"/>
            <a:chExt cx="1363" cy="1994"/>
          </a:xfrm>
        </p:grpSpPr>
        <p:sp>
          <p:nvSpPr>
            <p:cNvPr id="14344" name="AutoShape 27">
              <a:extLst>
                <a:ext uri="{FF2B5EF4-FFF2-40B4-BE49-F238E27FC236}">
                  <a16:creationId xmlns:a16="http://schemas.microsoft.com/office/drawing/2014/main" id="{B2E35C42-DE39-4BF7-9404-AF8DE9AFCC09}"/>
                </a:ext>
              </a:extLst>
            </p:cNvPr>
            <p:cNvSpPr>
              <a:spLocks noChangeArrowheads="1"/>
            </p:cNvSpPr>
            <p:nvPr/>
          </p:nvSpPr>
          <p:spPr bwMode="gray">
            <a:xfrm>
              <a:off x="2176" y="1479"/>
              <a:ext cx="1363" cy="1800"/>
            </a:xfrm>
            <a:prstGeom prst="roundRect">
              <a:avLst>
                <a:gd name="adj" fmla="val 17509"/>
              </a:avLst>
            </a:prstGeom>
            <a:gradFill rotWithShape="1">
              <a:gsLst>
                <a:gs pos="0">
                  <a:srgbClr val="34B034"/>
                </a:gs>
                <a:gs pos="100000">
                  <a:srgbClr val="3F8B4A"/>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4345" name="AutoShape 28">
              <a:extLst>
                <a:ext uri="{FF2B5EF4-FFF2-40B4-BE49-F238E27FC236}">
                  <a16:creationId xmlns:a16="http://schemas.microsoft.com/office/drawing/2014/main" id="{E0D0FEAD-6E92-44B5-99FF-9014D765F052}"/>
                </a:ext>
              </a:extLst>
            </p:cNvPr>
            <p:cNvSpPr>
              <a:spLocks noChangeArrowheads="1"/>
            </p:cNvSpPr>
            <p:nvPr/>
          </p:nvSpPr>
          <p:spPr bwMode="gray">
            <a:xfrm>
              <a:off x="2197" y="1484"/>
              <a:ext cx="1322" cy="1766"/>
            </a:xfrm>
            <a:prstGeom prst="roundRect">
              <a:avLst>
                <a:gd name="adj" fmla="val 16667"/>
              </a:avLst>
            </a:prstGeom>
            <a:solidFill>
              <a:srgbClr val="73E77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4346" name="AutoShape 29">
              <a:extLst>
                <a:ext uri="{FF2B5EF4-FFF2-40B4-BE49-F238E27FC236}">
                  <a16:creationId xmlns:a16="http://schemas.microsoft.com/office/drawing/2014/main" id="{4859BCA8-C793-4701-A490-1E6256A1EF25}"/>
                </a:ext>
              </a:extLst>
            </p:cNvPr>
            <p:cNvSpPr>
              <a:spLocks noChangeArrowheads="1"/>
            </p:cNvSpPr>
            <p:nvPr/>
          </p:nvSpPr>
          <p:spPr bwMode="gray">
            <a:xfrm>
              <a:off x="2208" y="2784"/>
              <a:ext cx="1304" cy="447"/>
            </a:xfrm>
            <a:prstGeom prst="roundRect">
              <a:avLst>
                <a:gd name="adj" fmla="val 50000"/>
              </a:avLst>
            </a:prstGeom>
            <a:gradFill rotWithShape="1">
              <a:gsLst>
                <a:gs pos="0">
                  <a:srgbClr val="73E77E"/>
                </a:gs>
                <a:gs pos="100000">
                  <a:srgbClr val="B3F2B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4347" name="AutoShape 30">
              <a:extLst>
                <a:ext uri="{FF2B5EF4-FFF2-40B4-BE49-F238E27FC236}">
                  <a16:creationId xmlns:a16="http://schemas.microsoft.com/office/drawing/2014/main" id="{2464DD19-5F7F-4920-B142-DC306803D919}"/>
                </a:ext>
              </a:extLst>
            </p:cNvPr>
            <p:cNvSpPr>
              <a:spLocks noChangeArrowheads="1"/>
            </p:cNvSpPr>
            <p:nvPr/>
          </p:nvSpPr>
          <p:spPr bwMode="gray">
            <a:xfrm>
              <a:off x="2208" y="1498"/>
              <a:ext cx="1304" cy="446"/>
            </a:xfrm>
            <a:prstGeom prst="roundRect">
              <a:avLst>
                <a:gd name="adj" fmla="val 50000"/>
              </a:avLst>
            </a:prstGeom>
            <a:gradFill rotWithShape="1">
              <a:gsLst>
                <a:gs pos="0">
                  <a:srgbClr val="D0F7D4"/>
                </a:gs>
                <a:gs pos="100000">
                  <a:srgbClr val="73E77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4348" name="Oval 31">
              <a:extLst>
                <a:ext uri="{FF2B5EF4-FFF2-40B4-BE49-F238E27FC236}">
                  <a16:creationId xmlns:a16="http://schemas.microsoft.com/office/drawing/2014/main" id="{84126E17-55CC-4B0E-85F7-D221856E7A34}"/>
                </a:ext>
              </a:extLst>
            </p:cNvPr>
            <p:cNvSpPr>
              <a:spLocks noChangeArrowheads="1"/>
            </p:cNvSpPr>
            <p:nvPr/>
          </p:nvSpPr>
          <p:spPr bwMode="gray">
            <a:xfrm>
              <a:off x="2645" y="1285"/>
              <a:ext cx="405" cy="40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4349" name="Oval 32">
              <a:extLst>
                <a:ext uri="{FF2B5EF4-FFF2-40B4-BE49-F238E27FC236}">
                  <a16:creationId xmlns:a16="http://schemas.microsoft.com/office/drawing/2014/main" id="{C8284B09-8EC6-48C6-9EA7-8B3F763862B5}"/>
                </a:ext>
              </a:extLst>
            </p:cNvPr>
            <p:cNvSpPr>
              <a:spLocks noChangeArrowheads="1"/>
            </p:cNvSpPr>
            <p:nvPr/>
          </p:nvSpPr>
          <p:spPr bwMode="gray">
            <a:xfrm>
              <a:off x="2649" y="1288"/>
              <a:ext cx="392" cy="39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4350" name="Oval 33">
              <a:extLst>
                <a:ext uri="{FF2B5EF4-FFF2-40B4-BE49-F238E27FC236}">
                  <a16:creationId xmlns:a16="http://schemas.microsoft.com/office/drawing/2014/main" id="{72402FD1-88E2-4E22-9D66-8A3828CC2EEC}"/>
                </a:ext>
              </a:extLst>
            </p:cNvPr>
            <p:cNvSpPr>
              <a:spLocks noChangeArrowheads="1"/>
            </p:cNvSpPr>
            <p:nvPr/>
          </p:nvSpPr>
          <p:spPr bwMode="gray">
            <a:xfrm>
              <a:off x="2654" y="1290"/>
              <a:ext cx="383" cy="383"/>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4351" name="Oval 34">
              <a:extLst>
                <a:ext uri="{FF2B5EF4-FFF2-40B4-BE49-F238E27FC236}">
                  <a16:creationId xmlns:a16="http://schemas.microsoft.com/office/drawing/2014/main" id="{4B8096D3-581F-4306-9CE5-CDE5AE2F35D9}"/>
                </a:ext>
              </a:extLst>
            </p:cNvPr>
            <p:cNvSpPr>
              <a:spLocks noChangeArrowheads="1"/>
            </p:cNvSpPr>
            <p:nvPr/>
          </p:nvSpPr>
          <p:spPr bwMode="gray">
            <a:xfrm>
              <a:off x="2658" y="1294"/>
              <a:ext cx="364" cy="357"/>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4352" name="Oval 35">
              <a:extLst>
                <a:ext uri="{FF2B5EF4-FFF2-40B4-BE49-F238E27FC236}">
                  <a16:creationId xmlns:a16="http://schemas.microsoft.com/office/drawing/2014/main" id="{F19148D1-2BE3-4224-B7BC-6C6E47433BE5}"/>
                </a:ext>
              </a:extLst>
            </p:cNvPr>
            <p:cNvSpPr>
              <a:spLocks noChangeArrowheads="1"/>
            </p:cNvSpPr>
            <p:nvPr/>
          </p:nvSpPr>
          <p:spPr bwMode="gray">
            <a:xfrm>
              <a:off x="2680" y="1304"/>
              <a:ext cx="323" cy="290"/>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4353" name="Text Box 36">
              <a:extLst>
                <a:ext uri="{FF2B5EF4-FFF2-40B4-BE49-F238E27FC236}">
                  <a16:creationId xmlns:a16="http://schemas.microsoft.com/office/drawing/2014/main" id="{42C881A3-BA55-4D55-B7A1-2C0E1A2D1191}"/>
                </a:ext>
              </a:extLst>
            </p:cNvPr>
            <p:cNvSpPr txBox="1">
              <a:spLocks noChangeArrowheads="1"/>
            </p:cNvSpPr>
            <p:nvPr/>
          </p:nvSpPr>
          <p:spPr bwMode="gray">
            <a:xfrm>
              <a:off x="2731" y="1343"/>
              <a:ext cx="22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altLang="tr-TR" sz="2400">
                  <a:solidFill>
                    <a:srgbClr val="000000"/>
                  </a:solidFill>
                </a:rPr>
                <a:t>4</a:t>
              </a:r>
              <a:endParaRPr lang="en-US" altLang="tr-TR" sz="2400">
                <a:solidFill>
                  <a:srgbClr val="000000"/>
                </a:solidFill>
              </a:endParaRPr>
            </a:p>
          </p:txBody>
        </p:sp>
      </p:grpSp>
      <p:sp>
        <p:nvSpPr>
          <p:cNvPr id="14340" name="Title 1">
            <a:extLst>
              <a:ext uri="{FF2B5EF4-FFF2-40B4-BE49-F238E27FC236}">
                <a16:creationId xmlns:a16="http://schemas.microsoft.com/office/drawing/2014/main" id="{F6134386-00FF-4289-8B81-37E55B821ACB}"/>
              </a:ext>
            </a:extLst>
          </p:cNvPr>
          <p:cNvSpPr>
            <a:spLocks noGrp="1"/>
          </p:cNvSpPr>
          <p:nvPr>
            <p:ph type="title"/>
          </p:nvPr>
        </p:nvSpPr>
        <p:spPr/>
        <p:txBody>
          <a:bodyPr/>
          <a:lstStyle/>
          <a:p>
            <a:pPr eaLnBrk="1" hangingPunct="1"/>
            <a:r>
              <a:rPr lang="tr-TR" altLang="tr-TR" sz="1800"/>
              <a:t>İşverenin Katılım Sağlama ve Bilgilendirme Yükümlülüğü Madde:6</a:t>
            </a:r>
          </a:p>
        </p:txBody>
      </p:sp>
      <p:sp>
        <p:nvSpPr>
          <p:cNvPr id="14341" name="TextBox 43">
            <a:extLst>
              <a:ext uri="{FF2B5EF4-FFF2-40B4-BE49-F238E27FC236}">
                <a16:creationId xmlns:a16="http://schemas.microsoft.com/office/drawing/2014/main" id="{89A3AA4E-26C3-4048-ADB6-8FB10AEFEDA6}"/>
              </a:ext>
            </a:extLst>
          </p:cNvPr>
          <p:cNvSpPr txBox="1">
            <a:spLocks noChangeArrowheads="1"/>
          </p:cNvSpPr>
          <p:nvPr/>
        </p:nvSpPr>
        <p:spPr bwMode="auto">
          <a:xfrm>
            <a:off x="1166813" y="1412875"/>
            <a:ext cx="1616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b="1">
                <a:solidFill>
                  <a:srgbClr val="FFFFFF"/>
                </a:solidFill>
              </a:rPr>
              <a:t>İşveren;</a:t>
            </a:r>
          </a:p>
        </p:txBody>
      </p:sp>
      <p:sp>
        <p:nvSpPr>
          <p:cNvPr id="45" name="Text Box 14">
            <a:extLst>
              <a:ext uri="{FF2B5EF4-FFF2-40B4-BE49-F238E27FC236}">
                <a16:creationId xmlns:a16="http://schemas.microsoft.com/office/drawing/2014/main" id="{B344F0D6-CE55-4FA6-95A6-C57BAD893782}"/>
              </a:ext>
            </a:extLst>
          </p:cNvPr>
          <p:cNvSpPr txBox="1">
            <a:spLocks noChangeArrowheads="1"/>
          </p:cNvSpPr>
          <p:nvPr/>
        </p:nvSpPr>
        <p:spPr bwMode="gray">
          <a:xfrm>
            <a:off x="2232025" y="2801938"/>
            <a:ext cx="2057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1200">
                <a:solidFill>
                  <a:srgbClr val="000000"/>
                </a:solidFill>
                <a:latin typeface="Verdana" panose="020B0604030504040204" pitchFamily="34" charset="0"/>
              </a:rPr>
              <a:t>Başka bir işyerinden kendi işyerine çalışmak üzere gelen çalışanların sağlık bilgilerine, görevlendirdiği kişi veya hizmet aldığı OSGB’lerin ulaşabilmesini sağlar.</a:t>
            </a:r>
          </a:p>
        </p:txBody>
      </p:sp>
      <p:sp>
        <p:nvSpPr>
          <p:cNvPr id="46" name="Text Box 14">
            <a:extLst>
              <a:ext uri="{FF2B5EF4-FFF2-40B4-BE49-F238E27FC236}">
                <a16:creationId xmlns:a16="http://schemas.microsoft.com/office/drawing/2014/main" id="{60A5942C-854D-4CB7-9AA6-868934D3A797}"/>
              </a:ext>
            </a:extLst>
          </p:cNvPr>
          <p:cNvSpPr txBox="1">
            <a:spLocks noChangeArrowheads="1"/>
          </p:cNvSpPr>
          <p:nvPr/>
        </p:nvSpPr>
        <p:spPr bwMode="gray">
          <a:xfrm>
            <a:off x="4605338" y="2801938"/>
            <a:ext cx="2057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1200">
                <a:solidFill>
                  <a:srgbClr val="000000"/>
                </a:solidFill>
                <a:latin typeface="Verdana" panose="020B0604030504040204" pitchFamily="34" charset="0"/>
              </a:rPr>
              <a:t>İş sağlığı ve güvenliği mevzuatı gereği, yükümlü olduğu kayıt ve bildirimleri görevlendirdiği kişi veya hizmet aldığı OSGB ile işbirliği içerisinde yapar.</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barn(inVertical)">
                                      <p:cBhvr>
                                        <p:cTn id="10" dur="500"/>
                                        <p:tgtEl>
                                          <p:spTgt spid="4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barn(inVertical)">
                                      <p:cBhvr>
                                        <p:cTn id="1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802C984-0B99-40A5-A74F-287E9C4E0B8C}"/>
              </a:ext>
            </a:extLst>
          </p:cNvPr>
          <p:cNvSpPr>
            <a:spLocks noGrp="1" noChangeArrowheads="1"/>
          </p:cNvSpPr>
          <p:nvPr>
            <p:ph type="title"/>
          </p:nvPr>
        </p:nvSpPr>
        <p:spPr/>
        <p:txBody>
          <a:bodyPr/>
          <a:lstStyle/>
          <a:p>
            <a:pPr eaLnBrk="1" hangingPunct="1"/>
            <a:r>
              <a:rPr lang="tr-TR" altLang="tr-TR" sz="1800"/>
              <a:t>İşverenin Sağlık ve Güvenlik Kayıtları ve Onaylı Deftere İlişkin Yükümlülükleri Madde:7</a:t>
            </a:r>
          </a:p>
        </p:txBody>
      </p:sp>
      <p:sp>
        <p:nvSpPr>
          <p:cNvPr id="76803" name="AutoShape 3">
            <a:extLst>
              <a:ext uri="{FF2B5EF4-FFF2-40B4-BE49-F238E27FC236}">
                <a16:creationId xmlns:a16="http://schemas.microsoft.com/office/drawing/2014/main" id="{3B63494C-E2FA-4447-A77A-0E5ABB7D75BD}"/>
              </a:ext>
            </a:extLst>
          </p:cNvPr>
          <p:cNvSpPr>
            <a:spLocks noChangeArrowheads="1"/>
          </p:cNvSpPr>
          <p:nvPr/>
        </p:nvSpPr>
        <p:spPr bwMode="invGray">
          <a:xfrm>
            <a:off x="179388" y="1717675"/>
            <a:ext cx="5935662" cy="3956050"/>
          </a:xfrm>
          <a:prstGeom prst="rightArrow">
            <a:avLst>
              <a:gd name="adj1" fmla="val 79306"/>
              <a:gd name="adj2" fmla="val 33571"/>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76804" name="AutoShape 4">
            <a:extLst>
              <a:ext uri="{FF2B5EF4-FFF2-40B4-BE49-F238E27FC236}">
                <a16:creationId xmlns:a16="http://schemas.microsoft.com/office/drawing/2014/main" id="{6929DC66-130D-4C5F-9900-CDCCA9A8144F}"/>
              </a:ext>
            </a:extLst>
          </p:cNvPr>
          <p:cNvSpPr>
            <a:spLocks noChangeArrowheads="1"/>
          </p:cNvSpPr>
          <p:nvPr/>
        </p:nvSpPr>
        <p:spPr bwMode="blackWhite">
          <a:xfrm>
            <a:off x="533400" y="2552700"/>
            <a:ext cx="4038600" cy="990600"/>
          </a:xfrm>
          <a:prstGeom prst="roundRect">
            <a:avLst>
              <a:gd name="adj" fmla="val 9106"/>
            </a:avLst>
          </a:prstGeom>
          <a:gradFill rotWithShape="1">
            <a:gsLst>
              <a:gs pos="0">
                <a:schemeClr val="accent1"/>
              </a:gs>
              <a:gs pos="100000">
                <a:schemeClr val="accent1">
                  <a:gamma/>
                  <a:shade val="46275"/>
                  <a:invGamma/>
                </a:schemeClr>
              </a:gs>
            </a:gsLst>
            <a:lin ang="5400000" scaled="1"/>
          </a:gradFill>
          <a:ln w="25400">
            <a:solidFill>
              <a:schemeClr val="tx1"/>
            </a:solidFill>
            <a:round/>
            <a:headEnd/>
            <a:tailEnd/>
          </a:ln>
          <a:effectLst/>
        </p:spPr>
        <p:txBody>
          <a:bodyPr wrap="none" anchor="ctr"/>
          <a:lstStyle/>
          <a:p>
            <a:pPr>
              <a:defRPr/>
            </a:pPr>
            <a:r>
              <a:rPr lang="tr-TR" dirty="0">
                <a:solidFill>
                  <a:srgbClr val="FFFF00"/>
                </a:solidFill>
                <a:latin typeface="Arial" charset="0"/>
              </a:rPr>
              <a:t>İşyerinde yürütülen iş sağlığı ve </a:t>
            </a:r>
          </a:p>
          <a:p>
            <a:pPr>
              <a:defRPr/>
            </a:pPr>
            <a:r>
              <a:rPr lang="tr-TR" dirty="0">
                <a:solidFill>
                  <a:srgbClr val="FFFF00"/>
                </a:solidFill>
                <a:latin typeface="Arial" charset="0"/>
              </a:rPr>
              <a:t>güvenliği faaliyetlerine ilişkin her </a:t>
            </a:r>
          </a:p>
          <a:p>
            <a:pPr>
              <a:defRPr/>
            </a:pPr>
            <a:r>
              <a:rPr lang="tr-TR" dirty="0">
                <a:solidFill>
                  <a:srgbClr val="FFFF00"/>
                </a:solidFill>
                <a:latin typeface="Arial" charset="0"/>
              </a:rPr>
              <a:t>türlü kaydı,</a:t>
            </a:r>
          </a:p>
        </p:txBody>
      </p:sp>
      <p:sp>
        <p:nvSpPr>
          <p:cNvPr id="76806" name="AutoShape 6">
            <a:extLst>
              <a:ext uri="{FF2B5EF4-FFF2-40B4-BE49-F238E27FC236}">
                <a16:creationId xmlns:a16="http://schemas.microsoft.com/office/drawing/2014/main" id="{C963AF10-EEAA-4953-A4F4-FD8EAD51F670}"/>
              </a:ext>
            </a:extLst>
          </p:cNvPr>
          <p:cNvSpPr>
            <a:spLocks noChangeArrowheads="1"/>
          </p:cNvSpPr>
          <p:nvPr/>
        </p:nvSpPr>
        <p:spPr bwMode="blackWhite">
          <a:xfrm>
            <a:off x="527050" y="3848100"/>
            <a:ext cx="4038600" cy="990600"/>
          </a:xfrm>
          <a:prstGeom prst="roundRect">
            <a:avLst>
              <a:gd name="adj" fmla="val 9106"/>
            </a:avLst>
          </a:prstGeom>
          <a:gradFill rotWithShape="1">
            <a:gsLst>
              <a:gs pos="0">
                <a:schemeClr val="accent2"/>
              </a:gs>
              <a:gs pos="100000">
                <a:schemeClr val="accent2">
                  <a:gamma/>
                  <a:shade val="46275"/>
                  <a:invGamma/>
                </a:schemeClr>
              </a:gs>
            </a:gsLst>
            <a:lin ang="5400000" scaled="1"/>
          </a:gradFill>
          <a:ln w="25400">
            <a:solidFill>
              <a:schemeClr val="tx1"/>
            </a:solidFill>
            <a:round/>
            <a:headEnd/>
            <a:tailEnd/>
          </a:ln>
          <a:effectLst/>
        </p:spPr>
        <p:txBody>
          <a:bodyPr wrap="none" anchor="ctr"/>
          <a:lstStyle/>
          <a:p>
            <a:pPr eaLnBrk="0" hangingPunct="0">
              <a:defRPr/>
            </a:pPr>
            <a:r>
              <a:rPr lang="en-US" dirty="0" err="1">
                <a:solidFill>
                  <a:srgbClr val="000000"/>
                </a:solidFill>
                <a:latin typeface="Arial" charset="0"/>
              </a:rPr>
              <a:t>İşten</a:t>
            </a:r>
            <a:r>
              <a:rPr lang="en-US" dirty="0">
                <a:solidFill>
                  <a:srgbClr val="000000"/>
                </a:solidFill>
                <a:latin typeface="Arial" charset="0"/>
              </a:rPr>
              <a:t> </a:t>
            </a:r>
            <a:r>
              <a:rPr lang="en-US" dirty="0" err="1">
                <a:solidFill>
                  <a:srgbClr val="000000"/>
                </a:solidFill>
                <a:latin typeface="Arial" charset="0"/>
              </a:rPr>
              <a:t>ayrılma</a:t>
            </a:r>
            <a:r>
              <a:rPr lang="en-US" dirty="0">
                <a:solidFill>
                  <a:srgbClr val="000000"/>
                </a:solidFill>
                <a:latin typeface="Arial" charset="0"/>
              </a:rPr>
              <a:t> </a:t>
            </a:r>
            <a:r>
              <a:rPr lang="en-US" dirty="0" err="1">
                <a:solidFill>
                  <a:srgbClr val="000000"/>
                </a:solidFill>
                <a:latin typeface="Arial" charset="0"/>
              </a:rPr>
              <a:t>tarihinden</a:t>
            </a:r>
            <a:r>
              <a:rPr lang="en-US" dirty="0">
                <a:solidFill>
                  <a:srgbClr val="000000"/>
                </a:solidFill>
                <a:latin typeface="Arial" charset="0"/>
              </a:rPr>
              <a:t> </a:t>
            </a:r>
            <a:endParaRPr lang="tr-TR" dirty="0">
              <a:solidFill>
                <a:srgbClr val="000000"/>
              </a:solidFill>
              <a:latin typeface="Arial" charset="0"/>
            </a:endParaRPr>
          </a:p>
          <a:p>
            <a:pPr eaLnBrk="0" hangingPunct="0">
              <a:defRPr/>
            </a:pPr>
            <a:r>
              <a:rPr lang="en-US" dirty="0" err="1">
                <a:solidFill>
                  <a:srgbClr val="000000"/>
                </a:solidFill>
                <a:latin typeface="Arial" charset="0"/>
              </a:rPr>
              <a:t>itibaren</a:t>
            </a:r>
            <a:r>
              <a:rPr lang="en-US" dirty="0">
                <a:solidFill>
                  <a:srgbClr val="000000"/>
                </a:solidFill>
                <a:latin typeface="Arial" charset="0"/>
              </a:rPr>
              <a:t> en </a:t>
            </a:r>
            <a:r>
              <a:rPr lang="en-US" dirty="0" err="1">
                <a:solidFill>
                  <a:srgbClr val="000000"/>
                </a:solidFill>
                <a:latin typeface="Arial" charset="0"/>
              </a:rPr>
              <a:t>az</a:t>
            </a:r>
            <a:r>
              <a:rPr lang="en-US" dirty="0">
                <a:solidFill>
                  <a:srgbClr val="000000"/>
                </a:solidFill>
                <a:latin typeface="Arial" charset="0"/>
              </a:rPr>
              <a:t> 15 </a:t>
            </a:r>
            <a:r>
              <a:rPr lang="en-US" dirty="0" err="1">
                <a:solidFill>
                  <a:srgbClr val="000000"/>
                </a:solidFill>
                <a:latin typeface="Arial" charset="0"/>
              </a:rPr>
              <a:t>yıl</a:t>
            </a:r>
            <a:r>
              <a:rPr lang="en-US" dirty="0">
                <a:solidFill>
                  <a:srgbClr val="000000"/>
                </a:solidFill>
                <a:latin typeface="Arial" charset="0"/>
              </a:rPr>
              <a:t> </a:t>
            </a:r>
            <a:r>
              <a:rPr lang="en-US" dirty="0" err="1">
                <a:solidFill>
                  <a:srgbClr val="000000"/>
                </a:solidFill>
                <a:latin typeface="Arial" charset="0"/>
              </a:rPr>
              <a:t>süreyle</a:t>
            </a:r>
            <a:r>
              <a:rPr lang="en-US" dirty="0">
                <a:solidFill>
                  <a:srgbClr val="000000"/>
                </a:solidFill>
                <a:latin typeface="Arial" charset="0"/>
              </a:rPr>
              <a:t> </a:t>
            </a:r>
            <a:endParaRPr lang="tr-TR" dirty="0">
              <a:solidFill>
                <a:srgbClr val="000000"/>
              </a:solidFill>
              <a:latin typeface="Arial" charset="0"/>
            </a:endParaRPr>
          </a:p>
          <a:p>
            <a:pPr eaLnBrk="0" hangingPunct="0">
              <a:defRPr/>
            </a:pPr>
            <a:r>
              <a:rPr lang="en-US" dirty="0" err="1">
                <a:solidFill>
                  <a:srgbClr val="000000"/>
                </a:solidFill>
                <a:latin typeface="Arial" charset="0"/>
              </a:rPr>
              <a:t>çalışanların</a:t>
            </a:r>
            <a:r>
              <a:rPr lang="en-US" dirty="0">
                <a:solidFill>
                  <a:srgbClr val="000000"/>
                </a:solidFill>
                <a:latin typeface="Arial" charset="0"/>
              </a:rPr>
              <a:t> </a:t>
            </a:r>
            <a:r>
              <a:rPr lang="en-US" dirty="0" err="1">
                <a:solidFill>
                  <a:srgbClr val="000000"/>
                </a:solidFill>
                <a:latin typeface="Arial" charset="0"/>
              </a:rPr>
              <a:t>kişisel</a:t>
            </a:r>
            <a:r>
              <a:rPr lang="en-US" dirty="0">
                <a:solidFill>
                  <a:srgbClr val="000000"/>
                </a:solidFill>
                <a:latin typeface="Arial" charset="0"/>
              </a:rPr>
              <a:t> </a:t>
            </a:r>
            <a:r>
              <a:rPr lang="en-US" dirty="0" err="1">
                <a:solidFill>
                  <a:srgbClr val="000000"/>
                </a:solidFill>
                <a:latin typeface="Arial" charset="0"/>
              </a:rPr>
              <a:t>sağlık</a:t>
            </a:r>
            <a:r>
              <a:rPr lang="en-US" dirty="0">
                <a:solidFill>
                  <a:srgbClr val="000000"/>
                </a:solidFill>
                <a:latin typeface="Arial" charset="0"/>
              </a:rPr>
              <a:t> </a:t>
            </a:r>
            <a:r>
              <a:rPr lang="en-US" dirty="0" err="1">
                <a:solidFill>
                  <a:srgbClr val="000000"/>
                </a:solidFill>
                <a:latin typeface="Arial" charset="0"/>
              </a:rPr>
              <a:t>dosyalarını</a:t>
            </a:r>
            <a:r>
              <a:rPr lang="en-US" dirty="0">
                <a:solidFill>
                  <a:schemeClr val="tx2"/>
                </a:solidFill>
                <a:latin typeface="Arial" charset="0"/>
              </a:rPr>
              <a:t>,</a:t>
            </a:r>
          </a:p>
        </p:txBody>
      </p:sp>
      <p:sp>
        <p:nvSpPr>
          <p:cNvPr id="76807" name="AutoShape 7">
            <a:extLst>
              <a:ext uri="{FF2B5EF4-FFF2-40B4-BE49-F238E27FC236}">
                <a16:creationId xmlns:a16="http://schemas.microsoft.com/office/drawing/2014/main" id="{231EBA77-40EF-440C-B841-4CBFC7841427}"/>
              </a:ext>
            </a:extLst>
          </p:cNvPr>
          <p:cNvSpPr>
            <a:spLocks noChangeArrowheads="1"/>
          </p:cNvSpPr>
          <p:nvPr/>
        </p:nvSpPr>
        <p:spPr bwMode="black">
          <a:xfrm>
            <a:off x="5943600" y="3048000"/>
            <a:ext cx="2514600" cy="1295400"/>
          </a:xfrm>
          <a:prstGeom prst="roundRect">
            <a:avLst>
              <a:gd name="adj" fmla="val 9106"/>
            </a:avLst>
          </a:prstGeom>
          <a:noFill/>
          <a:ln>
            <a:noFill/>
          </a:ln>
          <a:effectLst/>
        </p:spPr>
        <p:txBody>
          <a:bodyPr anchor="ctr"/>
          <a:lstStyle/>
          <a:p>
            <a:pPr algn="ctr">
              <a:defRPr/>
            </a:pPr>
            <a:r>
              <a:rPr lang="tr-TR" sz="2400" dirty="0">
                <a:solidFill>
                  <a:srgbClr val="FFE101"/>
                </a:solidFill>
                <a:effectLst>
                  <a:outerShdw blurRad="38100" dist="38100" dir="2700000" algn="tl">
                    <a:srgbClr val="000000"/>
                  </a:outerShdw>
                </a:effectLst>
                <a:latin typeface="Arial" charset="0"/>
              </a:rPr>
              <a:t>ilgili mevzuatta belirlenen süreler saklı kalmak kaydıyla</a:t>
            </a:r>
          </a:p>
        </p:txBody>
      </p:sp>
      <p:sp>
        <p:nvSpPr>
          <p:cNvPr id="2" name="Rectangle 1">
            <a:extLst>
              <a:ext uri="{FF2B5EF4-FFF2-40B4-BE49-F238E27FC236}">
                <a16:creationId xmlns:a16="http://schemas.microsoft.com/office/drawing/2014/main" id="{F6D9CBBD-2622-4E0B-85BB-689EBD037821}"/>
              </a:ext>
            </a:extLst>
          </p:cNvPr>
          <p:cNvSpPr>
            <a:spLocks noChangeArrowheads="1"/>
          </p:cNvSpPr>
          <p:nvPr/>
        </p:nvSpPr>
        <p:spPr bwMode="auto">
          <a:xfrm>
            <a:off x="3635375" y="5373688"/>
            <a:ext cx="8524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a:solidFill>
                  <a:srgbClr val="FFFFFF"/>
                </a:solidFill>
              </a:rPr>
              <a:t>saklar.</a:t>
            </a:r>
          </a:p>
        </p:txBody>
      </p:sp>
      <p:pic>
        <p:nvPicPr>
          <p:cNvPr id="97281" name="Picture 1">
            <a:extLst>
              <a:ext uri="{FF2B5EF4-FFF2-40B4-BE49-F238E27FC236}">
                <a16:creationId xmlns:a16="http://schemas.microsoft.com/office/drawing/2014/main" id="{EE1CAC0F-617F-46A4-85B8-70A249FF91F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16463" y="2938463"/>
            <a:ext cx="782637"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0567C4C-8727-43BA-9F86-0B49DD2C88F0}"/>
              </a:ext>
            </a:extLst>
          </p:cNvPr>
          <p:cNvSpPr/>
          <p:nvPr/>
        </p:nvSpPr>
        <p:spPr>
          <a:xfrm>
            <a:off x="179388" y="1614488"/>
            <a:ext cx="1279525" cy="461962"/>
          </a:xfrm>
          <a:prstGeom prst="rect">
            <a:avLst/>
          </a:prstGeom>
          <a:noFill/>
          <a:ln>
            <a:noFill/>
          </a:ln>
          <a:effectLst/>
        </p:spPr>
        <p:txBody>
          <a:bodyPr anchor="ctr"/>
          <a:lstStyle/>
          <a:p>
            <a:pPr algn="ctr">
              <a:defRPr/>
            </a:pPr>
            <a:r>
              <a:rPr lang="tr-TR" sz="2400" dirty="0">
                <a:solidFill>
                  <a:srgbClr val="FFE101"/>
                </a:solidFill>
                <a:effectLst>
                  <a:outerShdw blurRad="38100" dist="38100" dir="2700000" algn="tl">
                    <a:srgbClr val="000000"/>
                  </a:outerShdw>
                </a:effectLst>
                <a:latin typeface="Arial" charset="0"/>
              </a:rPr>
              <a:t>İşveren; </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fade">
                                      <p:cBhvr>
                                        <p:cTn id="7" dur="1000"/>
                                        <p:tgtEl>
                                          <p:spTgt spid="76804"/>
                                        </p:tgtEl>
                                      </p:cBhvr>
                                    </p:animEffect>
                                    <p:anim calcmode="lin" valueType="num">
                                      <p:cBhvr>
                                        <p:cTn id="8" dur="1000" fill="hold"/>
                                        <p:tgtEl>
                                          <p:spTgt spid="76804"/>
                                        </p:tgtEl>
                                        <p:attrNameLst>
                                          <p:attrName>ppt_x</p:attrName>
                                        </p:attrNameLst>
                                      </p:cBhvr>
                                      <p:tavLst>
                                        <p:tav tm="0">
                                          <p:val>
                                            <p:strVal val="#ppt_x"/>
                                          </p:val>
                                        </p:tav>
                                        <p:tav tm="100000">
                                          <p:val>
                                            <p:strVal val="#ppt_x"/>
                                          </p:val>
                                        </p:tav>
                                      </p:tavLst>
                                    </p:anim>
                                    <p:anim calcmode="lin" valueType="num">
                                      <p:cBhvr>
                                        <p:cTn id="9" dur="1000" fill="hold"/>
                                        <p:tgtEl>
                                          <p:spTgt spid="7680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6806"/>
                                        </p:tgtEl>
                                        <p:attrNameLst>
                                          <p:attrName>style.visibility</p:attrName>
                                        </p:attrNameLst>
                                      </p:cBhvr>
                                      <p:to>
                                        <p:strVal val="visible"/>
                                      </p:to>
                                    </p:set>
                                    <p:animEffect transition="in" filter="fade">
                                      <p:cBhvr>
                                        <p:cTn id="14" dur="1000"/>
                                        <p:tgtEl>
                                          <p:spTgt spid="76806"/>
                                        </p:tgtEl>
                                      </p:cBhvr>
                                    </p:animEffect>
                                    <p:anim calcmode="lin" valueType="num">
                                      <p:cBhvr>
                                        <p:cTn id="15" dur="1000" fill="hold"/>
                                        <p:tgtEl>
                                          <p:spTgt spid="76806"/>
                                        </p:tgtEl>
                                        <p:attrNameLst>
                                          <p:attrName>ppt_x</p:attrName>
                                        </p:attrNameLst>
                                      </p:cBhvr>
                                      <p:tavLst>
                                        <p:tav tm="0">
                                          <p:val>
                                            <p:strVal val="#ppt_x"/>
                                          </p:val>
                                        </p:tav>
                                        <p:tav tm="100000">
                                          <p:val>
                                            <p:strVal val="#ppt_x"/>
                                          </p:val>
                                        </p:tav>
                                      </p:tavLst>
                                    </p:anim>
                                    <p:anim calcmode="lin" valueType="num">
                                      <p:cBhvr>
                                        <p:cTn id="16" dur="1000" fill="hold"/>
                                        <p:tgtEl>
                                          <p:spTgt spid="7680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6803"/>
                                        </p:tgtEl>
                                        <p:attrNameLst>
                                          <p:attrName>style.visibility</p:attrName>
                                        </p:attrNameLst>
                                      </p:cBhvr>
                                      <p:to>
                                        <p:strVal val="visible"/>
                                      </p:to>
                                    </p:set>
                                    <p:animEffect transition="in" filter="fade">
                                      <p:cBhvr>
                                        <p:cTn id="21" dur="500"/>
                                        <p:tgtEl>
                                          <p:spTgt spid="76803"/>
                                        </p:tgtEl>
                                      </p:cBhvr>
                                    </p:animEffect>
                                  </p:childTnLst>
                                </p:cTn>
                              </p:par>
                              <p:par>
                                <p:cTn id="22" presetID="10" presetClass="entr" presetSubtype="0" fill="hold" nodeType="withEffect">
                                  <p:stCondLst>
                                    <p:cond delay="0"/>
                                  </p:stCondLst>
                                  <p:childTnLst>
                                    <p:set>
                                      <p:cBhvr>
                                        <p:cTn id="23" dur="1" fill="hold">
                                          <p:stCondLst>
                                            <p:cond delay="0"/>
                                          </p:stCondLst>
                                        </p:cTn>
                                        <p:tgtEl>
                                          <p:spTgt spid="97281"/>
                                        </p:tgtEl>
                                        <p:attrNameLst>
                                          <p:attrName>style.visibility</p:attrName>
                                        </p:attrNameLst>
                                      </p:cBhvr>
                                      <p:to>
                                        <p:strVal val="visible"/>
                                      </p:to>
                                    </p:set>
                                    <p:animEffect transition="in" filter="fade">
                                      <p:cBhvr>
                                        <p:cTn id="24" dur="500"/>
                                        <p:tgtEl>
                                          <p:spTgt spid="9728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6807"/>
                                        </p:tgtEl>
                                        <p:attrNameLst>
                                          <p:attrName>style.visibility</p:attrName>
                                        </p:attrNameLst>
                                      </p:cBhvr>
                                      <p:to>
                                        <p:strVal val="visible"/>
                                      </p:to>
                                    </p:set>
                                    <p:animEffect transition="in" filter="fade">
                                      <p:cBhvr>
                                        <p:cTn id="30" dur="500"/>
                                        <p:tgtEl>
                                          <p:spTgt spid="76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animBg="1"/>
      <p:bldP spid="76804" grpId="0" animBg="1"/>
      <p:bldP spid="76806" grpId="0" animBg="1"/>
      <p:bldP spid="76807"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CBE92D0-E3CD-4FA0-B285-78B7DDDE5334}"/>
              </a:ext>
            </a:extLst>
          </p:cNvPr>
          <p:cNvSpPr>
            <a:spLocks noGrp="1" noChangeArrowheads="1"/>
          </p:cNvSpPr>
          <p:nvPr>
            <p:ph type="title"/>
          </p:nvPr>
        </p:nvSpPr>
        <p:spPr/>
        <p:txBody>
          <a:bodyPr/>
          <a:lstStyle/>
          <a:p>
            <a:pPr eaLnBrk="1" hangingPunct="1"/>
            <a:r>
              <a:rPr lang="tr-TR" altLang="tr-TR" sz="1800"/>
              <a:t>İşverenin Sağlık ve Güvenlik Kayıtları ve Onaylı Deftere İlişkin Yükümlülükleri Madde:7</a:t>
            </a:r>
          </a:p>
        </p:txBody>
      </p:sp>
      <p:sp>
        <p:nvSpPr>
          <p:cNvPr id="8" name="Content Placeholder 2">
            <a:extLst>
              <a:ext uri="{FF2B5EF4-FFF2-40B4-BE49-F238E27FC236}">
                <a16:creationId xmlns:a16="http://schemas.microsoft.com/office/drawing/2014/main" id="{0A877401-38C0-4475-8C70-255BC19F7AB0}"/>
              </a:ext>
            </a:extLst>
          </p:cNvPr>
          <p:cNvSpPr>
            <a:spLocks noGrp="1"/>
          </p:cNvSpPr>
          <p:nvPr>
            <p:ph idx="1"/>
          </p:nvPr>
        </p:nvSpPr>
        <p:spPr>
          <a:xfrm>
            <a:off x="179388" y="2492375"/>
            <a:ext cx="5040312" cy="2089150"/>
          </a:xfrm>
        </p:spPr>
        <p:txBody>
          <a:bodyPr/>
          <a:lstStyle/>
          <a:p>
            <a:pPr marL="0" indent="0" algn="just" eaLnBrk="1" hangingPunct="1">
              <a:buFont typeface="Wingdings" panose="05000000000000000000" pitchFamily="2" charset="2"/>
              <a:buNone/>
            </a:pPr>
            <a:r>
              <a:rPr lang="tr-TR" altLang="tr-TR" sz="1600">
                <a:solidFill>
                  <a:srgbClr val="FFFF00"/>
                </a:solidFill>
              </a:rPr>
              <a:t>Sağlık Dosyalarını Gönderme Zorunluluğu: </a:t>
            </a:r>
          </a:p>
          <a:p>
            <a:pPr marL="0" indent="0" algn="just" eaLnBrk="1" hangingPunct="1">
              <a:buFont typeface="Wingdings" panose="05000000000000000000" pitchFamily="2" charset="2"/>
              <a:buNone/>
            </a:pPr>
            <a:endParaRPr lang="tr-TR" altLang="tr-TR" sz="1600">
              <a:solidFill>
                <a:schemeClr val="tx2"/>
              </a:solidFill>
            </a:endParaRPr>
          </a:p>
          <a:p>
            <a:pPr marL="0" indent="0" algn="just" eaLnBrk="1" hangingPunct="1">
              <a:buFont typeface="Wingdings" panose="05000000000000000000" pitchFamily="2" charset="2"/>
              <a:buNone/>
            </a:pPr>
            <a:r>
              <a:rPr lang="tr-TR" altLang="tr-TR" sz="1600">
                <a:solidFill>
                  <a:schemeClr val="tx2"/>
                </a:solidFill>
              </a:rPr>
              <a:t>Çalışanın işyerinden ayrılarak başka bir işyerinde çalışmaya başlaması halinde, yeni işveren çalışanın kişisel </a:t>
            </a:r>
            <a:r>
              <a:rPr lang="tr-TR" altLang="tr-TR" sz="1600">
                <a:solidFill>
                  <a:srgbClr val="000000"/>
                </a:solidFill>
              </a:rPr>
              <a:t>sağlık dosyasını yazılı olarak talep eder, </a:t>
            </a:r>
            <a:r>
              <a:rPr lang="tr-TR" altLang="tr-TR" sz="1600" u="sng">
                <a:solidFill>
                  <a:srgbClr val="66FF33"/>
                </a:solidFill>
              </a:rPr>
              <a:t>önceki işveren dosyanın bir örneğini onaylayarak bir ay içerisinde gönderir.</a:t>
            </a:r>
          </a:p>
        </p:txBody>
      </p:sp>
      <p:pic>
        <p:nvPicPr>
          <p:cNvPr id="16388" name="Picture 2">
            <a:extLst>
              <a:ext uri="{FF2B5EF4-FFF2-40B4-BE49-F238E27FC236}">
                <a16:creationId xmlns:a16="http://schemas.microsoft.com/office/drawing/2014/main" id="{32838B1E-F093-46B1-8EFC-9A5B51229C8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08625" y="1773238"/>
            <a:ext cx="3511550" cy="480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6AADAE9-4B64-4C1C-ACAB-F5DE3F7805F1}"/>
              </a:ext>
            </a:extLst>
          </p:cNvPr>
          <p:cNvSpPr>
            <a:spLocks noGrp="1" noChangeArrowheads="1"/>
          </p:cNvSpPr>
          <p:nvPr>
            <p:ph type="title"/>
          </p:nvPr>
        </p:nvSpPr>
        <p:spPr/>
        <p:txBody>
          <a:bodyPr/>
          <a:lstStyle/>
          <a:p>
            <a:pPr eaLnBrk="1" hangingPunct="1"/>
            <a:r>
              <a:rPr lang="tr-TR" altLang="tr-TR" sz="1800"/>
              <a:t>İşverenin Sağlık ve Güvenlik Kayıtları ve Onaylı Deftere İlişkin Yükümlülükleri Madde:7</a:t>
            </a:r>
          </a:p>
        </p:txBody>
      </p:sp>
      <p:sp>
        <p:nvSpPr>
          <p:cNvPr id="8" name="Content Placeholder 2">
            <a:extLst>
              <a:ext uri="{FF2B5EF4-FFF2-40B4-BE49-F238E27FC236}">
                <a16:creationId xmlns:a16="http://schemas.microsoft.com/office/drawing/2014/main" id="{C3E173D2-CBD4-4590-ACEF-BB63162D5794}"/>
              </a:ext>
            </a:extLst>
          </p:cNvPr>
          <p:cNvSpPr>
            <a:spLocks noGrp="1"/>
          </p:cNvSpPr>
          <p:nvPr>
            <p:ph idx="1"/>
          </p:nvPr>
        </p:nvSpPr>
        <p:spPr>
          <a:xfrm>
            <a:off x="3492500" y="1484313"/>
            <a:ext cx="5327650" cy="4824412"/>
          </a:xfrm>
        </p:spPr>
        <p:txBody>
          <a:bodyPr/>
          <a:lstStyle/>
          <a:p>
            <a:pPr marL="0" indent="0" algn="just" eaLnBrk="1" hangingPunct="1">
              <a:buFont typeface="Wingdings" panose="05000000000000000000" pitchFamily="2" charset="2"/>
              <a:buNone/>
            </a:pPr>
            <a:r>
              <a:rPr lang="tr-TR" altLang="tr-TR" sz="1600">
                <a:solidFill>
                  <a:srgbClr val="FFFF00"/>
                </a:solidFill>
              </a:rPr>
              <a:t>Onaylı Defter: </a:t>
            </a:r>
          </a:p>
          <a:p>
            <a:pPr marL="0" indent="0" algn="just" eaLnBrk="1" hangingPunct="1">
              <a:buFont typeface="Wingdings" panose="05000000000000000000" pitchFamily="2" charset="2"/>
              <a:buNone/>
            </a:pPr>
            <a:endParaRPr lang="tr-TR" altLang="tr-TR" sz="1600">
              <a:solidFill>
                <a:schemeClr val="tx2"/>
              </a:solidFill>
            </a:endParaRPr>
          </a:p>
          <a:p>
            <a:pPr marL="0" indent="0" algn="just" eaLnBrk="1" hangingPunct="1">
              <a:buFont typeface="Wingdings" panose="05000000000000000000" pitchFamily="2" charset="2"/>
              <a:buNone/>
            </a:pPr>
            <a:r>
              <a:rPr lang="tr-TR" altLang="tr-TR" sz="1600">
                <a:solidFill>
                  <a:schemeClr val="tx2"/>
                </a:solidFill>
              </a:rPr>
              <a:t>Onaylı defter işyerinin bağlı bulunduğu </a:t>
            </a:r>
            <a:r>
              <a:rPr lang="tr-TR" altLang="tr-TR" sz="1600" u="sng">
                <a:solidFill>
                  <a:srgbClr val="66FF33"/>
                </a:solidFill>
              </a:rPr>
              <a:t>Çalışma ve İş Kurumu İl Müdürlükleri, Genel Müdürlük veya noterce her sayfası mühürlenmek suretiyle onaylanır.</a:t>
            </a:r>
          </a:p>
          <a:p>
            <a:pPr marL="0" indent="0" algn="just" eaLnBrk="1" hangingPunct="1">
              <a:buFont typeface="Wingdings" panose="05000000000000000000" pitchFamily="2" charset="2"/>
              <a:buNone/>
            </a:pPr>
            <a:endParaRPr lang="tr-TR" altLang="tr-TR" sz="1600">
              <a:solidFill>
                <a:schemeClr val="tx2"/>
              </a:solidFill>
            </a:endParaRPr>
          </a:p>
          <a:p>
            <a:pPr marL="0" indent="0" algn="just" eaLnBrk="1" hangingPunct="1">
              <a:buFont typeface="Wingdings" panose="05000000000000000000" pitchFamily="2" charset="2"/>
              <a:buNone/>
            </a:pPr>
            <a:r>
              <a:rPr lang="tr-TR" altLang="tr-TR" sz="1600">
                <a:solidFill>
                  <a:schemeClr val="tx2"/>
                </a:solidFill>
              </a:rPr>
              <a:t>Onaylı defter yapılan tespitlere göre iş güvenliği uzmanı, işyeri hekimi ile işveren tarafından </a:t>
            </a:r>
            <a:r>
              <a:rPr lang="tr-TR" altLang="tr-TR" sz="1600" u="sng">
                <a:solidFill>
                  <a:srgbClr val="000000"/>
                </a:solidFill>
              </a:rPr>
              <a:t>birlikte veya ayrı ayrı imzalanır. </a:t>
            </a:r>
            <a:r>
              <a:rPr lang="tr-TR" altLang="tr-TR" sz="1600">
                <a:solidFill>
                  <a:schemeClr val="tx2"/>
                </a:solidFill>
              </a:rPr>
              <a:t>Onaylı deftere yazılan tespit ve öneriler </a:t>
            </a:r>
            <a:r>
              <a:rPr lang="tr-TR" altLang="tr-TR" sz="1600" u="sng">
                <a:solidFill>
                  <a:srgbClr val="66FF33"/>
                </a:solidFill>
              </a:rPr>
              <a:t>işverene tebliğ edilmiş sayılır.</a:t>
            </a:r>
          </a:p>
          <a:p>
            <a:pPr marL="0" indent="0" algn="just" eaLnBrk="1" hangingPunct="1">
              <a:buFont typeface="Wingdings" panose="05000000000000000000" pitchFamily="2" charset="2"/>
              <a:buNone/>
            </a:pPr>
            <a:endParaRPr lang="tr-TR" altLang="tr-TR" sz="1600">
              <a:solidFill>
                <a:schemeClr val="tx2"/>
              </a:solidFill>
            </a:endParaRPr>
          </a:p>
          <a:p>
            <a:pPr marL="0" indent="0" algn="just" eaLnBrk="1" hangingPunct="1">
              <a:buFont typeface="Wingdings" panose="05000000000000000000" pitchFamily="2" charset="2"/>
              <a:buNone/>
            </a:pPr>
            <a:r>
              <a:rPr lang="tr-TR" altLang="tr-TR" sz="1600">
                <a:solidFill>
                  <a:schemeClr val="tx2"/>
                </a:solidFill>
              </a:rPr>
              <a:t>Onaylı defterin asıl sureti işveren, diğer suretleri ise iş güvenliği uzmanı ve işyeri hekimi tarafından saklanır. Defterin imzalanması ve düzenli tutulmasından </a:t>
            </a:r>
            <a:r>
              <a:rPr lang="tr-TR" altLang="tr-TR" sz="1600">
                <a:solidFill>
                  <a:srgbClr val="000000"/>
                </a:solidFill>
              </a:rPr>
              <a:t>işveren sorumludur. </a:t>
            </a:r>
            <a:r>
              <a:rPr lang="tr-TR" altLang="tr-TR" sz="1600">
                <a:solidFill>
                  <a:schemeClr val="tx2"/>
                </a:solidFill>
              </a:rPr>
              <a:t>Teftişe yetkili iş müfettişlerinin </a:t>
            </a:r>
            <a:r>
              <a:rPr lang="tr-TR" altLang="tr-TR" sz="1600" u="sng">
                <a:solidFill>
                  <a:srgbClr val="66FF33"/>
                </a:solidFill>
              </a:rPr>
              <a:t>her istediğinde işveren onaylı defteri göstermek zorundadır.</a:t>
            </a:r>
          </a:p>
        </p:txBody>
      </p:sp>
      <p:pic>
        <p:nvPicPr>
          <p:cNvPr id="17412" name="Picture 2">
            <a:extLst>
              <a:ext uri="{FF2B5EF4-FFF2-40B4-BE49-F238E27FC236}">
                <a16:creationId xmlns:a16="http://schemas.microsoft.com/office/drawing/2014/main" id="{2A53A491-40AC-4D55-9F07-036A576D126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3850" y="1989138"/>
            <a:ext cx="295275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 calcmode="lin" valueType="num">
                                      <p:cBhvr additive="base">
                                        <p:cTn id="2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C4F99DB-7CE9-456E-A47F-D101E862D31E}"/>
              </a:ext>
            </a:extLst>
          </p:cNvPr>
          <p:cNvSpPr>
            <a:spLocks noGrp="1" noChangeArrowheads="1"/>
          </p:cNvSpPr>
          <p:nvPr>
            <p:ph type="title"/>
          </p:nvPr>
        </p:nvSpPr>
        <p:spPr/>
        <p:txBody>
          <a:bodyPr/>
          <a:lstStyle/>
          <a:p>
            <a:pPr eaLnBrk="1" hangingPunct="1"/>
            <a:r>
              <a:rPr lang="tr-TR" altLang="tr-TR" sz="1800"/>
              <a:t>Hizmetin Çalışanlara Ücretsiz Verilmesi Madde:9</a:t>
            </a:r>
          </a:p>
        </p:txBody>
      </p:sp>
      <p:sp>
        <p:nvSpPr>
          <p:cNvPr id="8" name="Content Placeholder 2">
            <a:extLst>
              <a:ext uri="{FF2B5EF4-FFF2-40B4-BE49-F238E27FC236}">
                <a16:creationId xmlns:a16="http://schemas.microsoft.com/office/drawing/2014/main" id="{9C1BB017-D87A-407C-A2FB-D8B76BB6D09B}"/>
              </a:ext>
            </a:extLst>
          </p:cNvPr>
          <p:cNvSpPr>
            <a:spLocks noGrp="1"/>
          </p:cNvSpPr>
          <p:nvPr>
            <p:ph idx="1"/>
          </p:nvPr>
        </p:nvSpPr>
        <p:spPr>
          <a:xfrm>
            <a:off x="323850" y="2852738"/>
            <a:ext cx="4968875" cy="1439862"/>
          </a:xfrm>
        </p:spPr>
        <p:txBody>
          <a:bodyPr/>
          <a:lstStyle/>
          <a:p>
            <a:pPr marL="0" indent="0" algn="just" eaLnBrk="1" hangingPunct="1">
              <a:buFont typeface="Wingdings" panose="05000000000000000000" pitchFamily="2" charset="2"/>
              <a:buNone/>
            </a:pPr>
            <a:r>
              <a:rPr lang="tr-TR" altLang="tr-TR" sz="1600">
                <a:solidFill>
                  <a:srgbClr val="FFFF00"/>
                </a:solidFill>
              </a:rPr>
              <a:t>Çalışanlara Mali Yük  Yansıtma Yasağı:</a:t>
            </a:r>
          </a:p>
          <a:p>
            <a:pPr marL="0" indent="0" algn="just" eaLnBrk="1" hangingPunct="1">
              <a:buFont typeface="Wingdings" panose="05000000000000000000" pitchFamily="2" charset="2"/>
              <a:buNone/>
            </a:pPr>
            <a:endParaRPr lang="tr-TR" altLang="tr-TR" sz="1600">
              <a:solidFill>
                <a:schemeClr val="tx2"/>
              </a:solidFill>
            </a:endParaRPr>
          </a:p>
          <a:p>
            <a:pPr marL="0" indent="0" algn="just" eaLnBrk="1" hangingPunct="1">
              <a:buFont typeface="Wingdings" panose="05000000000000000000" pitchFamily="2" charset="2"/>
              <a:buNone/>
            </a:pPr>
            <a:r>
              <a:rPr lang="tr-TR" altLang="tr-TR" sz="1600">
                <a:solidFill>
                  <a:schemeClr val="tx2"/>
                </a:solidFill>
              </a:rPr>
              <a:t>İş sağlığı ve güvenliği hizmetleri çalışanlara mali yük getirmeyecek şekilde sunulur.</a:t>
            </a:r>
            <a:endParaRPr lang="tr-TR" altLang="tr-TR" sz="1600" u="sng">
              <a:solidFill>
                <a:srgbClr val="66FF33"/>
              </a:solidFill>
            </a:endParaRPr>
          </a:p>
        </p:txBody>
      </p:sp>
      <p:pic>
        <p:nvPicPr>
          <p:cNvPr id="18436" name="Picture 3">
            <a:extLst>
              <a:ext uri="{FF2B5EF4-FFF2-40B4-BE49-F238E27FC236}">
                <a16:creationId xmlns:a16="http://schemas.microsoft.com/office/drawing/2014/main" id="{0C54A066-6E20-436F-A2A1-6E86CA3849E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84888" y="1966913"/>
            <a:ext cx="2663825"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B7D42A4-1875-4734-BD07-2F191467E7D1}"/>
              </a:ext>
            </a:extLst>
          </p:cNvPr>
          <p:cNvSpPr>
            <a:spLocks noGrp="1" noChangeArrowheads="1"/>
          </p:cNvSpPr>
          <p:nvPr>
            <p:ph type="title"/>
          </p:nvPr>
        </p:nvSpPr>
        <p:spPr/>
        <p:txBody>
          <a:bodyPr/>
          <a:lstStyle/>
          <a:p>
            <a:pPr eaLnBrk="1" hangingPunct="1"/>
            <a:r>
              <a:rPr lang="tr-TR" altLang="tr-TR" sz="1800"/>
              <a:t>İş Sağlığı ve Güvenliği Hizmetlerinin Yürütülmesi Amacıyla Sağlanacak Şartlar Madde:11</a:t>
            </a:r>
          </a:p>
        </p:txBody>
      </p:sp>
      <p:sp>
        <p:nvSpPr>
          <p:cNvPr id="8" name="Content Placeholder 2">
            <a:extLst>
              <a:ext uri="{FF2B5EF4-FFF2-40B4-BE49-F238E27FC236}">
                <a16:creationId xmlns:a16="http://schemas.microsoft.com/office/drawing/2014/main" id="{3A802729-9A8C-40B5-96B9-1CEBAF7757D6}"/>
              </a:ext>
            </a:extLst>
          </p:cNvPr>
          <p:cNvSpPr>
            <a:spLocks noGrp="1"/>
          </p:cNvSpPr>
          <p:nvPr>
            <p:ph idx="1"/>
          </p:nvPr>
        </p:nvSpPr>
        <p:spPr>
          <a:xfrm>
            <a:off x="323850" y="2565400"/>
            <a:ext cx="5976938" cy="1943100"/>
          </a:xfrm>
        </p:spPr>
        <p:txBody>
          <a:bodyPr/>
          <a:lstStyle/>
          <a:p>
            <a:pPr marL="0" indent="0" algn="just" eaLnBrk="1" hangingPunct="1">
              <a:buFont typeface="Wingdings" panose="05000000000000000000" pitchFamily="2" charset="2"/>
              <a:buNone/>
            </a:pPr>
            <a:r>
              <a:rPr lang="tr-TR" altLang="tr-TR" sz="1600">
                <a:solidFill>
                  <a:srgbClr val="FFFF00"/>
                </a:solidFill>
              </a:rPr>
              <a:t>Tam Süreli Görevlendirme Gerekmediği Hallerde Sağlanması Gerekli Şartlar: </a:t>
            </a:r>
          </a:p>
          <a:p>
            <a:pPr marL="0" indent="0" algn="just" eaLnBrk="1" hangingPunct="1">
              <a:buFont typeface="Wingdings" panose="05000000000000000000" pitchFamily="2" charset="2"/>
              <a:buNone/>
            </a:pPr>
            <a:endParaRPr lang="tr-TR" altLang="tr-TR" sz="1600">
              <a:solidFill>
                <a:schemeClr val="tx2"/>
              </a:solidFill>
            </a:endParaRPr>
          </a:p>
          <a:p>
            <a:pPr marL="0" indent="0" algn="just" eaLnBrk="1" hangingPunct="1">
              <a:buFont typeface="Wingdings" panose="05000000000000000000" pitchFamily="2" charset="2"/>
              <a:buNone/>
            </a:pPr>
            <a:r>
              <a:rPr lang="tr-TR" altLang="tr-TR" sz="1600">
                <a:solidFill>
                  <a:schemeClr val="tx2"/>
                </a:solidFill>
              </a:rPr>
              <a:t>Tam süreli işyeri hekimi ve iş güvenliği uzmanı görevlendirilmesi gerekli olmayan hallerde işveren, </a:t>
            </a:r>
            <a:r>
              <a:rPr lang="tr-TR" altLang="tr-TR" sz="1600">
                <a:solidFill>
                  <a:srgbClr val="000000"/>
                </a:solidFill>
              </a:rPr>
              <a:t>görevlendirdiği kişi veya OSGB’lerin görevlerini yerine getirmeleri amacı ile asgari bu maddedeki şartları sağlar.</a:t>
            </a:r>
            <a:endParaRPr lang="tr-TR" altLang="tr-TR" sz="1600" u="sng">
              <a:solidFill>
                <a:srgbClr val="000000"/>
              </a:solidFill>
            </a:endParaRPr>
          </a:p>
        </p:txBody>
      </p:sp>
      <p:pic>
        <p:nvPicPr>
          <p:cNvPr id="19460" name="Picture 1">
            <a:extLst>
              <a:ext uri="{FF2B5EF4-FFF2-40B4-BE49-F238E27FC236}">
                <a16:creationId xmlns:a16="http://schemas.microsoft.com/office/drawing/2014/main" id="{7988FD73-34EC-470E-9928-7AD3CAE0D00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16688" y="2349500"/>
            <a:ext cx="2390775"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978D5F4E-7886-4B41-8DCA-55415B60887E}"/>
              </a:ext>
            </a:extLst>
          </p:cNvPr>
          <p:cNvSpPr>
            <a:spLocks noGrp="1" noChangeArrowheads="1"/>
          </p:cNvSpPr>
          <p:nvPr>
            <p:ph type="title"/>
          </p:nvPr>
        </p:nvSpPr>
        <p:spPr/>
        <p:txBody>
          <a:bodyPr/>
          <a:lstStyle/>
          <a:p>
            <a:pPr eaLnBrk="1" hangingPunct="1"/>
            <a:r>
              <a:rPr lang="tr-TR" altLang="tr-TR" sz="1800"/>
              <a:t>İş Sağlığı ve Güvenliği Hizmetlerinin Yürütülmesi Amacıyla Sağlanacak Şartlar Madde:11</a:t>
            </a:r>
          </a:p>
        </p:txBody>
      </p:sp>
      <p:sp>
        <p:nvSpPr>
          <p:cNvPr id="8" name="Content Placeholder 2">
            <a:extLst>
              <a:ext uri="{FF2B5EF4-FFF2-40B4-BE49-F238E27FC236}">
                <a16:creationId xmlns:a16="http://schemas.microsoft.com/office/drawing/2014/main" id="{42BB1607-054E-417A-A6F8-C612BF6BECFB}"/>
              </a:ext>
            </a:extLst>
          </p:cNvPr>
          <p:cNvSpPr>
            <a:spLocks noGrp="1"/>
          </p:cNvSpPr>
          <p:nvPr>
            <p:ph idx="1"/>
          </p:nvPr>
        </p:nvSpPr>
        <p:spPr>
          <a:xfrm>
            <a:off x="3132138" y="2420938"/>
            <a:ext cx="5688012" cy="3095625"/>
          </a:xfrm>
        </p:spPr>
        <p:txBody>
          <a:bodyPr/>
          <a:lstStyle/>
          <a:p>
            <a:pPr marL="0" indent="0" algn="just" eaLnBrk="1" hangingPunct="1">
              <a:buFont typeface="Wingdings" panose="05000000000000000000" pitchFamily="2" charset="2"/>
              <a:buNone/>
            </a:pPr>
            <a:r>
              <a:rPr lang="tr-TR" altLang="tr-TR" sz="1600">
                <a:solidFill>
                  <a:srgbClr val="FFFF00"/>
                </a:solidFill>
              </a:rPr>
              <a:t>50 ve daha fazla çalışanı olan işyerlerinde işveren;</a:t>
            </a:r>
          </a:p>
          <a:p>
            <a:pPr marL="0" indent="0" algn="just" eaLnBrk="1" hangingPunct="1">
              <a:buFont typeface="Wingdings" panose="05000000000000000000" pitchFamily="2" charset="2"/>
              <a:buNone/>
            </a:pPr>
            <a:endParaRPr lang="tr-TR" altLang="tr-TR" sz="1600">
              <a:solidFill>
                <a:schemeClr val="tx2"/>
              </a:solidFill>
            </a:endParaRPr>
          </a:p>
          <a:p>
            <a:pPr marL="0" indent="0" algn="just" eaLnBrk="1" hangingPunct="1">
              <a:buFont typeface="Wingdings" panose="05000000000000000000" pitchFamily="2" charset="2"/>
              <a:buNone/>
            </a:pPr>
            <a:r>
              <a:rPr lang="tr-TR" altLang="tr-TR" sz="1600">
                <a:solidFill>
                  <a:schemeClr val="tx2"/>
                </a:solidFill>
              </a:rPr>
              <a:t>İşyeri hekimi ile diğer sağlık personeline ve iş güvenliği uzmanına </a:t>
            </a:r>
            <a:r>
              <a:rPr lang="tr-TR" altLang="tr-TR" sz="1600">
                <a:solidFill>
                  <a:srgbClr val="000000"/>
                </a:solidFill>
              </a:rPr>
              <a:t>8 metrekareden az olmamak üzere toplam iki oda temin eder.</a:t>
            </a:r>
          </a:p>
          <a:p>
            <a:pPr marL="0" indent="0" algn="just" eaLnBrk="1" hangingPunct="1">
              <a:buFont typeface="Wingdings" panose="05000000000000000000" pitchFamily="2" charset="2"/>
              <a:buNone/>
            </a:pPr>
            <a:endParaRPr lang="tr-TR" altLang="tr-TR" sz="1600">
              <a:solidFill>
                <a:schemeClr val="tx2"/>
              </a:solidFill>
            </a:endParaRPr>
          </a:p>
          <a:p>
            <a:pPr marL="0" indent="0" algn="just" eaLnBrk="1" hangingPunct="1">
              <a:buFont typeface="Wingdings" panose="05000000000000000000" pitchFamily="2" charset="2"/>
              <a:buNone/>
            </a:pPr>
            <a:r>
              <a:rPr lang="tr-TR" altLang="tr-TR" sz="1600">
                <a:solidFill>
                  <a:schemeClr val="tx2"/>
                </a:solidFill>
              </a:rPr>
              <a:t>İşyerinde ayrıca acil durumlarda çalışanların en yakın sağlık birimine ulaştırılmasını sağlamak </a:t>
            </a:r>
            <a:r>
              <a:rPr lang="tr-TR" altLang="tr-TR" sz="1600">
                <a:solidFill>
                  <a:srgbClr val="000000"/>
                </a:solidFill>
              </a:rPr>
              <a:t>üzere uygun araç bulundurulur.</a:t>
            </a:r>
          </a:p>
        </p:txBody>
      </p:sp>
      <p:pic>
        <p:nvPicPr>
          <p:cNvPr id="20484" name="Picture 2">
            <a:extLst>
              <a:ext uri="{FF2B5EF4-FFF2-40B4-BE49-F238E27FC236}">
                <a16:creationId xmlns:a16="http://schemas.microsoft.com/office/drawing/2014/main" id="{8423E681-C6A7-48DC-B4C6-9F3BCC18669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7950" y="2636838"/>
            <a:ext cx="280828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10E8581-1F20-4AF5-8112-346943451E3D}"/>
              </a:ext>
            </a:extLst>
          </p:cNvPr>
          <p:cNvSpPr>
            <a:spLocks noGrp="1" noChangeArrowheads="1"/>
          </p:cNvSpPr>
          <p:nvPr>
            <p:ph type="title"/>
          </p:nvPr>
        </p:nvSpPr>
        <p:spPr/>
        <p:txBody>
          <a:bodyPr/>
          <a:lstStyle/>
          <a:p>
            <a:pPr eaLnBrk="1" hangingPunct="1"/>
            <a:r>
              <a:rPr lang="tr-TR" altLang="tr-TR" sz="1800"/>
              <a:t>İş Sağlığı ve Güvenliği Hizmetlerinin Yürütülmesi Amacıyla Sağlanacak Şartlar Madde:11</a:t>
            </a:r>
          </a:p>
        </p:txBody>
      </p:sp>
      <p:sp>
        <p:nvSpPr>
          <p:cNvPr id="8" name="Content Placeholder 2">
            <a:extLst>
              <a:ext uri="{FF2B5EF4-FFF2-40B4-BE49-F238E27FC236}">
                <a16:creationId xmlns:a16="http://schemas.microsoft.com/office/drawing/2014/main" id="{672DD7A7-C4D1-470A-A4D0-7C0CED41789A}"/>
              </a:ext>
            </a:extLst>
          </p:cNvPr>
          <p:cNvSpPr>
            <a:spLocks noGrp="1"/>
          </p:cNvSpPr>
          <p:nvPr>
            <p:ph idx="1"/>
          </p:nvPr>
        </p:nvSpPr>
        <p:spPr>
          <a:xfrm>
            <a:off x="250825" y="2565400"/>
            <a:ext cx="5041900" cy="2016125"/>
          </a:xfrm>
        </p:spPr>
        <p:txBody>
          <a:bodyPr/>
          <a:lstStyle/>
          <a:p>
            <a:pPr marL="0" indent="0" algn="just" eaLnBrk="1" hangingPunct="1">
              <a:buFont typeface="Wingdings" panose="05000000000000000000" pitchFamily="2" charset="2"/>
              <a:buNone/>
            </a:pPr>
            <a:r>
              <a:rPr lang="tr-TR" altLang="tr-TR" sz="1600">
                <a:solidFill>
                  <a:srgbClr val="FFFF00"/>
                </a:solidFill>
              </a:rPr>
              <a:t>50’den az çalışanı olan işyerlerinde işveren;</a:t>
            </a:r>
          </a:p>
          <a:p>
            <a:pPr marL="0" indent="0" algn="just" eaLnBrk="1" hangingPunct="1">
              <a:buFont typeface="Wingdings" panose="05000000000000000000" pitchFamily="2" charset="2"/>
              <a:buNone/>
            </a:pPr>
            <a:endParaRPr lang="tr-TR" altLang="tr-TR" sz="1600">
              <a:solidFill>
                <a:schemeClr val="tx2"/>
              </a:solidFill>
            </a:endParaRPr>
          </a:p>
          <a:p>
            <a:pPr marL="0" indent="0" algn="just" eaLnBrk="1" hangingPunct="1">
              <a:buFont typeface="Wingdings" panose="05000000000000000000" pitchFamily="2" charset="2"/>
              <a:buNone/>
            </a:pPr>
            <a:r>
              <a:rPr lang="tr-TR" altLang="tr-TR" sz="1600">
                <a:solidFill>
                  <a:schemeClr val="tx2"/>
                </a:solidFill>
              </a:rPr>
              <a:t>50’den az çalışanı olan işyerlerinde işveren,  işyeri hekimi, iş güvenliği uzmanı ve diğer sağlık personelinin iş sağlığı ve güvenliği hizmetini etkin verebilmesi için </a:t>
            </a:r>
            <a:r>
              <a:rPr lang="tr-TR" altLang="tr-TR" sz="1600">
                <a:solidFill>
                  <a:srgbClr val="000000"/>
                </a:solidFill>
              </a:rPr>
              <a:t>çalışma süresince kullanılmak üzere uygun bir yer sağlar.</a:t>
            </a:r>
          </a:p>
        </p:txBody>
      </p:sp>
      <p:pic>
        <p:nvPicPr>
          <p:cNvPr id="21508" name="Picture 1">
            <a:extLst>
              <a:ext uri="{FF2B5EF4-FFF2-40B4-BE49-F238E27FC236}">
                <a16:creationId xmlns:a16="http://schemas.microsoft.com/office/drawing/2014/main" id="{D900E744-A8F5-4241-A899-A3AA29ACC7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51500" y="2276475"/>
            <a:ext cx="3338513"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D7EDCAE-0515-42CF-A3C0-6AE57968B714}"/>
              </a:ext>
            </a:extLst>
          </p:cNvPr>
          <p:cNvSpPr>
            <a:spLocks noGrp="1" noChangeArrowheads="1"/>
          </p:cNvSpPr>
          <p:nvPr>
            <p:ph type="title"/>
          </p:nvPr>
        </p:nvSpPr>
        <p:spPr/>
        <p:txBody>
          <a:bodyPr/>
          <a:lstStyle/>
          <a:p>
            <a:pPr eaLnBrk="1" hangingPunct="1"/>
            <a:r>
              <a:rPr lang="tr-TR" altLang="tr-TR"/>
              <a:t>İçerik</a:t>
            </a:r>
            <a:endParaRPr lang="en-US" altLang="tr-TR"/>
          </a:p>
        </p:txBody>
      </p:sp>
      <p:sp>
        <p:nvSpPr>
          <p:cNvPr id="61443" name="AutoShape 3">
            <a:extLst>
              <a:ext uri="{FF2B5EF4-FFF2-40B4-BE49-F238E27FC236}">
                <a16:creationId xmlns:a16="http://schemas.microsoft.com/office/drawing/2014/main" id="{ACB7AB69-1803-4516-BB63-B5E117F7FC78}"/>
              </a:ext>
            </a:extLst>
          </p:cNvPr>
          <p:cNvSpPr>
            <a:spLocks noChangeArrowheads="1"/>
          </p:cNvSpPr>
          <p:nvPr/>
        </p:nvSpPr>
        <p:spPr bwMode="auto">
          <a:xfrm>
            <a:off x="2057400" y="1981200"/>
            <a:ext cx="5181600" cy="533400"/>
          </a:xfrm>
          <a:prstGeom prst="roundRect">
            <a:avLst>
              <a:gd name="adj" fmla="val 16667"/>
            </a:avLst>
          </a:prstGeom>
          <a:gradFill rotWithShape="1">
            <a:gsLst>
              <a:gs pos="0">
                <a:srgbClr val="EAB764">
                  <a:gamma/>
                  <a:shade val="46275"/>
                  <a:invGamma/>
                </a:srgbClr>
              </a:gs>
              <a:gs pos="50000">
                <a:srgbClr val="EAB764"/>
              </a:gs>
              <a:gs pos="100000">
                <a:srgbClr val="EAB764">
                  <a:gamma/>
                  <a:shade val="46275"/>
                  <a:invGamma/>
                </a:srgbClr>
              </a:gs>
            </a:gsLst>
            <a:lin ang="5400000" scaled="1"/>
          </a:gradFill>
          <a:ln w="25400" algn="ctr">
            <a:solidFill>
              <a:srgbClr val="FFFFFF"/>
            </a:solidFill>
            <a:round/>
            <a:headEnd/>
            <a:tailEnd/>
          </a:ln>
          <a:effectLst>
            <a:outerShdw dist="107763" dir="2700000" algn="ctr" rotWithShape="0">
              <a:srgbClr val="000000">
                <a:alpha val="50000"/>
              </a:srgbClr>
            </a:outerShdw>
          </a:effectLst>
        </p:spPr>
        <p:txBody>
          <a:bodyPr wrap="none" anchor="ctr"/>
          <a:lstStyle/>
          <a:p>
            <a:pPr eaLnBrk="0" hangingPunct="0">
              <a:defRPr/>
            </a:pPr>
            <a:r>
              <a:rPr lang="en-US" sz="2400" b="1" dirty="0">
                <a:solidFill>
                  <a:srgbClr val="FFFFFF"/>
                </a:solidFill>
                <a:effectLst>
                  <a:outerShdw blurRad="38100" dist="38100" dir="2700000" algn="tl">
                    <a:srgbClr val="000000"/>
                  </a:outerShdw>
                </a:effectLst>
                <a:latin typeface="Arial" charset="0"/>
              </a:rPr>
              <a:t>1. </a:t>
            </a:r>
            <a:r>
              <a:rPr lang="tr-TR" sz="2400" b="1" dirty="0">
                <a:solidFill>
                  <a:srgbClr val="FFFFFF"/>
                </a:solidFill>
                <a:effectLst>
                  <a:outerShdw blurRad="38100" dist="38100" dir="2700000" algn="tl">
                    <a:srgbClr val="000000"/>
                  </a:outerShdw>
                </a:effectLst>
                <a:latin typeface="Arial" charset="0"/>
              </a:rPr>
              <a:t>İşveren Yükümlülükleri</a:t>
            </a:r>
            <a:endParaRPr lang="en-US" sz="2400" b="1" dirty="0">
              <a:solidFill>
                <a:srgbClr val="FFFFFF"/>
              </a:solidFill>
              <a:effectLst>
                <a:outerShdw blurRad="38100" dist="38100" dir="2700000" algn="tl">
                  <a:srgbClr val="000000"/>
                </a:outerShdw>
              </a:effectLst>
              <a:latin typeface="Arial" charset="0"/>
            </a:endParaRPr>
          </a:p>
        </p:txBody>
      </p:sp>
      <p:sp>
        <p:nvSpPr>
          <p:cNvPr id="61444" name="AutoShape 4">
            <a:extLst>
              <a:ext uri="{FF2B5EF4-FFF2-40B4-BE49-F238E27FC236}">
                <a16:creationId xmlns:a16="http://schemas.microsoft.com/office/drawing/2014/main" id="{CB13E502-F03A-497F-96DA-FCB9E7C099FE}"/>
              </a:ext>
            </a:extLst>
          </p:cNvPr>
          <p:cNvSpPr>
            <a:spLocks noChangeArrowheads="1"/>
          </p:cNvSpPr>
          <p:nvPr/>
        </p:nvSpPr>
        <p:spPr bwMode="auto">
          <a:xfrm>
            <a:off x="2057400" y="2743200"/>
            <a:ext cx="5181600" cy="533400"/>
          </a:xfrm>
          <a:prstGeom prst="roundRect">
            <a:avLst>
              <a:gd name="adj" fmla="val 16667"/>
            </a:avLst>
          </a:pr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w="25400" algn="ctr">
            <a:solidFill>
              <a:srgbClr val="FFFFFF"/>
            </a:solidFill>
            <a:round/>
            <a:headEnd/>
            <a:tailEnd/>
          </a:ln>
          <a:effectLst>
            <a:outerShdw dist="107763" dir="2700000" algn="ctr" rotWithShape="0">
              <a:srgbClr val="000000">
                <a:alpha val="50000"/>
              </a:srgbClr>
            </a:outerShdw>
          </a:effectLst>
        </p:spPr>
        <p:txBody>
          <a:bodyPr wrap="none" anchor="ctr"/>
          <a:lstStyle/>
          <a:p>
            <a:pPr eaLnBrk="0" hangingPunct="0">
              <a:defRPr/>
            </a:pPr>
            <a:r>
              <a:rPr lang="en-US" sz="2400" b="1" dirty="0">
                <a:solidFill>
                  <a:srgbClr val="FFFFFF"/>
                </a:solidFill>
                <a:effectLst>
                  <a:outerShdw blurRad="38100" dist="38100" dir="2700000" algn="tl">
                    <a:srgbClr val="000000"/>
                  </a:outerShdw>
                </a:effectLst>
                <a:latin typeface="Arial" charset="0"/>
              </a:rPr>
              <a:t>2. </a:t>
            </a:r>
            <a:r>
              <a:rPr lang="tr-TR" sz="2400" b="1" dirty="0">
                <a:solidFill>
                  <a:srgbClr val="FFFFFF"/>
                </a:solidFill>
                <a:effectLst>
                  <a:outerShdw blurRad="38100" dist="38100" dir="2700000" algn="tl">
                    <a:srgbClr val="000000"/>
                  </a:outerShdw>
                </a:effectLst>
                <a:latin typeface="Arial" charset="0"/>
              </a:rPr>
              <a:t>Görevlendirme Yükümlülüğü</a:t>
            </a:r>
            <a:endParaRPr lang="en-US" sz="2400" b="1" dirty="0">
              <a:solidFill>
                <a:srgbClr val="FFFFFF"/>
              </a:solidFill>
              <a:effectLst>
                <a:outerShdw blurRad="38100" dist="38100" dir="2700000" algn="tl">
                  <a:srgbClr val="000000"/>
                </a:outerShdw>
              </a:effectLst>
              <a:latin typeface="Arial" charset="0"/>
            </a:endParaRPr>
          </a:p>
        </p:txBody>
      </p:sp>
      <p:sp>
        <p:nvSpPr>
          <p:cNvPr id="61445" name="AutoShape 5">
            <a:extLst>
              <a:ext uri="{FF2B5EF4-FFF2-40B4-BE49-F238E27FC236}">
                <a16:creationId xmlns:a16="http://schemas.microsoft.com/office/drawing/2014/main" id="{F494A5E9-7757-4D9F-88B0-7D1E457F6483}"/>
              </a:ext>
            </a:extLst>
          </p:cNvPr>
          <p:cNvSpPr>
            <a:spLocks noChangeArrowheads="1"/>
          </p:cNvSpPr>
          <p:nvPr/>
        </p:nvSpPr>
        <p:spPr bwMode="auto">
          <a:xfrm>
            <a:off x="2057400" y="3505200"/>
            <a:ext cx="5181600" cy="533400"/>
          </a:xfrm>
          <a:prstGeom prst="roundRect">
            <a:avLst>
              <a:gd name="adj" fmla="val 16667"/>
            </a:avLst>
          </a:prstGeom>
          <a:gradFill rotWithShape="1">
            <a:gsLst>
              <a:gs pos="0">
                <a:srgbClr val="3399FF">
                  <a:gamma/>
                  <a:shade val="46275"/>
                  <a:invGamma/>
                </a:srgbClr>
              </a:gs>
              <a:gs pos="50000">
                <a:srgbClr val="3399FF"/>
              </a:gs>
              <a:gs pos="100000">
                <a:srgbClr val="3399FF">
                  <a:gamma/>
                  <a:shade val="46275"/>
                  <a:invGamma/>
                </a:srgbClr>
              </a:gs>
            </a:gsLst>
            <a:lin ang="5400000" scaled="1"/>
          </a:gradFill>
          <a:ln w="25400" algn="ctr">
            <a:solidFill>
              <a:srgbClr val="FFFFFF"/>
            </a:solidFill>
            <a:round/>
            <a:headEnd/>
            <a:tailEnd/>
          </a:ln>
          <a:effectLst>
            <a:outerShdw dist="107763" dir="2700000" algn="ctr" rotWithShape="0">
              <a:srgbClr val="000000">
                <a:alpha val="50000"/>
              </a:srgbClr>
            </a:outerShdw>
          </a:effectLst>
        </p:spPr>
        <p:txBody>
          <a:bodyPr wrap="none" anchor="ctr"/>
          <a:lstStyle/>
          <a:p>
            <a:pPr eaLnBrk="0" hangingPunct="0">
              <a:defRPr/>
            </a:pPr>
            <a:r>
              <a:rPr lang="en-US" sz="2400" b="1" dirty="0">
                <a:solidFill>
                  <a:srgbClr val="FFFFFF"/>
                </a:solidFill>
                <a:effectLst>
                  <a:outerShdw blurRad="38100" dist="38100" dir="2700000" algn="tl">
                    <a:srgbClr val="000000"/>
                  </a:outerShdw>
                </a:effectLst>
                <a:latin typeface="Arial" charset="0"/>
              </a:rPr>
              <a:t>3. </a:t>
            </a:r>
            <a:r>
              <a:rPr lang="tr-TR" sz="2400" b="1" dirty="0">
                <a:solidFill>
                  <a:srgbClr val="FFFFFF"/>
                </a:solidFill>
                <a:effectLst>
                  <a:outerShdw blurRad="38100" dist="38100" dir="2700000" algn="tl">
                    <a:srgbClr val="000000"/>
                  </a:outerShdw>
                </a:effectLst>
                <a:latin typeface="Arial" charset="0"/>
              </a:rPr>
              <a:t>İşyeri Sağlık Güvenlik Birimi</a:t>
            </a:r>
            <a:endParaRPr lang="en-US" sz="2400" b="1" dirty="0">
              <a:solidFill>
                <a:srgbClr val="FFFFFF"/>
              </a:solidFill>
              <a:effectLst>
                <a:outerShdw blurRad="38100" dist="38100" dir="2700000" algn="tl">
                  <a:srgbClr val="000000"/>
                </a:outerShdw>
              </a:effectLst>
              <a:latin typeface="Arial" charset="0"/>
            </a:endParaRPr>
          </a:p>
        </p:txBody>
      </p:sp>
      <p:sp>
        <p:nvSpPr>
          <p:cNvPr id="61446" name="AutoShape 6">
            <a:extLst>
              <a:ext uri="{FF2B5EF4-FFF2-40B4-BE49-F238E27FC236}">
                <a16:creationId xmlns:a16="http://schemas.microsoft.com/office/drawing/2014/main" id="{F9CDAC70-CDED-40C9-BA30-525169B4603A}"/>
              </a:ext>
            </a:extLst>
          </p:cNvPr>
          <p:cNvSpPr>
            <a:spLocks noChangeArrowheads="1"/>
          </p:cNvSpPr>
          <p:nvPr/>
        </p:nvSpPr>
        <p:spPr bwMode="auto">
          <a:xfrm>
            <a:off x="2057400" y="4267200"/>
            <a:ext cx="5181600" cy="533400"/>
          </a:xfrm>
          <a:prstGeom prst="roundRect">
            <a:avLst>
              <a:gd name="adj" fmla="val 16667"/>
            </a:avLst>
          </a:prstGeom>
          <a:gradFill rotWithShape="1">
            <a:gsLst>
              <a:gs pos="0">
                <a:srgbClr val="8D67E1">
                  <a:gamma/>
                  <a:shade val="46275"/>
                  <a:invGamma/>
                </a:srgbClr>
              </a:gs>
              <a:gs pos="50000">
                <a:srgbClr val="8D67E1"/>
              </a:gs>
              <a:gs pos="100000">
                <a:srgbClr val="8D67E1">
                  <a:gamma/>
                  <a:shade val="46275"/>
                  <a:invGamma/>
                </a:srgbClr>
              </a:gs>
            </a:gsLst>
            <a:lin ang="5400000" scaled="1"/>
          </a:gradFill>
          <a:ln w="25400" algn="ctr">
            <a:solidFill>
              <a:srgbClr val="FFFFFF"/>
            </a:solidFill>
            <a:round/>
            <a:headEnd/>
            <a:tailEnd/>
          </a:ln>
          <a:effectLst>
            <a:outerShdw dist="107763" dir="2700000" algn="ctr" rotWithShape="0">
              <a:srgbClr val="000000">
                <a:alpha val="50000"/>
              </a:srgbClr>
            </a:outerShdw>
          </a:effectLst>
        </p:spPr>
        <p:txBody>
          <a:bodyPr wrap="none" anchor="ctr"/>
          <a:lstStyle/>
          <a:p>
            <a:pPr algn="ctr" eaLnBrk="0" hangingPunct="0">
              <a:defRPr/>
            </a:pPr>
            <a:r>
              <a:rPr lang="en-US" sz="2400" b="1" dirty="0">
                <a:solidFill>
                  <a:srgbClr val="FFFFFF"/>
                </a:solidFill>
                <a:effectLst>
                  <a:outerShdw blurRad="38100" dist="38100" dir="2700000" algn="tl">
                    <a:srgbClr val="000000"/>
                  </a:outerShdw>
                </a:effectLst>
                <a:latin typeface="Arial" charset="0"/>
              </a:rPr>
              <a:t>4. </a:t>
            </a:r>
            <a:r>
              <a:rPr lang="tr-TR" sz="2400" b="1" dirty="0">
                <a:solidFill>
                  <a:srgbClr val="FFFFFF"/>
                </a:solidFill>
                <a:effectLst>
                  <a:outerShdw blurRad="38100" dist="38100" dir="2700000" algn="tl">
                    <a:srgbClr val="000000"/>
                  </a:outerShdw>
                </a:effectLst>
                <a:latin typeface="Arial" charset="0"/>
              </a:rPr>
              <a:t>Ortak Sağlık Güvenlik Birimi</a:t>
            </a:r>
            <a:endParaRPr lang="en-US" sz="2400" b="1" dirty="0">
              <a:solidFill>
                <a:srgbClr val="FFFFFF"/>
              </a:solidFill>
              <a:effectLst>
                <a:outerShdw blurRad="38100" dist="38100" dir="2700000" algn="tl">
                  <a:srgbClr val="000000"/>
                </a:outerShdw>
              </a:effectLst>
              <a:latin typeface="Arial" charset="0"/>
            </a:endParaRPr>
          </a:p>
        </p:txBody>
      </p:sp>
      <p:sp>
        <p:nvSpPr>
          <p:cNvPr id="61447" name="AutoShape 7">
            <a:extLst>
              <a:ext uri="{FF2B5EF4-FFF2-40B4-BE49-F238E27FC236}">
                <a16:creationId xmlns:a16="http://schemas.microsoft.com/office/drawing/2014/main" id="{D2FE30E2-47DF-4B7C-9972-18140FA91481}"/>
              </a:ext>
            </a:extLst>
          </p:cNvPr>
          <p:cNvSpPr>
            <a:spLocks noChangeArrowheads="1"/>
          </p:cNvSpPr>
          <p:nvPr/>
        </p:nvSpPr>
        <p:spPr bwMode="auto">
          <a:xfrm>
            <a:off x="2057400" y="5029200"/>
            <a:ext cx="5181600" cy="533400"/>
          </a:xfrm>
          <a:prstGeom prst="roundRect">
            <a:avLst>
              <a:gd name="adj" fmla="val 16667"/>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25400" algn="ctr">
            <a:solidFill>
              <a:srgbClr val="FFFFFF"/>
            </a:solidFill>
            <a:round/>
            <a:headEnd/>
            <a:tailEnd/>
          </a:ln>
          <a:effectLst>
            <a:outerShdw dist="107763" dir="2700000" algn="ctr" rotWithShape="0">
              <a:srgbClr val="000000">
                <a:alpha val="50000"/>
              </a:srgbClr>
            </a:outerShdw>
          </a:effectLst>
        </p:spPr>
        <p:txBody>
          <a:bodyPr wrap="none" anchor="ctr"/>
          <a:lstStyle/>
          <a:p>
            <a:pPr eaLnBrk="0" hangingPunct="0">
              <a:defRPr/>
            </a:pPr>
            <a:r>
              <a:rPr lang="en-US" sz="2400" b="1" dirty="0">
                <a:solidFill>
                  <a:srgbClr val="FFFFFF"/>
                </a:solidFill>
                <a:effectLst>
                  <a:outerShdw blurRad="38100" dist="38100" dir="2700000" algn="tl">
                    <a:srgbClr val="000000"/>
                  </a:outerShdw>
                </a:effectLst>
                <a:latin typeface="Arial" charset="0"/>
              </a:rPr>
              <a:t>5. </a:t>
            </a:r>
            <a:r>
              <a:rPr lang="tr-TR" sz="2400" b="1" dirty="0">
                <a:solidFill>
                  <a:srgbClr val="FFFFFF"/>
                </a:solidFill>
                <a:effectLst>
                  <a:outerShdw blurRad="38100" dist="38100" dir="2700000" algn="tl">
                    <a:srgbClr val="000000"/>
                  </a:outerShdw>
                </a:effectLst>
                <a:latin typeface="Arial" charset="0"/>
              </a:rPr>
              <a:t>Onaylı Defter ve Kayıtlar</a:t>
            </a:r>
            <a:endParaRPr lang="en-US" sz="2400" b="1" dirty="0">
              <a:solidFill>
                <a:srgbClr val="FFFFFF"/>
              </a:solidFill>
              <a:effectLst>
                <a:outerShdw blurRad="38100" dist="38100" dir="2700000" algn="tl">
                  <a:srgbClr val="000000"/>
                </a:outerShdw>
              </a:effectLst>
              <a:latin typeface="Arial"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fade">
                                      <p:cBhvr>
                                        <p:cTn id="7" dur="1000"/>
                                        <p:tgtEl>
                                          <p:spTgt spid="61443"/>
                                        </p:tgtEl>
                                      </p:cBhvr>
                                    </p:animEffect>
                                    <p:anim calcmode="lin" valueType="num">
                                      <p:cBhvr>
                                        <p:cTn id="8" dur="1000" fill="hold"/>
                                        <p:tgtEl>
                                          <p:spTgt spid="61443"/>
                                        </p:tgtEl>
                                        <p:attrNameLst>
                                          <p:attrName>ppt_x</p:attrName>
                                        </p:attrNameLst>
                                      </p:cBhvr>
                                      <p:tavLst>
                                        <p:tav tm="0">
                                          <p:val>
                                            <p:strVal val="#ppt_x"/>
                                          </p:val>
                                        </p:tav>
                                        <p:tav tm="100000">
                                          <p:val>
                                            <p:strVal val="#ppt_x"/>
                                          </p:val>
                                        </p:tav>
                                      </p:tavLst>
                                    </p:anim>
                                    <p:anim calcmode="lin" valueType="num">
                                      <p:cBhvr>
                                        <p:cTn id="9" dur="1000" fill="hold"/>
                                        <p:tgtEl>
                                          <p:spTgt spid="6144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1444"/>
                                        </p:tgtEl>
                                        <p:attrNameLst>
                                          <p:attrName>style.visibility</p:attrName>
                                        </p:attrNameLst>
                                      </p:cBhvr>
                                      <p:to>
                                        <p:strVal val="visible"/>
                                      </p:to>
                                    </p:set>
                                    <p:animEffect transition="in" filter="fade">
                                      <p:cBhvr>
                                        <p:cTn id="14" dur="1000"/>
                                        <p:tgtEl>
                                          <p:spTgt spid="61444"/>
                                        </p:tgtEl>
                                      </p:cBhvr>
                                    </p:animEffect>
                                    <p:anim calcmode="lin" valueType="num">
                                      <p:cBhvr>
                                        <p:cTn id="15" dur="1000" fill="hold"/>
                                        <p:tgtEl>
                                          <p:spTgt spid="61444"/>
                                        </p:tgtEl>
                                        <p:attrNameLst>
                                          <p:attrName>ppt_x</p:attrName>
                                        </p:attrNameLst>
                                      </p:cBhvr>
                                      <p:tavLst>
                                        <p:tav tm="0">
                                          <p:val>
                                            <p:strVal val="#ppt_x"/>
                                          </p:val>
                                        </p:tav>
                                        <p:tav tm="100000">
                                          <p:val>
                                            <p:strVal val="#ppt_x"/>
                                          </p:val>
                                        </p:tav>
                                      </p:tavLst>
                                    </p:anim>
                                    <p:anim calcmode="lin" valueType="num">
                                      <p:cBhvr>
                                        <p:cTn id="16" dur="1000" fill="hold"/>
                                        <p:tgtEl>
                                          <p:spTgt spid="6144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1445"/>
                                        </p:tgtEl>
                                        <p:attrNameLst>
                                          <p:attrName>style.visibility</p:attrName>
                                        </p:attrNameLst>
                                      </p:cBhvr>
                                      <p:to>
                                        <p:strVal val="visible"/>
                                      </p:to>
                                    </p:set>
                                    <p:animEffect transition="in" filter="fade">
                                      <p:cBhvr>
                                        <p:cTn id="21" dur="1000"/>
                                        <p:tgtEl>
                                          <p:spTgt spid="61445"/>
                                        </p:tgtEl>
                                      </p:cBhvr>
                                    </p:animEffect>
                                    <p:anim calcmode="lin" valueType="num">
                                      <p:cBhvr>
                                        <p:cTn id="22" dur="1000" fill="hold"/>
                                        <p:tgtEl>
                                          <p:spTgt spid="61445"/>
                                        </p:tgtEl>
                                        <p:attrNameLst>
                                          <p:attrName>ppt_x</p:attrName>
                                        </p:attrNameLst>
                                      </p:cBhvr>
                                      <p:tavLst>
                                        <p:tav tm="0">
                                          <p:val>
                                            <p:strVal val="#ppt_x"/>
                                          </p:val>
                                        </p:tav>
                                        <p:tav tm="100000">
                                          <p:val>
                                            <p:strVal val="#ppt_x"/>
                                          </p:val>
                                        </p:tav>
                                      </p:tavLst>
                                    </p:anim>
                                    <p:anim calcmode="lin" valueType="num">
                                      <p:cBhvr>
                                        <p:cTn id="23" dur="1000" fill="hold"/>
                                        <p:tgtEl>
                                          <p:spTgt spid="61445"/>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1446"/>
                                        </p:tgtEl>
                                        <p:attrNameLst>
                                          <p:attrName>style.visibility</p:attrName>
                                        </p:attrNameLst>
                                      </p:cBhvr>
                                      <p:to>
                                        <p:strVal val="visible"/>
                                      </p:to>
                                    </p:set>
                                    <p:animEffect transition="in" filter="fade">
                                      <p:cBhvr>
                                        <p:cTn id="28" dur="1000"/>
                                        <p:tgtEl>
                                          <p:spTgt spid="61446"/>
                                        </p:tgtEl>
                                      </p:cBhvr>
                                    </p:animEffect>
                                    <p:anim calcmode="lin" valueType="num">
                                      <p:cBhvr>
                                        <p:cTn id="29" dur="1000" fill="hold"/>
                                        <p:tgtEl>
                                          <p:spTgt spid="61446"/>
                                        </p:tgtEl>
                                        <p:attrNameLst>
                                          <p:attrName>ppt_x</p:attrName>
                                        </p:attrNameLst>
                                      </p:cBhvr>
                                      <p:tavLst>
                                        <p:tav tm="0">
                                          <p:val>
                                            <p:strVal val="#ppt_x"/>
                                          </p:val>
                                        </p:tav>
                                        <p:tav tm="100000">
                                          <p:val>
                                            <p:strVal val="#ppt_x"/>
                                          </p:val>
                                        </p:tav>
                                      </p:tavLst>
                                    </p:anim>
                                    <p:anim calcmode="lin" valueType="num">
                                      <p:cBhvr>
                                        <p:cTn id="30" dur="1000" fill="hold"/>
                                        <p:tgtEl>
                                          <p:spTgt spid="61446"/>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1447"/>
                                        </p:tgtEl>
                                        <p:attrNameLst>
                                          <p:attrName>style.visibility</p:attrName>
                                        </p:attrNameLst>
                                      </p:cBhvr>
                                      <p:to>
                                        <p:strVal val="visible"/>
                                      </p:to>
                                    </p:set>
                                    <p:animEffect transition="in" filter="fade">
                                      <p:cBhvr>
                                        <p:cTn id="35" dur="1000"/>
                                        <p:tgtEl>
                                          <p:spTgt spid="61447"/>
                                        </p:tgtEl>
                                      </p:cBhvr>
                                    </p:animEffect>
                                    <p:anim calcmode="lin" valueType="num">
                                      <p:cBhvr>
                                        <p:cTn id="36" dur="1000" fill="hold"/>
                                        <p:tgtEl>
                                          <p:spTgt spid="61447"/>
                                        </p:tgtEl>
                                        <p:attrNameLst>
                                          <p:attrName>ppt_x</p:attrName>
                                        </p:attrNameLst>
                                      </p:cBhvr>
                                      <p:tavLst>
                                        <p:tav tm="0">
                                          <p:val>
                                            <p:strVal val="#ppt_x"/>
                                          </p:val>
                                        </p:tav>
                                        <p:tav tm="100000">
                                          <p:val>
                                            <p:strVal val="#ppt_x"/>
                                          </p:val>
                                        </p:tav>
                                      </p:tavLst>
                                    </p:anim>
                                    <p:anim calcmode="lin" valueType="num">
                                      <p:cBhvr>
                                        <p:cTn id="37" dur="1000" fill="hold"/>
                                        <p:tgtEl>
                                          <p:spTgt spid="614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animBg="1"/>
      <p:bldP spid="61444" grpId="0" animBg="1"/>
      <p:bldP spid="61445" grpId="0" animBg="1"/>
      <p:bldP spid="61446" grpId="0" animBg="1"/>
      <p:bldP spid="614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CBEB2C3-9404-410E-A286-6F4453F23201}"/>
              </a:ext>
            </a:extLst>
          </p:cNvPr>
          <p:cNvSpPr>
            <a:spLocks noGrp="1" noChangeArrowheads="1"/>
          </p:cNvSpPr>
          <p:nvPr>
            <p:ph type="title"/>
          </p:nvPr>
        </p:nvSpPr>
        <p:spPr/>
        <p:txBody>
          <a:bodyPr/>
          <a:lstStyle/>
          <a:p>
            <a:pPr eaLnBrk="1" hangingPunct="1"/>
            <a:r>
              <a:rPr lang="tr-TR" altLang="tr-TR" sz="1800"/>
              <a:t>İş Sağlığı ve Güvenliği Hizmetlerinin Yürütülmesi Amacıyla Sağlanacak Şartlar Madde:11</a:t>
            </a:r>
          </a:p>
        </p:txBody>
      </p:sp>
      <p:sp>
        <p:nvSpPr>
          <p:cNvPr id="8" name="Content Placeholder 2">
            <a:extLst>
              <a:ext uri="{FF2B5EF4-FFF2-40B4-BE49-F238E27FC236}">
                <a16:creationId xmlns:a16="http://schemas.microsoft.com/office/drawing/2014/main" id="{638C8F05-A4A1-4504-89C1-739796EFBD06}"/>
              </a:ext>
            </a:extLst>
          </p:cNvPr>
          <p:cNvSpPr>
            <a:spLocks noGrp="1"/>
          </p:cNvSpPr>
          <p:nvPr>
            <p:ph idx="1"/>
          </p:nvPr>
        </p:nvSpPr>
        <p:spPr>
          <a:xfrm>
            <a:off x="250825" y="1773238"/>
            <a:ext cx="5689600" cy="3527425"/>
          </a:xfrm>
        </p:spPr>
        <p:txBody>
          <a:bodyPr/>
          <a:lstStyle/>
          <a:p>
            <a:pPr marL="0" indent="0" algn="just" eaLnBrk="1" hangingPunct="1">
              <a:buFont typeface="Wingdings" panose="05000000000000000000" pitchFamily="2" charset="2"/>
              <a:buNone/>
            </a:pPr>
            <a:r>
              <a:rPr lang="tr-TR" altLang="tr-TR" sz="1600">
                <a:solidFill>
                  <a:srgbClr val="FFFF00"/>
                </a:solidFill>
              </a:rPr>
              <a:t>Birden fazla işyerinin bulunduğu iş merkezleri, iş hanları gibi yerlerde;</a:t>
            </a:r>
          </a:p>
          <a:p>
            <a:pPr marL="0" indent="0" algn="just" eaLnBrk="1" hangingPunct="1">
              <a:buFont typeface="Wingdings" panose="05000000000000000000" pitchFamily="2" charset="2"/>
              <a:buNone/>
            </a:pPr>
            <a:endParaRPr lang="tr-TR" altLang="tr-TR" sz="1600">
              <a:solidFill>
                <a:schemeClr val="tx2"/>
              </a:solidFill>
            </a:endParaRPr>
          </a:p>
          <a:p>
            <a:pPr marL="0" indent="0" algn="just" eaLnBrk="1" hangingPunct="1">
              <a:buFont typeface="Wingdings" panose="05000000000000000000" pitchFamily="2" charset="2"/>
              <a:buNone/>
            </a:pPr>
            <a:r>
              <a:rPr lang="tr-TR" altLang="tr-TR" sz="1600">
                <a:solidFill>
                  <a:schemeClr val="tx2"/>
                </a:solidFill>
              </a:rPr>
              <a:t>Birden fazla işyerinin bulunduğu iş merkezleri, iş hanları gibi yerlerde bulunan ve 50’den az çalışanı olan işverenlerin yürütecekleri iş sağlığı ve güvenliği hizmetleri için; </a:t>
            </a:r>
            <a:r>
              <a:rPr lang="tr-TR" altLang="tr-TR" sz="1600">
                <a:solidFill>
                  <a:srgbClr val="000000"/>
                </a:solidFill>
              </a:rPr>
              <a:t>koordinasyon yönetim tarafından sağlanmak üzere ortaklaşa kullanılabilecek bir mekân oluşturulabilir.</a:t>
            </a:r>
            <a:r>
              <a:rPr lang="tr-TR" altLang="tr-TR" sz="1600">
                <a:solidFill>
                  <a:schemeClr val="tx2"/>
                </a:solidFill>
              </a:rPr>
              <a:t> </a:t>
            </a:r>
          </a:p>
          <a:p>
            <a:pPr marL="0" indent="0" algn="just" eaLnBrk="1" hangingPunct="1">
              <a:buFont typeface="Wingdings" panose="05000000000000000000" pitchFamily="2" charset="2"/>
              <a:buNone/>
            </a:pPr>
            <a:endParaRPr lang="tr-TR" altLang="tr-TR" sz="1600">
              <a:solidFill>
                <a:schemeClr val="tx2"/>
              </a:solidFill>
            </a:endParaRPr>
          </a:p>
          <a:p>
            <a:pPr marL="0" indent="0" algn="just" eaLnBrk="1" hangingPunct="1">
              <a:buFont typeface="Wingdings" panose="05000000000000000000" pitchFamily="2" charset="2"/>
              <a:buNone/>
            </a:pPr>
            <a:r>
              <a:rPr lang="tr-TR" altLang="tr-TR" sz="1600">
                <a:solidFill>
                  <a:schemeClr val="tx2"/>
                </a:solidFill>
              </a:rPr>
              <a:t>Oluşturulacak mekândan hizmet sunulacak toplam çalışan sayısı 50’den az olması durumunda üçüncü fıkra, 50’den fazla olması durumunda ise ikinci fıkra hükümlerine uygunluk sağlanır.</a:t>
            </a:r>
            <a:endParaRPr lang="tr-TR" altLang="tr-TR" sz="1600">
              <a:solidFill>
                <a:srgbClr val="000000"/>
              </a:solidFill>
            </a:endParaRPr>
          </a:p>
        </p:txBody>
      </p:sp>
      <p:pic>
        <p:nvPicPr>
          <p:cNvPr id="22532" name="Picture 1">
            <a:extLst>
              <a:ext uri="{FF2B5EF4-FFF2-40B4-BE49-F238E27FC236}">
                <a16:creationId xmlns:a16="http://schemas.microsoft.com/office/drawing/2014/main" id="{79573B69-6AE2-4DD6-AC55-9EA7F4F45D2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27763" y="1916113"/>
            <a:ext cx="2744787"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D869A11-B753-4909-9FB5-D56DED936017}"/>
              </a:ext>
            </a:extLst>
          </p:cNvPr>
          <p:cNvSpPr>
            <a:spLocks noGrp="1" noChangeArrowheads="1"/>
          </p:cNvSpPr>
          <p:nvPr>
            <p:ph type="title"/>
          </p:nvPr>
        </p:nvSpPr>
        <p:spPr/>
        <p:txBody>
          <a:bodyPr/>
          <a:lstStyle/>
          <a:p>
            <a:pPr eaLnBrk="1" hangingPunct="1"/>
            <a:r>
              <a:rPr lang="tr-TR" altLang="tr-TR" sz="1800"/>
              <a:t>İş Sağlığı ve Güvenliği Hizmetlerinin Yürütülmesi Amacıyla Sağlanacak Şartlar Madde:11</a:t>
            </a:r>
          </a:p>
        </p:txBody>
      </p:sp>
      <p:sp>
        <p:nvSpPr>
          <p:cNvPr id="8" name="Content Placeholder 2">
            <a:extLst>
              <a:ext uri="{FF2B5EF4-FFF2-40B4-BE49-F238E27FC236}">
                <a16:creationId xmlns:a16="http://schemas.microsoft.com/office/drawing/2014/main" id="{1E3DEEA4-2927-48C9-99B8-7D0F1FF45268}"/>
              </a:ext>
            </a:extLst>
          </p:cNvPr>
          <p:cNvSpPr>
            <a:spLocks noGrp="1"/>
          </p:cNvSpPr>
          <p:nvPr>
            <p:ph idx="1"/>
          </p:nvPr>
        </p:nvSpPr>
        <p:spPr>
          <a:xfrm>
            <a:off x="250825" y="1773238"/>
            <a:ext cx="5689600" cy="3671887"/>
          </a:xfrm>
        </p:spPr>
        <p:txBody>
          <a:bodyPr/>
          <a:lstStyle/>
          <a:p>
            <a:pPr marL="0" indent="0" algn="just" eaLnBrk="1" hangingPunct="1">
              <a:buFont typeface="Wingdings" panose="05000000000000000000" pitchFamily="2" charset="2"/>
              <a:buNone/>
            </a:pPr>
            <a:r>
              <a:rPr lang="tr-TR" altLang="tr-TR" sz="1600">
                <a:solidFill>
                  <a:srgbClr val="FFFF00"/>
                </a:solidFill>
              </a:rPr>
              <a:t>Birden fazla işyerinin bulunduğu iş merkezleri, iş hanları gibi yerlerde;</a:t>
            </a:r>
          </a:p>
          <a:p>
            <a:pPr marL="0" indent="0" algn="just" eaLnBrk="1" hangingPunct="1">
              <a:buFont typeface="Wingdings" panose="05000000000000000000" pitchFamily="2" charset="2"/>
              <a:buNone/>
            </a:pPr>
            <a:endParaRPr lang="tr-TR" altLang="tr-TR" sz="1600">
              <a:solidFill>
                <a:schemeClr val="tx2"/>
              </a:solidFill>
            </a:endParaRPr>
          </a:p>
          <a:p>
            <a:pPr marL="0" indent="0" algn="just" eaLnBrk="1" hangingPunct="1">
              <a:buFont typeface="Wingdings" panose="05000000000000000000" pitchFamily="2" charset="2"/>
              <a:buNone/>
            </a:pPr>
            <a:r>
              <a:rPr lang="tr-TR" altLang="tr-TR" sz="1600">
                <a:solidFill>
                  <a:schemeClr val="tx2"/>
                </a:solidFill>
              </a:rPr>
              <a:t>İş sağlığı ve güvenliği hizmetlerinin yürütülmesi için işveren tarafından ayrılan çalışma yerlerinin bölüm ve birimlerinin aynı alan içerisinde bulunması esastır. Bu bölüm ve </a:t>
            </a:r>
            <a:r>
              <a:rPr lang="tr-TR" altLang="tr-TR" sz="1600">
                <a:solidFill>
                  <a:srgbClr val="000000"/>
                </a:solidFill>
              </a:rPr>
              <a:t>birimlerin bulunduğu yerler çalışanlar tarafından kolaylıkla görülebilecek şekilde işaretlenir.</a:t>
            </a:r>
          </a:p>
          <a:p>
            <a:pPr marL="0" indent="0" algn="just" eaLnBrk="1" hangingPunct="1">
              <a:buFont typeface="Wingdings" panose="05000000000000000000" pitchFamily="2" charset="2"/>
              <a:buNone/>
            </a:pPr>
            <a:endParaRPr lang="tr-TR" altLang="tr-TR" sz="1600">
              <a:solidFill>
                <a:schemeClr val="tx2"/>
              </a:solidFill>
            </a:endParaRPr>
          </a:p>
          <a:p>
            <a:pPr marL="0" indent="0" algn="just" eaLnBrk="1" hangingPunct="1">
              <a:buFont typeface="Wingdings" panose="05000000000000000000" pitchFamily="2" charset="2"/>
              <a:buNone/>
            </a:pPr>
            <a:r>
              <a:rPr lang="tr-TR" altLang="tr-TR" sz="1600">
                <a:solidFill>
                  <a:schemeClr val="tx2"/>
                </a:solidFill>
              </a:rPr>
              <a:t>Tam süreli işyeri hekimi ve iş güvenliği uzmanı görevlendirilmesi zorunlu olmayan hallerde, işyerinde bu maddeye göre oluşturulan ve </a:t>
            </a:r>
            <a:r>
              <a:rPr lang="tr-TR" altLang="tr-TR" sz="1600">
                <a:solidFill>
                  <a:srgbClr val="000000"/>
                </a:solidFill>
              </a:rPr>
              <a:t>belirtilen şartları karşılayan birim, düzenlenen sağlık raporları bakımından İSGB olarak kabul edilir.</a:t>
            </a:r>
          </a:p>
        </p:txBody>
      </p:sp>
      <p:pic>
        <p:nvPicPr>
          <p:cNvPr id="23556" name="Picture 1">
            <a:extLst>
              <a:ext uri="{FF2B5EF4-FFF2-40B4-BE49-F238E27FC236}">
                <a16:creationId xmlns:a16="http://schemas.microsoft.com/office/drawing/2014/main" id="{B42C5978-692E-4F97-93C3-44535F77F8C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64238" y="1844675"/>
            <a:ext cx="30861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WordArt 3">
            <a:extLst>
              <a:ext uri="{FF2B5EF4-FFF2-40B4-BE49-F238E27FC236}">
                <a16:creationId xmlns:a16="http://schemas.microsoft.com/office/drawing/2014/main" id="{85F47E6A-1AFD-42EC-A057-630283A5AEBD}"/>
              </a:ext>
            </a:extLst>
          </p:cNvPr>
          <p:cNvSpPr>
            <a:spLocks noChangeArrowheads="1" noChangeShapeType="1" noTextEdit="1"/>
          </p:cNvSpPr>
          <p:nvPr/>
        </p:nvSpPr>
        <p:spPr bwMode="gray">
          <a:xfrm>
            <a:off x="4724400" y="2438400"/>
            <a:ext cx="4114800" cy="609600"/>
          </a:xfrm>
          <a:prstGeom prst="rect">
            <a:avLst/>
          </a:prstGeom>
        </p:spPr>
        <p:txBody>
          <a:bodyPr wrap="none" fromWordArt="1">
            <a:prstTxWarp prst="textDeflate">
              <a:avLst>
                <a:gd name="adj" fmla="val 0"/>
              </a:avLst>
            </a:prstTxWarp>
          </a:bodyPr>
          <a:lstStyle/>
          <a:p>
            <a:pPr algn="ctr"/>
            <a:r>
              <a:rPr lang="tr-TR" sz="5400" b="1" kern="10">
                <a:ln w="28575">
                  <a:solidFill>
                    <a:schemeClr val="tx2"/>
                  </a:solidFill>
                  <a:round/>
                  <a:headEnd/>
                  <a:tailEnd/>
                </a:ln>
                <a:gradFill rotWithShape="1">
                  <a:gsLst>
                    <a:gs pos="0">
                      <a:schemeClr val="accent1"/>
                    </a:gs>
                    <a:gs pos="100000">
                      <a:schemeClr val="accent2"/>
                    </a:gs>
                  </a:gsLst>
                  <a:lin ang="5400000" scaled="1"/>
                </a:gradFill>
                <a:effectLst>
                  <a:outerShdw dist="89803" dir="2700000" algn="ctr" rotWithShape="0">
                    <a:srgbClr val="000000">
                      <a:alpha val="50000"/>
                    </a:srgbClr>
                  </a:outerShdw>
                </a:effectLst>
                <a:latin typeface="Verdana" panose="020B0604030504040204" pitchFamily="34" charset="0"/>
                <a:ea typeface="Verdana" panose="020B0604030504040204" pitchFamily="34" charset="0"/>
              </a:rPr>
              <a:t>Teşşekkürler !</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84995"/>
                                        </p:tgtEl>
                                        <p:attrNameLst>
                                          <p:attrName>style.visibility</p:attrName>
                                        </p:attrNameLst>
                                      </p:cBhvr>
                                      <p:to>
                                        <p:strVal val="visible"/>
                                      </p:to>
                                    </p:set>
                                    <p:animEffect transition="in" filter="randombar(horizontal)">
                                      <p:cBhvr>
                                        <p:cTn id="7" dur="500"/>
                                        <p:tgtEl>
                                          <p:spTgt spid="84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502AF7F-02F6-4D06-93F2-0DAEFCEFC1A1}"/>
              </a:ext>
            </a:extLst>
          </p:cNvPr>
          <p:cNvSpPr>
            <a:spLocks noGrp="1" noChangeArrowheads="1"/>
          </p:cNvSpPr>
          <p:nvPr>
            <p:ph type="title"/>
          </p:nvPr>
        </p:nvSpPr>
        <p:spPr/>
        <p:txBody>
          <a:bodyPr/>
          <a:lstStyle/>
          <a:p>
            <a:pPr eaLnBrk="1" hangingPunct="1"/>
            <a:r>
              <a:rPr lang="tr-TR" altLang="tr-TR" sz="3600"/>
              <a:t>AMAÇ</a:t>
            </a:r>
            <a:endParaRPr lang="en-US" altLang="tr-TR" sz="2000">
              <a:solidFill>
                <a:schemeClr val="accent1"/>
              </a:solidFill>
            </a:endParaRPr>
          </a:p>
        </p:txBody>
      </p:sp>
      <p:grpSp>
        <p:nvGrpSpPr>
          <p:cNvPr id="3" name="Group 20">
            <a:extLst>
              <a:ext uri="{FF2B5EF4-FFF2-40B4-BE49-F238E27FC236}">
                <a16:creationId xmlns:a16="http://schemas.microsoft.com/office/drawing/2014/main" id="{ACF484EC-CD8B-4EF3-A84E-B4AD87F81C1C}"/>
              </a:ext>
            </a:extLst>
          </p:cNvPr>
          <p:cNvGrpSpPr>
            <a:grpSpLocks/>
          </p:cNvGrpSpPr>
          <p:nvPr/>
        </p:nvGrpSpPr>
        <p:grpSpPr bwMode="auto">
          <a:xfrm>
            <a:off x="1143000" y="3095625"/>
            <a:ext cx="2286000" cy="2671763"/>
            <a:chOff x="720" y="1950"/>
            <a:chExt cx="1440" cy="1683"/>
          </a:xfrm>
        </p:grpSpPr>
        <p:sp>
          <p:nvSpPr>
            <p:cNvPr id="5142" name="AutoShape 4">
              <a:extLst>
                <a:ext uri="{FF2B5EF4-FFF2-40B4-BE49-F238E27FC236}">
                  <a16:creationId xmlns:a16="http://schemas.microsoft.com/office/drawing/2014/main" id="{B44471E2-8FAE-4D37-A632-9A9D8CF872B5}"/>
                </a:ext>
              </a:extLst>
            </p:cNvPr>
            <p:cNvSpPr>
              <a:spLocks noChangeArrowheads="1"/>
            </p:cNvSpPr>
            <p:nvPr/>
          </p:nvSpPr>
          <p:spPr bwMode="auto">
            <a:xfrm>
              <a:off x="720" y="1950"/>
              <a:ext cx="1440" cy="1680"/>
            </a:xfrm>
            <a:prstGeom prst="roundRect">
              <a:avLst>
                <a:gd name="adj" fmla="val 16667"/>
              </a:avLst>
            </a:prstGeom>
            <a:gradFill rotWithShape="1">
              <a:gsLst>
                <a:gs pos="0">
                  <a:srgbClr val="99CCFF"/>
                </a:gs>
                <a:gs pos="100000">
                  <a:srgbClr val="E3F1FF"/>
                </a:gs>
              </a:gsLst>
              <a:lin ang="5400000" scaled="1"/>
            </a:gradFill>
            <a:ln w="38100">
              <a:solidFill>
                <a:srgbClr val="3366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tr-TR" altLang="tr-TR">
                <a:latin typeface="Verdana" panose="020B0604030504040204" pitchFamily="34" charset="0"/>
              </a:endParaRPr>
            </a:p>
          </p:txBody>
        </p:sp>
        <p:sp>
          <p:nvSpPr>
            <p:cNvPr id="5143" name="Text Box 5">
              <a:extLst>
                <a:ext uri="{FF2B5EF4-FFF2-40B4-BE49-F238E27FC236}">
                  <a16:creationId xmlns:a16="http://schemas.microsoft.com/office/drawing/2014/main" id="{2390F6D6-F1DB-4905-84D9-D69A9CBC4720}"/>
                </a:ext>
              </a:extLst>
            </p:cNvPr>
            <p:cNvSpPr txBox="1">
              <a:spLocks noChangeArrowheads="1"/>
            </p:cNvSpPr>
            <p:nvPr/>
          </p:nvSpPr>
          <p:spPr bwMode="auto">
            <a:xfrm>
              <a:off x="780" y="2024"/>
              <a:ext cx="1284" cy="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2000" b="1">
                  <a:solidFill>
                    <a:srgbClr val="000000"/>
                  </a:solidFill>
                </a:rPr>
                <a:t>İSG Birimleri</a:t>
              </a:r>
            </a:p>
            <a:p>
              <a:endParaRPr lang="tr-TR" altLang="tr-TR" sz="1400">
                <a:solidFill>
                  <a:srgbClr val="000000"/>
                </a:solidFill>
              </a:endParaRPr>
            </a:p>
            <a:p>
              <a:r>
                <a:rPr lang="tr-TR" altLang="tr-TR" sz="1400">
                  <a:solidFill>
                    <a:srgbClr val="000000"/>
                  </a:solidFill>
                </a:rPr>
                <a:t>İş sağlığı ve güvenliği hizmetlerini yürütmek üzere kurulacak işyeri sağlık ve güvenlik birimlerinin kuruluşu, görev, yetki ve sorumlulukları ile çalışma usul ve esaslarını </a:t>
              </a:r>
            </a:p>
          </p:txBody>
        </p:sp>
      </p:grpSp>
      <p:sp>
        <p:nvSpPr>
          <p:cNvPr id="68614" name="AutoShape 6">
            <a:extLst>
              <a:ext uri="{FF2B5EF4-FFF2-40B4-BE49-F238E27FC236}">
                <a16:creationId xmlns:a16="http://schemas.microsoft.com/office/drawing/2014/main" id="{C7BC6570-9C82-43E5-A712-0AAE210BDBDD}"/>
              </a:ext>
            </a:extLst>
          </p:cNvPr>
          <p:cNvSpPr>
            <a:spLocks noChangeAspect="1" noChangeArrowheads="1" noTextEdit="1"/>
          </p:cNvSpPr>
          <p:nvPr/>
        </p:nvSpPr>
        <p:spPr bwMode="gray">
          <a:xfrm>
            <a:off x="3222625" y="2995613"/>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8615" name="Freeform 7">
            <a:extLst>
              <a:ext uri="{FF2B5EF4-FFF2-40B4-BE49-F238E27FC236}">
                <a16:creationId xmlns:a16="http://schemas.microsoft.com/office/drawing/2014/main" id="{9DADBD4B-1BF1-487B-9A58-0771A01458AB}"/>
              </a:ext>
            </a:extLst>
          </p:cNvPr>
          <p:cNvSpPr>
            <a:spLocks/>
          </p:cNvSpPr>
          <p:nvPr/>
        </p:nvSpPr>
        <p:spPr bwMode="gray">
          <a:xfrm>
            <a:off x="3222625" y="2998788"/>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p:spPr>
        <p:txBody>
          <a:bodyPr/>
          <a:lstStyle/>
          <a:p>
            <a:pPr>
              <a:defRPr/>
            </a:pPr>
            <a:endParaRPr lang="tr-TR">
              <a:latin typeface="Arial" charset="0"/>
            </a:endParaRPr>
          </a:p>
        </p:txBody>
      </p:sp>
      <p:sp>
        <p:nvSpPr>
          <p:cNvPr id="68616" name="AutoShape 8">
            <a:extLst>
              <a:ext uri="{FF2B5EF4-FFF2-40B4-BE49-F238E27FC236}">
                <a16:creationId xmlns:a16="http://schemas.microsoft.com/office/drawing/2014/main" id="{F0FE5797-F258-4AFC-8259-417132DD6AEB}"/>
              </a:ext>
            </a:extLst>
          </p:cNvPr>
          <p:cNvSpPr>
            <a:spLocks noChangeAspect="1" noChangeArrowheads="1" noTextEdit="1"/>
          </p:cNvSpPr>
          <p:nvPr/>
        </p:nvSpPr>
        <p:spPr bwMode="gray">
          <a:xfrm flipH="1">
            <a:off x="4868863" y="2995613"/>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grpSp>
        <p:nvGrpSpPr>
          <p:cNvPr id="5127" name="Group 22">
            <a:extLst>
              <a:ext uri="{FF2B5EF4-FFF2-40B4-BE49-F238E27FC236}">
                <a16:creationId xmlns:a16="http://schemas.microsoft.com/office/drawing/2014/main" id="{EA3CC6C8-E5CF-4718-9001-D7C2FDB838C5}"/>
              </a:ext>
            </a:extLst>
          </p:cNvPr>
          <p:cNvGrpSpPr>
            <a:grpSpLocks/>
          </p:cNvGrpSpPr>
          <p:nvPr/>
        </p:nvGrpSpPr>
        <p:grpSpPr bwMode="auto">
          <a:xfrm>
            <a:off x="3048000" y="1371600"/>
            <a:ext cx="2998788" cy="1601788"/>
            <a:chOff x="1920" y="864"/>
            <a:chExt cx="1889" cy="1009"/>
          </a:xfrm>
        </p:grpSpPr>
        <p:grpSp>
          <p:nvGrpSpPr>
            <p:cNvPr id="5133" name="Group 10">
              <a:extLst>
                <a:ext uri="{FF2B5EF4-FFF2-40B4-BE49-F238E27FC236}">
                  <a16:creationId xmlns:a16="http://schemas.microsoft.com/office/drawing/2014/main" id="{42AEB57A-A153-412D-BFEB-A64A379AE686}"/>
                </a:ext>
              </a:extLst>
            </p:cNvPr>
            <p:cNvGrpSpPr>
              <a:grpSpLocks/>
            </p:cNvGrpSpPr>
            <p:nvPr/>
          </p:nvGrpSpPr>
          <p:grpSpPr bwMode="auto">
            <a:xfrm>
              <a:off x="1920" y="864"/>
              <a:ext cx="1889" cy="1009"/>
              <a:chOff x="1997" y="1314"/>
              <a:chExt cx="1889" cy="1009"/>
            </a:xfrm>
          </p:grpSpPr>
          <p:grpSp>
            <p:nvGrpSpPr>
              <p:cNvPr id="5135" name="Group 11">
                <a:extLst>
                  <a:ext uri="{FF2B5EF4-FFF2-40B4-BE49-F238E27FC236}">
                    <a16:creationId xmlns:a16="http://schemas.microsoft.com/office/drawing/2014/main" id="{18D9B535-26C8-4EC8-AE8E-2A8F0F50CCD3}"/>
                  </a:ext>
                </a:extLst>
              </p:cNvPr>
              <p:cNvGrpSpPr>
                <a:grpSpLocks/>
              </p:cNvGrpSpPr>
              <p:nvPr/>
            </p:nvGrpSpPr>
            <p:grpSpPr bwMode="auto">
              <a:xfrm>
                <a:off x="1997" y="1404"/>
                <a:ext cx="1889" cy="919"/>
                <a:chOff x="1973" y="1027"/>
                <a:chExt cx="1926" cy="937"/>
              </a:xfrm>
            </p:grpSpPr>
            <p:sp>
              <p:nvSpPr>
                <p:cNvPr id="68620" name="Oval 12">
                  <a:extLst>
                    <a:ext uri="{FF2B5EF4-FFF2-40B4-BE49-F238E27FC236}">
                      <a16:creationId xmlns:a16="http://schemas.microsoft.com/office/drawing/2014/main" id="{DF3F2703-E89F-4EFC-AB43-DC6689E2EC40}"/>
                    </a:ext>
                  </a:extLst>
                </p:cNvPr>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p:spPr>
              <p:txBody>
                <a:bodyPr wrap="none" anchor="ctr"/>
                <a:lstStyle/>
                <a:p>
                  <a:pPr>
                    <a:defRPr/>
                  </a:pPr>
                  <a:endParaRPr lang="tr-TR">
                    <a:latin typeface="Arial" charset="0"/>
                  </a:endParaRPr>
                </a:p>
              </p:txBody>
            </p:sp>
            <p:sp>
              <p:nvSpPr>
                <p:cNvPr id="68621" name="Oval 13">
                  <a:extLst>
                    <a:ext uri="{FF2B5EF4-FFF2-40B4-BE49-F238E27FC236}">
                      <a16:creationId xmlns:a16="http://schemas.microsoft.com/office/drawing/2014/main" id="{8BDD16BB-0793-416F-930E-64B907226103}"/>
                    </a:ext>
                  </a:extLst>
                </p:cNvPr>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p:spPr>
              <p:txBody>
                <a:bodyPr wrap="none" anchor="ctr"/>
                <a:lstStyle/>
                <a:p>
                  <a:pPr>
                    <a:defRPr/>
                  </a:pPr>
                  <a:endParaRPr lang="tr-TR">
                    <a:latin typeface="Arial" charset="0"/>
                  </a:endParaRPr>
                </a:p>
              </p:txBody>
            </p:sp>
          </p:grpSp>
          <p:sp>
            <p:nvSpPr>
              <p:cNvPr id="68622" name="Oval 14">
                <a:extLst>
                  <a:ext uri="{FF2B5EF4-FFF2-40B4-BE49-F238E27FC236}">
                    <a16:creationId xmlns:a16="http://schemas.microsoft.com/office/drawing/2014/main" id="{FEBD18EF-99AF-4B9D-908B-1983867F0228}"/>
                  </a:ext>
                </a:extLst>
              </p:cNvPr>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p:spPr>
            <p:txBody>
              <a:bodyPr vert="eaVert" wrap="none" anchor="ctr"/>
              <a:lstStyle/>
              <a:p>
                <a:pPr>
                  <a:defRPr/>
                </a:pPr>
                <a:endParaRPr lang="tr-TR">
                  <a:latin typeface="Arial" charset="0"/>
                </a:endParaRPr>
              </a:p>
            </p:txBody>
          </p:sp>
          <p:sp>
            <p:nvSpPr>
              <p:cNvPr id="68623" name="Oval 15">
                <a:extLst>
                  <a:ext uri="{FF2B5EF4-FFF2-40B4-BE49-F238E27FC236}">
                    <a16:creationId xmlns:a16="http://schemas.microsoft.com/office/drawing/2014/main" id="{2F07BC6E-9CD8-492D-9607-6F36E2660C76}"/>
                  </a:ext>
                </a:extLst>
              </p:cNvPr>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p:spPr>
            <p:txBody>
              <a:bodyPr vert="eaVert" wrap="none" anchor="ctr"/>
              <a:lstStyle/>
              <a:p>
                <a:pPr>
                  <a:defRPr/>
                </a:pPr>
                <a:endParaRPr lang="tr-TR">
                  <a:latin typeface="Arial" charset="0"/>
                </a:endParaRPr>
              </a:p>
            </p:txBody>
          </p:sp>
          <p:sp>
            <p:nvSpPr>
              <p:cNvPr id="68624" name="Oval 16">
                <a:extLst>
                  <a:ext uri="{FF2B5EF4-FFF2-40B4-BE49-F238E27FC236}">
                    <a16:creationId xmlns:a16="http://schemas.microsoft.com/office/drawing/2014/main" id="{20FF0AF0-86C4-4AFB-8EB2-A2422C092077}"/>
                  </a:ext>
                </a:extLst>
              </p:cNvPr>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p:spPr>
            <p:txBody>
              <a:bodyPr vert="eaVert" wrap="none" anchor="ctr"/>
              <a:lstStyle/>
              <a:p>
                <a:pPr>
                  <a:defRPr/>
                </a:pPr>
                <a:endParaRPr lang="tr-TR">
                  <a:latin typeface="Arial" charset="0"/>
                </a:endParaRPr>
              </a:p>
            </p:txBody>
          </p:sp>
          <p:sp>
            <p:nvSpPr>
              <p:cNvPr id="68625" name="Oval 17">
                <a:extLst>
                  <a:ext uri="{FF2B5EF4-FFF2-40B4-BE49-F238E27FC236}">
                    <a16:creationId xmlns:a16="http://schemas.microsoft.com/office/drawing/2014/main" id="{397BC692-AB06-4650-94F2-BECE12CC4CF8}"/>
                  </a:ext>
                </a:extLst>
              </p:cNvPr>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p:spPr>
            <p:txBody>
              <a:bodyPr vert="eaVert" wrap="none" anchor="ctr"/>
              <a:lstStyle/>
              <a:p>
                <a:pPr>
                  <a:defRPr/>
                </a:pPr>
                <a:endParaRPr lang="tr-TR">
                  <a:latin typeface="Arial" charset="0"/>
                </a:endParaRPr>
              </a:p>
            </p:txBody>
          </p:sp>
        </p:grpSp>
        <p:sp>
          <p:nvSpPr>
            <p:cNvPr id="5134" name="Text Box 18">
              <a:extLst>
                <a:ext uri="{FF2B5EF4-FFF2-40B4-BE49-F238E27FC236}">
                  <a16:creationId xmlns:a16="http://schemas.microsoft.com/office/drawing/2014/main" id="{5B418627-722A-4F7B-A7B6-E581D6213963}"/>
                </a:ext>
              </a:extLst>
            </p:cNvPr>
            <p:cNvSpPr txBox="1">
              <a:spLocks noChangeArrowheads="1"/>
            </p:cNvSpPr>
            <p:nvPr/>
          </p:nvSpPr>
          <p:spPr bwMode="auto">
            <a:xfrm>
              <a:off x="2260" y="990"/>
              <a:ext cx="1150"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altLang="tr-TR" sz="2400" b="1">
                  <a:solidFill>
                    <a:srgbClr val="000000"/>
                  </a:solidFill>
                </a:rPr>
                <a:t>Yönetmelik</a:t>
              </a:r>
              <a:endParaRPr lang="en-US" altLang="tr-TR" sz="2400" b="1">
                <a:solidFill>
                  <a:srgbClr val="000000"/>
                </a:solidFill>
              </a:endParaRPr>
            </a:p>
            <a:p>
              <a:pPr algn="ctr"/>
              <a:r>
                <a:rPr lang="tr-TR" altLang="tr-TR" sz="1600" b="1">
                  <a:solidFill>
                    <a:srgbClr val="000000"/>
                  </a:solidFill>
                </a:rPr>
                <a:t>AMACI</a:t>
              </a:r>
              <a:endParaRPr lang="en-US" altLang="tr-TR" sz="1600" b="1">
                <a:solidFill>
                  <a:srgbClr val="000000"/>
                </a:solidFill>
              </a:endParaRPr>
            </a:p>
          </p:txBody>
        </p:sp>
      </p:grpSp>
      <p:grpSp>
        <p:nvGrpSpPr>
          <p:cNvPr id="7" name="Group 21">
            <a:extLst>
              <a:ext uri="{FF2B5EF4-FFF2-40B4-BE49-F238E27FC236}">
                <a16:creationId xmlns:a16="http://schemas.microsoft.com/office/drawing/2014/main" id="{A21AA1EC-CF92-4805-98FD-0CF519090FD5}"/>
              </a:ext>
            </a:extLst>
          </p:cNvPr>
          <p:cNvGrpSpPr>
            <a:grpSpLocks/>
          </p:cNvGrpSpPr>
          <p:nvPr/>
        </p:nvGrpSpPr>
        <p:grpSpPr bwMode="auto">
          <a:xfrm>
            <a:off x="5562600" y="3095625"/>
            <a:ext cx="2286000" cy="2667000"/>
            <a:chOff x="3504" y="1950"/>
            <a:chExt cx="1440" cy="1680"/>
          </a:xfrm>
        </p:grpSpPr>
        <p:sp>
          <p:nvSpPr>
            <p:cNvPr id="5131" name="AutoShape 3">
              <a:extLst>
                <a:ext uri="{FF2B5EF4-FFF2-40B4-BE49-F238E27FC236}">
                  <a16:creationId xmlns:a16="http://schemas.microsoft.com/office/drawing/2014/main" id="{119BE4E7-944D-4EBE-9153-82892CBC8098}"/>
                </a:ext>
              </a:extLst>
            </p:cNvPr>
            <p:cNvSpPr>
              <a:spLocks noChangeArrowheads="1"/>
            </p:cNvSpPr>
            <p:nvPr/>
          </p:nvSpPr>
          <p:spPr bwMode="auto">
            <a:xfrm>
              <a:off x="3504" y="1950"/>
              <a:ext cx="1440" cy="1680"/>
            </a:xfrm>
            <a:prstGeom prst="roundRect">
              <a:avLst>
                <a:gd name="adj" fmla="val 16667"/>
              </a:avLst>
            </a:prstGeom>
            <a:gradFill rotWithShape="1">
              <a:gsLst>
                <a:gs pos="0">
                  <a:srgbClr val="99CCFF"/>
                </a:gs>
                <a:gs pos="100000">
                  <a:srgbClr val="E3F1FF"/>
                </a:gs>
              </a:gsLst>
              <a:lin ang="5400000" scaled="1"/>
            </a:gradFill>
            <a:ln w="38100">
              <a:solidFill>
                <a:srgbClr val="3366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tr-TR" altLang="tr-TR">
                <a:latin typeface="Verdana" panose="020B0604030504040204" pitchFamily="34" charset="0"/>
              </a:endParaRPr>
            </a:p>
          </p:txBody>
        </p:sp>
        <p:sp>
          <p:nvSpPr>
            <p:cNvPr id="5132" name="Text Box 19">
              <a:extLst>
                <a:ext uri="{FF2B5EF4-FFF2-40B4-BE49-F238E27FC236}">
                  <a16:creationId xmlns:a16="http://schemas.microsoft.com/office/drawing/2014/main" id="{D266663F-7DE6-4DC4-A1B9-E224082E18B0}"/>
                </a:ext>
              </a:extLst>
            </p:cNvPr>
            <p:cNvSpPr txBox="1">
              <a:spLocks noChangeArrowheads="1"/>
            </p:cNvSpPr>
            <p:nvPr/>
          </p:nvSpPr>
          <p:spPr bwMode="auto">
            <a:xfrm>
              <a:off x="3618" y="2110"/>
              <a:ext cx="1284" cy="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2000" b="1">
                  <a:solidFill>
                    <a:srgbClr val="000000"/>
                  </a:solidFill>
                </a:rPr>
                <a:t>OSGB</a:t>
              </a:r>
            </a:p>
            <a:p>
              <a:r>
                <a:rPr lang="tr-TR" altLang="tr-TR" sz="1400">
                  <a:solidFill>
                    <a:srgbClr val="000000"/>
                  </a:solidFill>
                </a:rPr>
                <a:t>Ortak sağlık ve güvenlik birimlerinin yetkilendirilmeleri, yetki belgelerinin iptali, görev, yetki ve sorumlulukları ile çalışma usul ve esaslarını</a:t>
              </a:r>
            </a:p>
          </p:txBody>
        </p:sp>
      </p:grpSp>
      <p:sp>
        <p:nvSpPr>
          <p:cNvPr id="68617" name="Freeform 9">
            <a:extLst>
              <a:ext uri="{FF2B5EF4-FFF2-40B4-BE49-F238E27FC236}">
                <a16:creationId xmlns:a16="http://schemas.microsoft.com/office/drawing/2014/main" id="{B1FE3F19-17F9-4BE0-A710-AF6FC24DA879}"/>
              </a:ext>
            </a:extLst>
          </p:cNvPr>
          <p:cNvSpPr>
            <a:spLocks/>
          </p:cNvSpPr>
          <p:nvPr/>
        </p:nvSpPr>
        <p:spPr bwMode="gray">
          <a:xfrm flipH="1">
            <a:off x="4875213" y="2998788"/>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p:spPr>
        <p:txBody>
          <a:bodyPr/>
          <a:lstStyle/>
          <a:p>
            <a:pPr>
              <a:defRPr/>
            </a:pPr>
            <a:endParaRPr lang="tr-TR">
              <a:latin typeface="Arial" charset="0"/>
            </a:endParaRPr>
          </a:p>
        </p:txBody>
      </p:sp>
      <p:sp>
        <p:nvSpPr>
          <p:cNvPr id="2" name="Rectangle 1">
            <a:extLst>
              <a:ext uri="{FF2B5EF4-FFF2-40B4-BE49-F238E27FC236}">
                <a16:creationId xmlns:a16="http://schemas.microsoft.com/office/drawing/2014/main" id="{0F6E6121-EF06-4167-A739-0CEA8AD63EA5}"/>
              </a:ext>
            </a:extLst>
          </p:cNvPr>
          <p:cNvSpPr>
            <a:spLocks noChangeArrowheads="1"/>
          </p:cNvSpPr>
          <p:nvPr/>
        </p:nvSpPr>
        <p:spPr bwMode="auto">
          <a:xfrm>
            <a:off x="6705600" y="5876925"/>
            <a:ext cx="178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b="1"/>
              <a:t>düzenlemektir.</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8614"/>
                                        </p:tgtEl>
                                        <p:attrNameLst>
                                          <p:attrName>style.visibility</p:attrName>
                                        </p:attrNameLst>
                                      </p:cBhvr>
                                      <p:to>
                                        <p:strVal val="visible"/>
                                      </p:to>
                                    </p:set>
                                    <p:animEffect transition="in" filter="barn(inVertical)">
                                      <p:cBhvr>
                                        <p:cTn id="10" dur="500"/>
                                        <p:tgtEl>
                                          <p:spTgt spid="68614"/>
                                        </p:tgtEl>
                                      </p:cBhvr>
                                    </p:animEffect>
                                  </p:childTnLst>
                                </p:cTn>
                              </p:par>
                              <p:par>
                                <p:cTn id="11" presetID="16" presetClass="entr" presetSubtype="21" fill="hold" nodeType="withEffect">
                                  <p:stCondLst>
                                    <p:cond delay="0"/>
                                  </p:stCondLst>
                                  <p:childTnLst>
                                    <p:set>
                                      <p:cBhvr>
                                        <p:cTn id="12" dur="1" fill="hold">
                                          <p:stCondLst>
                                            <p:cond delay="0"/>
                                          </p:stCondLst>
                                        </p:cTn>
                                        <p:tgtEl>
                                          <p:spTgt spid="68615"/>
                                        </p:tgtEl>
                                        <p:attrNameLst>
                                          <p:attrName>style.visibility</p:attrName>
                                        </p:attrNameLst>
                                      </p:cBhvr>
                                      <p:to>
                                        <p:strVal val="visible"/>
                                      </p:to>
                                    </p:set>
                                    <p:animEffect transition="in" filter="barn(inVertical)">
                                      <p:cBhvr>
                                        <p:cTn id="13" dur="500"/>
                                        <p:tgtEl>
                                          <p:spTgt spid="6861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68616"/>
                                        </p:tgtEl>
                                        <p:attrNameLst>
                                          <p:attrName>style.visibility</p:attrName>
                                        </p:attrNameLst>
                                      </p:cBhvr>
                                      <p:to>
                                        <p:strVal val="visible"/>
                                      </p:to>
                                    </p:set>
                                    <p:animEffect transition="in" filter="barn(inVertical)">
                                      <p:cBhvr>
                                        <p:cTn id="18" dur="500"/>
                                        <p:tgtEl>
                                          <p:spTgt spid="68616"/>
                                        </p:tgtEl>
                                      </p:cBhvr>
                                    </p:animEffect>
                                  </p:childTnLst>
                                </p:cTn>
                              </p:par>
                              <p:par>
                                <p:cTn id="19" presetID="16" presetClass="entr" presetSubtype="21"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16" presetClass="entr" presetSubtype="21" fill="hold" nodeType="withEffect">
                                  <p:stCondLst>
                                    <p:cond delay="0"/>
                                  </p:stCondLst>
                                  <p:childTnLst>
                                    <p:set>
                                      <p:cBhvr>
                                        <p:cTn id="23" dur="1" fill="hold">
                                          <p:stCondLst>
                                            <p:cond delay="0"/>
                                          </p:stCondLst>
                                        </p:cTn>
                                        <p:tgtEl>
                                          <p:spTgt spid="68617"/>
                                        </p:tgtEl>
                                        <p:attrNameLst>
                                          <p:attrName>style.visibility</p:attrName>
                                        </p:attrNameLst>
                                      </p:cBhvr>
                                      <p:to>
                                        <p:strVal val="visible"/>
                                      </p:to>
                                    </p:set>
                                    <p:animEffect transition="in" filter="barn(inVertical)">
                                      <p:cBhvr>
                                        <p:cTn id="24" dur="500"/>
                                        <p:tgtEl>
                                          <p:spTgt spid="6861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5E483CE6-2BDA-40C0-844D-6E3441B87871}"/>
              </a:ext>
            </a:extLst>
          </p:cNvPr>
          <p:cNvSpPr>
            <a:spLocks noGrp="1"/>
          </p:cNvSpPr>
          <p:nvPr>
            <p:ph type="title"/>
          </p:nvPr>
        </p:nvSpPr>
        <p:spPr/>
        <p:txBody>
          <a:bodyPr/>
          <a:lstStyle/>
          <a:p>
            <a:pPr eaLnBrk="1" hangingPunct="1"/>
            <a:r>
              <a:rPr lang="tr-TR" altLang="tr-TR"/>
              <a:t>Tanımlar</a:t>
            </a:r>
          </a:p>
        </p:txBody>
      </p:sp>
      <p:sp>
        <p:nvSpPr>
          <p:cNvPr id="3" name="Content Placeholder 2">
            <a:extLst>
              <a:ext uri="{FF2B5EF4-FFF2-40B4-BE49-F238E27FC236}">
                <a16:creationId xmlns:a16="http://schemas.microsoft.com/office/drawing/2014/main" id="{0B9524E1-E27A-4868-916F-C809B74B24C5}"/>
              </a:ext>
            </a:extLst>
          </p:cNvPr>
          <p:cNvSpPr>
            <a:spLocks noGrp="1"/>
          </p:cNvSpPr>
          <p:nvPr>
            <p:ph idx="1"/>
          </p:nvPr>
        </p:nvSpPr>
        <p:spPr>
          <a:xfrm>
            <a:off x="3059113" y="2133600"/>
            <a:ext cx="5602287" cy="3959225"/>
          </a:xfrm>
        </p:spPr>
        <p:txBody>
          <a:bodyPr/>
          <a:lstStyle/>
          <a:p>
            <a:pPr marL="0" indent="0" algn="just" eaLnBrk="1" hangingPunct="1">
              <a:buFont typeface="Wingdings" panose="05000000000000000000" pitchFamily="2" charset="2"/>
              <a:buNone/>
              <a:defRPr/>
            </a:pPr>
            <a:r>
              <a:rPr lang="tr-TR" sz="1600" dirty="0">
                <a:solidFill>
                  <a:srgbClr val="FFFF00"/>
                </a:solidFill>
              </a:rPr>
              <a:t>İşyeri sağlık ve güvenlik birimi (İSGB): </a:t>
            </a:r>
          </a:p>
          <a:p>
            <a:pPr marL="0" indent="0" algn="just" eaLnBrk="1" hangingPunct="1">
              <a:buFont typeface="Wingdings" panose="05000000000000000000" pitchFamily="2" charset="2"/>
              <a:buNone/>
              <a:defRPr/>
            </a:pPr>
            <a:endParaRPr lang="tr-TR" sz="1600" dirty="0">
              <a:solidFill>
                <a:schemeClr val="tx2"/>
              </a:solidFill>
            </a:endParaRPr>
          </a:p>
          <a:p>
            <a:pPr marL="0" indent="0" algn="just" eaLnBrk="1" hangingPunct="1">
              <a:buFont typeface="Wingdings" panose="05000000000000000000" pitchFamily="2" charset="2"/>
              <a:buNone/>
              <a:defRPr/>
            </a:pPr>
            <a:r>
              <a:rPr lang="tr-TR" sz="1600" dirty="0">
                <a:solidFill>
                  <a:schemeClr val="tx2"/>
                </a:solidFill>
              </a:rPr>
              <a:t>İşyerinde iş sağlığı ve güvenliği hizmetlerini yürütmek üzere kurulan, gerekli donanım ve personele sahip olan birimi,</a:t>
            </a:r>
          </a:p>
          <a:p>
            <a:pPr algn="just" eaLnBrk="1" hangingPunct="1">
              <a:defRPr/>
            </a:pPr>
            <a:endParaRPr lang="tr-TR" sz="1600" dirty="0">
              <a:solidFill>
                <a:srgbClr val="FFFF00"/>
              </a:solidFill>
            </a:endParaRPr>
          </a:p>
          <a:p>
            <a:pPr marL="0" indent="0" algn="just" eaLnBrk="1" hangingPunct="1">
              <a:buFont typeface="Wingdings" panose="05000000000000000000" pitchFamily="2" charset="2"/>
              <a:buNone/>
              <a:defRPr/>
            </a:pPr>
            <a:r>
              <a:rPr lang="tr-TR" sz="1600" dirty="0">
                <a:solidFill>
                  <a:srgbClr val="FFFF00"/>
                </a:solidFill>
              </a:rPr>
              <a:t>Ortak sağlık ve güvenlik birimi (OSGB): </a:t>
            </a:r>
          </a:p>
          <a:p>
            <a:pPr marL="0" indent="0" algn="just" eaLnBrk="1" hangingPunct="1">
              <a:buFont typeface="Wingdings" panose="05000000000000000000" pitchFamily="2" charset="2"/>
              <a:buNone/>
              <a:defRPr/>
            </a:pPr>
            <a:endParaRPr lang="tr-TR" sz="1600" dirty="0">
              <a:solidFill>
                <a:schemeClr val="tx2"/>
              </a:solidFill>
            </a:endParaRPr>
          </a:p>
          <a:p>
            <a:pPr marL="0" indent="0" algn="just" eaLnBrk="1" hangingPunct="1">
              <a:buFont typeface="Wingdings" panose="05000000000000000000" pitchFamily="2" charset="2"/>
              <a:buNone/>
              <a:defRPr/>
            </a:pPr>
            <a:r>
              <a:rPr lang="tr-TR" sz="1600" dirty="0">
                <a:solidFill>
                  <a:schemeClr val="tx2"/>
                </a:solidFill>
              </a:rPr>
              <a:t>Kamu kurum ve kuruluşları, organize sanayi bölgeleri ile 13/1/2011tarihli ve 6102 sayılı Türk Ticaret Kanununa göre faaliyet gösteren şirketler tarafından, işyerlerine iş sağlığı ve güvenliği hizmetlerini sunmak üzere kurulan gerekli donanım ve personele sahip olan ve Bakanlıkça yetkilendirilen birimi,</a:t>
            </a:r>
          </a:p>
          <a:p>
            <a:pPr algn="just" eaLnBrk="1" hangingPunct="1">
              <a:defRPr/>
            </a:pPr>
            <a:endParaRPr lang="tr-TR" sz="1600" dirty="0">
              <a:solidFill>
                <a:schemeClr val="tx2"/>
              </a:solidFill>
            </a:endParaRPr>
          </a:p>
        </p:txBody>
      </p:sp>
      <p:pic>
        <p:nvPicPr>
          <p:cNvPr id="6148" name="Picture 3">
            <a:extLst>
              <a:ext uri="{FF2B5EF4-FFF2-40B4-BE49-F238E27FC236}">
                <a16:creationId xmlns:a16="http://schemas.microsoft.com/office/drawing/2014/main" id="{B3B36618-4187-4DB5-8365-9F7C14053E5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6850" y="2060575"/>
            <a:ext cx="2562225" cy="423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55DB81B0-BDE7-489C-9F7E-7DA63CF667F7}"/>
              </a:ext>
            </a:extLst>
          </p:cNvPr>
          <p:cNvSpPr>
            <a:spLocks noGrp="1"/>
          </p:cNvSpPr>
          <p:nvPr>
            <p:ph type="title"/>
          </p:nvPr>
        </p:nvSpPr>
        <p:spPr/>
        <p:txBody>
          <a:bodyPr/>
          <a:lstStyle/>
          <a:p>
            <a:pPr eaLnBrk="1" hangingPunct="1"/>
            <a:r>
              <a:rPr lang="tr-TR" altLang="tr-TR"/>
              <a:t>Tanımlar</a:t>
            </a:r>
          </a:p>
        </p:txBody>
      </p:sp>
      <p:sp>
        <p:nvSpPr>
          <p:cNvPr id="3" name="Content Placeholder 2">
            <a:extLst>
              <a:ext uri="{FF2B5EF4-FFF2-40B4-BE49-F238E27FC236}">
                <a16:creationId xmlns:a16="http://schemas.microsoft.com/office/drawing/2014/main" id="{D0D92F53-7D43-4105-8EDD-2AA4BEBB87A0}"/>
              </a:ext>
            </a:extLst>
          </p:cNvPr>
          <p:cNvSpPr>
            <a:spLocks noGrp="1"/>
          </p:cNvSpPr>
          <p:nvPr>
            <p:ph idx="1"/>
          </p:nvPr>
        </p:nvSpPr>
        <p:spPr>
          <a:xfrm>
            <a:off x="250825" y="2636838"/>
            <a:ext cx="5602288" cy="2044700"/>
          </a:xfrm>
        </p:spPr>
        <p:txBody>
          <a:bodyPr/>
          <a:lstStyle/>
          <a:p>
            <a:pPr marL="0" indent="0" algn="just" eaLnBrk="1" hangingPunct="1">
              <a:buFont typeface="Wingdings" panose="05000000000000000000" pitchFamily="2" charset="2"/>
              <a:buNone/>
              <a:defRPr/>
            </a:pPr>
            <a:r>
              <a:rPr lang="tr-TR" sz="1600" dirty="0">
                <a:solidFill>
                  <a:srgbClr val="FFFF00"/>
                </a:solidFill>
              </a:rPr>
              <a:t>Onaylı Defter:  </a:t>
            </a:r>
          </a:p>
          <a:p>
            <a:pPr marL="0" indent="0" algn="just" eaLnBrk="1" hangingPunct="1">
              <a:buFont typeface="Wingdings" panose="05000000000000000000" pitchFamily="2" charset="2"/>
              <a:buNone/>
              <a:defRPr/>
            </a:pPr>
            <a:endParaRPr lang="tr-TR" sz="1600" dirty="0">
              <a:solidFill>
                <a:schemeClr val="tx2"/>
              </a:solidFill>
            </a:endParaRPr>
          </a:p>
          <a:p>
            <a:pPr marL="0" indent="0" algn="just" eaLnBrk="1" hangingPunct="1">
              <a:buFont typeface="Wingdings" panose="05000000000000000000" pitchFamily="2" charset="2"/>
              <a:buNone/>
              <a:defRPr/>
            </a:pPr>
            <a:r>
              <a:rPr lang="tr-TR" sz="1600" dirty="0">
                <a:solidFill>
                  <a:schemeClr val="tx2"/>
                </a:solidFill>
              </a:rPr>
              <a:t>İşyeri hekimi ve iş güvenliği uzmanı tarafından yapılan tespit ve tavsiyeler ile gerekli görülen diğer hususların yazıldığı, seri numaralı ve sayfaları bir asıl iki kopyalı şekilde düzenlenmiş her işyeri için tek olan defteri,</a:t>
            </a:r>
            <a:endParaRPr lang="tr-TR" sz="1600" dirty="0">
              <a:solidFill>
                <a:srgbClr val="FFFF00"/>
              </a:solidFill>
            </a:endParaRPr>
          </a:p>
          <a:p>
            <a:pPr algn="just" eaLnBrk="1" hangingPunct="1">
              <a:defRPr/>
            </a:pPr>
            <a:endParaRPr lang="tr-TR" sz="1600" dirty="0">
              <a:solidFill>
                <a:schemeClr val="tx2"/>
              </a:solidFill>
            </a:endParaRPr>
          </a:p>
        </p:txBody>
      </p:sp>
      <p:pic>
        <p:nvPicPr>
          <p:cNvPr id="7172" name="Picture 2">
            <a:extLst>
              <a:ext uri="{FF2B5EF4-FFF2-40B4-BE49-F238E27FC236}">
                <a16:creationId xmlns:a16="http://schemas.microsoft.com/office/drawing/2014/main" id="{76213E22-F1B7-408C-9B52-3E02E77950F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43663" y="3141663"/>
            <a:ext cx="22606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E3978BB8-D8C2-4E7D-99C0-B43CCA6EFD92}"/>
              </a:ext>
            </a:extLst>
          </p:cNvPr>
          <p:cNvSpPr>
            <a:spLocks noGrp="1"/>
          </p:cNvSpPr>
          <p:nvPr>
            <p:ph type="title"/>
          </p:nvPr>
        </p:nvSpPr>
        <p:spPr/>
        <p:txBody>
          <a:bodyPr/>
          <a:lstStyle/>
          <a:p>
            <a:pPr eaLnBrk="1" hangingPunct="1"/>
            <a:r>
              <a:rPr lang="tr-TR" altLang="tr-TR" sz="1800"/>
              <a:t>İşverenin İş Sağlığı ve Güvenliği Hizmetleri İle İlgili Yükümlülükleri Madde:5</a:t>
            </a:r>
          </a:p>
        </p:txBody>
      </p:sp>
      <p:sp>
        <p:nvSpPr>
          <p:cNvPr id="3" name="Content Placeholder 2">
            <a:extLst>
              <a:ext uri="{FF2B5EF4-FFF2-40B4-BE49-F238E27FC236}">
                <a16:creationId xmlns:a16="http://schemas.microsoft.com/office/drawing/2014/main" id="{83D8EDCF-DACD-4C2A-8A6F-6C29287D36F3}"/>
              </a:ext>
            </a:extLst>
          </p:cNvPr>
          <p:cNvSpPr>
            <a:spLocks noGrp="1"/>
          </p:cNvSpPr>
          <p:nvPr>
            <p:ph idx="1"/>
          </p:nvPr>
        </p:nvSpPr>
        <p:spPr>
          <a:xfrm>
            <a:off x="323850" y="1844675"/>
            <a:ext cx="5543550" cy="4176713"/>
          </a:xfrm>
        </p:spPr>
        <p:txBody>
          <a:bodyPr/>
          <a:lstStyle/>
          <a:p>
            <a:pPr marL="0" indent="0" algn="just" eaLnBrk="1" hangingPunct="1">
              <a:buFont typeface="Wingdings" panose="05000000000000000000" pitchFamily="2" charset="2"/>
              <a:buNone/>
              <a:defRPr/>
            </a:pPr>
            <a:r>
              <a:rPr lang="tr-TR" sz="1600" dirty="0">
                <a:solidFill>
                  <a:srgbClr val="FFFF00"/>
                </a:solidFill>
              </a:rPr>
              <a:t>Sağlık ve Güvenlik Hizmetlerinin Yürütülmesi Görevlendirme: </a:t>
            </a:r>
          </a:p>
          <a:p>
            <a:pPr marL="0" indent="0" algn="just" eaLnBrk="1" hangingPunct="1">
              <a:buFont typeface="Wingdings" panose="05000000000000000000" pitchFamily="2" charset="2"/>
              <a:buNone/>
              <a:defRPr/>
            </a:pPr>
            <a:endParaRPr lang="tr-TR" sz="1600" dirty="0">
              <a:solidFill>
                <a:schemeClr val="tx2"/>
              </a:solidFill>
            </a:endParaRPr>
          </a:p>
          <a:p>
            <a:pPr marL="0" indent="0" algn="just" eaLnBrk="1" hangingPunct="1">
              <a:buFont typeface="Wingdings" panose="05000000000000000000" pitchFamily="2" charset="2"/>
              <a:buNone/>
              <a:defRPr/>
            </a:pPr>
            <a:r>
              <a:rPr lang="tr-TR" sz="1600" dirty="0">
                <a:solidFill>
                  <a:schemeClr val="tx2"/>
                </a:solidFill>
              </a:rPr>
              <a:t>İşveren, işyerlerinde alınması gereken iş sağlığı ve güvenliği tedbirlerinin belirlenmesi ve uygulanmasının izlenmesi, iş kazası ve meslek hastalıklarının önlenmesi, çalışanların ilk yardım ve acil tedavi ile koruyucu sağlık ve güvenlik hizmetlerinin yürütülmesi amacıyla; </a:t>
            </a:r>
            <a:r>
              <a:rPr lang="tr-TR" sz="1600" dirty="0">
                <a:solidFill>
                  <a:schemeClr val="bg1">
                    <a:lumMod val="50000"/>
                  </a:schemeClr>
                </a:solidFill>
              </a:rPr>
              <a:t>çalışanları arasından bu Yönetmelikte belirtilen nitelikleri haiz bir veya birden fazla işyeri hekimi, iş güvenliği uzmanı ve diğer sağlık personeli</a:t>
            </a:r>
            <a:r>
              <a:rPr lang="tr-TR" sz="1600" dirty="0">
                <a:solidFill>
                  <a:schemeClr val="tx2"/>
                </a:solidFill>
              </a:rPr>
              <a:t> görevlendirir. </a:t>
            </a:r>
          </a:p>
          <a:p>
            <a:pPr marL="0" indent="0" algn="just" eaLnBrk="1" hangingPunct="1">
              <a:buFont typeface="Wingdings" panose="05000000000000000000" pitchFamily="2" charset="2"/>
              <a:buNone/>
              <a:defRPr/>
            </a:pPr>
            <a:endParaRPr lang="tr-TR" sz="1600" dirty="0">
              <a:solidFill>
                <a:schemeClr val="tx2"/>
              </a:solidFill>
            </a:endParaRPr>
          </a:p>
          <a:p>
            <a:pPr marL="0" indent="0" algn="just" eaLnBrk="1" hangingPunct="1">
              <a:buFont typeface="Wingdings" panose="05000000000000000000" pitchFamily="2" charset="2"/>
              <a:buNone/>
              <a:defRPr/>
            </a:pPr>
            <a:r>
              <a:rPr lang="tr-TR" sz="1600" dirty="0">
                <a:solidFill>
                  <a:schemeClr val="tx2"/>
                </a:solidFill>
              </a:rPr>
              <a:t>Gerekli nitelikleri haiz olması halinde tehlike sınıfı ve çalışan sayısını dikkate alarak bu </a:t>
            </a:r>
            <a:r>
              <a:rPr lang="tr-TR" sz="1600" dirty="0">
                <a:solidFill>
                  <a:schemeClr val="bg1">
                    <a:lumMod val="50000"/>
                  </a:schemeClr>
                </a:solidFill>
              </a:rPr>
              <a:t>hizmetin yerine getirilmesini kendisi</a:t>
            </a:r>
            <a:r>
              <a:rPr lang="tr-TR" sz="1600" dirty="0">
                <a:solidFill>
                  <a:schemeClr val="tx2"/>
                </a:solidFill>
              </a:rPr>
              <a:t> üstlenebilir.</a:t>
            </a:r>
          </a:p>
        </p:txBody>
      </p:sp>
      <p:pic>
        <p:nvPicPr>
          <p:cNvPr id="8196" name="Picture 3">
            <a:extLst>
              <a:ext uri="{FF2B5EF4-FFF2-40B4-BE49-F238E27FC236}">
                <a16:creationId xmlns:a16="http://schemas.microsoft.com/office/drawing/2014/main" id="{DC8373D1-EC16-484D-BBB4-A4B28750776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13450" y="1916113"/>
            <a:ext cx="2693988"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587D2C1F-D10B-4B5C-ADF6-B0856FF14200}"/>
              </a:ext>
            </a:extLst>
          </p:cNvPr>
          <p:cNvSpPr>
            <a:spLocks noGrp="1"/>
          </p:cNvSpPr>
          <p:nvPr>
            <p:ph type="title"/>
          </p:nvPr>
        </p:nvSpPr>
        <p:spPr/>
        <p:txBody>
          <a:bodyPr/>
          <a:lstStyle/>
          <a:p>
            <a:pPr eaLnBrk="1" hangingPunct="1"/>
            <a:r>
              <a:rPr lang="tr-TR" altLang="tr-TR" sz="1800"/>
              <a:t>İşverenin İş Sağlığı ve Güvenliği Hizmetleri İle İlgili Yükümlülükleri Madde:5</a:t>
            </a:r>
          </a:p>
        </p:txBody>
      </p:sp>
      <p:sp>
        <p:nvSpPr>
          <p:cNvPr id="3" name="Content Placeholder 2">
            <a:extLst>
              <a:ext uri="{FF2B5EF4-FFF2-40B4-BE49-F238E27FC236}">
                <a16:creationId xmlns:a16="http://schemas.microsoft.com/office/drawing/2014/main" id="{2461A8CE-1A2A-4A3A-B671-AE10EE0F0A5C}"/>
              </a:ext>
            </a:extLst>
          </p:cNvPr>
          <p:cNvSpPr>
            <a:spLocks noGrp="1"/>
          </p:cNvSpPr>
          <p:nvPr>
            <p:ph idx="1"/>
          </p:nvPr>
        </p:nvSpPr>
        <p:spPr>
          <a:xfrm>
            <a:off x="179388" y="1557338"/>
            <a:ext cx="5545137" cy="5040312"/>
          </a:xfrm>
        </p:spPr>
        <p:txBody>
          <a:bodyPr/>
          <a:lstStyle/>
          <a:p>
            <a:pPr marL="0" indent="0" algn="just" eaLnBrk="1" hangingPunct="1">
              <a:buFont typeface="Wingdings" panose="05000000000000000000" pitchFamily="2" charset="2"/>
              <a:buNone/>
              <a:defRPr/>
            </a:pPr>
            <a:r>
              <a:rPr lang="tr-TR" sz="1600" dirty="0">
                <a:solidFill>
                  <a:srgbClr val="FFFF00"/>
                </a:solidFill>
              </a:rPr>
              <a:t>Sağlık ve Güvenlik Hizmetlerinin Yürütülmesi Görevlendirme: </a:t>
            </a:r>
          </a:p>
          <a:p>
            <a:pPr marL="0" indent="0" algn="just" eaLnBrk="1" hangingPunct="1">
              <a:buFont typeface="Wingdings" panose="05000000000000000000" pitchFamily="2" charset="2"/>
              <a:buNone/>
              <a:defRPr/>
            </a:pPr>
            <a:endParaRPr lang="tr-TR" sz="1600" dirty="0">
              <a:solidFill>
                <a:schemeClr val="tx2"/>
              </a:solidFill>
            </a:endParaRPr>
          </a:p>
          <a:p>
            <a:pPr marL="0" indent="0" algn="just" eaLnBrk="1" hangingPunct="1">
              <a:buFont typeface="Wingdings" panose="05000000000000000000" pitchFamily="2" charset="2"/>
              <a:buNone/>
              <a:defRPr/>
            </a:pPr>
            <a:r>
              <a:rPr lang="tr-TR" sz="1600" dirty="0">
                <a:solidFill>
                  <a:schemeClr val="tx2"/>
                </a:solidFill>
              </a:rPr>
              <a:t>İşveren, işyerinde </a:t>
            </a:r>
            <a:r>
              <a:rPr lang="tr-TR" sz="1600" dirty="0">
                <a:solidFill>
                  <a:schemeClr val="bg1">
                    <a:lumMod val="50000"/>
                  </a:schemeClr>
                </a:solidFill>
              </a:rPr>
              <a:t>gerekli niteliklere sahip personel bulunmaması halinde </a:t>
            </a:r>
            <a:r>
              <a:rPr lang="tr-TR" sz="1600" dirty="0">
                <a:solidFill>
                  <a:schemeClr val="tx2"/>
                </a:solidFill>
              </a:rPr>
              <a:t>yükümlülüklerinin tamamını veya bir kısmını, </a:t>
            </a:r>
            <a:r>
              <a:rPr lang="tr-TR" sz="1600" u="sng" dirty="0" err="1">
                <a:solidFill>
                  <a:srgbClr val="66FF33"/>
                </a:solidFill>
              </a:rPr>
              <a:t>OSGB’lerden</a:t>
            </a:r>
            <a:r>
              <a:rPr lang="tr-TR" sz="1600" u="sng" dirty="0">
                <a:solidFill>
                  <a:srgbClr val="66FF33"/>
                </a:solidFill>
              </a:rPr>
              <a:t> hizmet alarak</a:t>
            </a:r>
            <a:r>
              <a:rPr lang="tr-TR" sz="1600" dirty="0">
                <a:solidFill>
                  <a:srgbClr val="66FF33"/>
                </a:solidFill>
              </a:rPr>
              <a:t> </a:t>
            </a:r>
            <a:r>
              <a:rPr lang="tr-TR" sz="1600" dirty="0">
                <a:solidFill>
                  <a:schemeClr val="tx2"/>
                </a:solidFill>
              </a:rPr>
              <a:t>yerine getirebilir.</a:t>
            </a:r>
          </a:p>
          <a:p>
            <a:pPr marL="0" indent="0" algn="just" eaLnBrk="1" hangingPunct="1">
              <a:buFont typeface="Wingdings" panose="05000000000000000000" pitchFamily="2" charset="2"/>
              <a:buNone/>
              <a:defRPr/>
            </a:pPr>
            <a:endParaRPr lang="tr-TR" sz="1600" dirty="0">
              <a:solidFill>
                <a:schemeClr val="tx2"/>
              </a:solidFill>
            </a:endParaRPr>
          </a:p>
          <a:p>
            <a:pPr marL="0" indent="0" algn="just" eaLnBrk="1" hangingPunct="1">
              <a:buFont typeface="Wingdings" panose="05000000000000000000" pitchFamily="2" charset="2"/>
              <a:buNone/>
              <a:defRPr/>
            </a:pPr>
            <a:r>
              <a:rPr lang="tr-TR" sz="1600" dirty="0">
                <a:solidFill>
                  <a:schemeClr val="tx2"/>
                </a:solidFill>
              </a:rPr>
              <a:t>İşveren, işyeri hekimi ve iş güvenliği uzmanının </a:t>
            </a:r>
            <a:r>
              <a:rPr lang="tr-TR" sz="1600" u="sng" dirty="0">
                <a:solidFill>
                  <a:srgbClr val="66FF33"/>
                </a:solidFill>
              </a:rPr>
              <a:t>tam süreli görevlendirilmesi gereken durumlarda İSGB kurar.</a:t>
            </a:r>
            <a:r>
              <a:rPr lang="tr-TR" sz="1600" dirty="0">
                <a:solidFill>
                  <a:schemeClr val="tx2"/>
                </a:solidFill>
              </a:rPr>
              <a:t>  Tam süreli işyeri hekimi görevlendirilen işyerlerinde, diğer sağlık personeli görevlendirilmesi zorunlu değildir.</a:t>
            </a:r>
          </a:p>
          <a:p>
            <a:pPr marL="0" indent="0" algn="just" eaLnBrk="1" hangingPunct="1">
              <a:buFont typeface="Wingdings" panose="05000000000000000000" pitchFamily="2" charset="2"/>
              <a:buNone/>
              <a:defRPr/>
            </a:pPr>
            <a:endParaRPr lang="tr-TR" sz="1600" dirty="0">
              <a:solidFill>
                <a:schemeClr val="tx2"/>
              </a:solidFill>
            </a:endParaRPr>
          </a:p>
          <a:p>
            <a:pPr marL="0" indent="0" algn="just" eaLnBrk="1" hangingPunct="1">
              <a:buFont typeface="Wingdings" panose="05000000000000000000" pitchFamily="2" charset="2"/>
              <a:buNone/>
              <a:defRPr/>
            </a:pPr>
            <a:r>
              <a:rPr lang="tr-TR" sz="1600" dirty="0">
                <a:solidFill>
                  <a:schemeClr val="tx2"/>
                </a:solidFill>
              </a:rPr>
              <a:t>Tam süreli görevlendirmede; sürenin hesaplanmasında, çalışanların tabi olduğu kanun hükümleri saklı kalmak kaydıyla, </a:t>
            </a:r>
            <a:r>
              <a:rPr lang="tr-TR" sz="1600" dirty="0">
                <a:solidFill>
                  <a:schemeClr val="bg1">
                    <a:lumMod val="50000"/>
                  </a:schemeClr>
                </a:solidFill>
              </a:rPr>
              <a:t>22/5/2003 tarihli ve 4857 sayılı İş Kanununa göre belirlenen haftalık çalışma süresi </a:t>
            </a:r>
            <a:r>
              <a:rPr lang="tr-TR" sz="1600" dirty="0">
                <a:solidFill>
                  <a:schemeClr val="tx2"/>
                </a:solidFill>
              </a:rPr>
              <a:t>dikkate alınır.</a:t>
            </a:r>
          </a:p>
        </p:txBody>
      </p:sp>
      <p:pic>
        <p:nvPicPr>
          <p:cNvPr id="9220" name="Picture 4">
            <a:extLst>
              <a:ext uri="{FF2B5EF4-FFF2-40B4-BE49-F238E27FC236}">
                <a16:creationId xmlns:a16="http://schemas.microsoft.com/office/drawing/2014/main" id="{431DEE36-D988-41B9-BC4F-B7CCA80F189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02325" y="1989138"/>
            <a:ext cx="3095625"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917CFFF9-F145-432E-9215-A5EF31FF2F1E}"/>
              </a:ext>
            </a:extLst>
          </p:cNvPr>
          <p:cNvGrpSpPr>
            <a:grpSpLocks/>
          </p:cNvGrpSpPr>
          <p:nvPr/>
        </p:nvGrpSpPr>
        <p:grpSpPr bwMode="auto">
          <a:xfrm>
            <a:off x="1752600" y="1905000"/>
            <a:ext cx="5562600" cy="1306513"/>
            <a:chOff x="1104" y="1200"/>
            <a:chExt cx="3504" cy="823"/>
          </a:xfrm>
        </p:grpSpPr>
        <p:sp>
          <p:nvSpPr>
            <p:cNvPr id="70660" name="AutoShape 4">
              <a:extLst>
                <a:ext uri="{FF2B5EF4-FFF2-40B4-BE49-F238E27FC236}">
                  <a16:creationId xmlns:a16="http://schemas.microsoft.com/office/drawing/2014/main" id="{695592ED-5390-4B09-A260-AF509CD15866}"/>
                </a:ext>
              </a:extLst>
            </p:cNvPr>
            <p:cNvSpPr>
              <a:spLocks noChangeArrowheads="1"/>
            </p:cNvSpPr>
            <p:nvPr/>
          </p:nvSpPr>
          <p:spPr bwMode="gray">
            <a:xfrm>
              <a:off x="1104" y="1200"/>
              <a:ext cx="3504" cy="823"/>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tr-TR">
                <a:latin typeface="Arial" charset="0"/>
              </a:endParaRPr>
            </a:p>
          </p:txBody>
        </p:sp>
        <p:sp>
          <p:nvSpPr>
            <p:cNvPr id="10258" name="AutoShape 5">
              <a:extLst>
                <a:ext uri="{FF2B5EF4-FFF2-40B4-BE49-F238E27FC236}">
                  <a16:creationId xmlns:a16="http://schemas.microsoft.com/office/drawing/2014/main" id="{CEBAA342-9B4D-4F27-A70E-64772F43CF1F}"/>
                </a:ext>
              </a:extLst>
            </p:cNvPr>
            <p:cNvSpPr>
              <a:spLocks noChangeArrowheads="1"/>
            </p:cNvSpPr>
            <p:nvPr/>
          </p:nvSpPr>
          <p:spPr bwMode="gray">
            <a:xfrm>
              <a:off x="1181" y="1276"/>
              <a:ext cx="675" cy="673"/>
            </a:xfrm>
            <a:prstGeom prst="roundRect">
              <a:avLst>
                <a:gd name="adj" fmla="val 11921"/>
              </a:avLst>
            </a:prstGeom>
            <a:gradFill rotWithShape="1">
              <a:gsLst>
                <a:gs pos="0">
                  <a:srgbClr val="0066CC"/>
                </a:gs>
                <a:gs pos="100000">
                  <a:srgbClr val="00478E"/>
                </a:gs>
              </a:gsLst>
              <a:lin ang="5400000" scaled="1"/>
            </a:gradFill>
            <a:ln w="38100">
              <a:solidFill>
                <a:schemeClr val="tx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70662" name="Freeform 6">
              <a:extLst>
                <a:ext uri="{FF2B5EF4-FFF2-40B4-BE49-F238E27FC236}">
                  <a16:creationId xmlns:a16="http://schemas.microsoft.com/office/drawing/2014/main" id="{104DD889-24A9-49B8-A188-6BEA06B019A5}"/>
                </a:ext>
              </a:extLst>
            </p:cNvPr>
            <p:cNvSpPr>
              <a:spLocks/>
            </p:cNvSpPr>
            <p:nvPr/>
          </p:nvSpPr>
          <p:spPr bwMode="gray">
            <a:xfrm>
              <a:off x="1223" y="1319"/>
              <a:ext cx="337" cy="337"/>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66CC">
                    <a:gamma/>
                    <a:tint val="54510"/>
                    <a:invGamma/>
                  </a:srgbClr>
                </a:gs>
                <a:gs pos="50000">
                  <a:srgbClr val="0066CC">
                    <a:alpha val="0"/>
                  </a:srgbClr>
                </a:gs>
                <a:gs pos="100000">
                  <a:srgbClr val="0066CC">
                    <a:gamma/>
                    <a:tint val="54510"/>
                    <a:invGamma/>
                  </a:srgbClr>
                </a:gs>
              </a:gsLst>
              <a:lin ang="2700000" scaled="1"/>
            </a:gradFill>
            <a:ln>
              <a:noFill/>
            </a:ln>
          </p:spPr>
          <p:txBody>
            <a:bodyPr/>
            <a:lstStyle/>
            <a:p>
              <a:pPr>
                <a:defRPr/>
              </a:pPr>
              <a:endParaRPr lang="tr-TR">
                <a:latin typeface="Arial" charset="0"/>
              </a:endParaRPr>
            </a:p>
          </p:txBody>
        </p:sp>
        <p:sp>
          <p:nvSpPr>
            <p:cNvPr id="70663" name="Text Box 7">
              <a:extLst>
                <a:ext uri="{FF2B5EF4-FFF2-40B4-BE49-F238E27FC236}">
                  <a16:creationId xmlns:a16="http://schemas.microsoft.com/office/drawing/2014/main" id="{E7C144CA-4E32-4612-BE49-5C66817A1F08}"/>
                </a:ext>
              </a:extLst>
            </p:cNvPr>
            <p:cNvSpPr txBox="1">
              <a:spLocks noChangeArrowheads="1"/>
            </p:cNvSpPr>
            <p:nvPr/>
          </p:nvSpPr>
          <p:spPr bwMode="gray">
            <a:xfrm>
              <a:off x="1421" y="1460"/>
              <a:ext cx="179" cy="330"/>
            </a:xfrm>
            <a:prstGeom prst="rect">
              <a:avLst/>
            </a:prstGeom>
            <a:noFill/>
            <a:ln>
              <a:noFill/>
            </a:ln>
            <a:effectLst/>
          </p:spPr>
          <p:txBody>
            <a:bodyPr wrap="none">
              <a:spAutoFit/>
            </a:bodyPr>
            <a:lstStyle/>
            <a:p>
              <a:pPr algn="ctr" eaLnBrk="0" hangingPunct="0">
                <a:defRPr/>
              </a:pPr>
              <a:r>
                <a:rPr lang="tr-TR" sz="2800" dirty="0">
                  <a:solidFill>
                    <a:srgbClr val="FFFFFF"/>
                  </a:solidFill>
                  <a:effectLst>
                    <a:outerShdw blurRad="38100" dist="38100" dir="2700000" algn="tl">
                      <a:srgbClr val="000000"/>
                    </a:outerShdw>
                  </a:effectLst>
                  <a:latin typeface="Arial" charset="0"/>
                </a:rPr>
                <a:t>I</a:t>
              </a:r>
              <a:endParaRPr lang="en-US" sz="2800" dirty="0">
                <a:solidFill>
                  <a:srgbClr val="FFFFFF"/>
                </a:solidFill>
                <a:effectLst>
                  <a:outerShdw blurRad="38100" dist="38100" dir="2700000" algn="tl">
                    <a:srgbClr val="000000"/>
                  </a:outerShdw>
                </a:effectLst>
                <a:latin typeface="Arial" charset="0"/>
              </a:endParaRPr>
            </a:p>
          </p:txBody>
        </p:sp>
        <p:sp>
          <p:nvSpPr>
            <p:cNvPr id="10263" name="Text Box 8">
              <a:extLst>
                <a:ext uri="{FF2B5EF4-FFF2-40B4-BE49-F238E27FC236}">
                  <a16:creationId xmlns:a16="http://schemas.microsoft.com/office/drawing/2014/main" id="{60C031AA-22FE-49A8-AEC6-A694A9C9C721}"/>
                </a:ext>
              </a:extLst>
            </p:cNvPr>
            <p:cNvSpPr txBox="1">
              <a:spLocks noChangeArrowheads="1"/>
            </p:cNvSpPr>
            <p:nvPr/>
          </p:nvSpPr>
          <p:spPr bwMode="gray">
            <a:xfrm>
              <a:off x="1948" y="1327"/>
              <a:ext cx="257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1200" b="1">
                  <a:solidFill>
                    <a:srgbClr val="000000"/>
                  </a:solidFill>
                </a:rPr>
                <a:t>İş sağlığı ve güvenliği hizmetleri ile ilgili görevlendirilen personelin etkin bir şekilde çalışması amacıyla gerekli kolaylığı sağlamak ve bu hususta planlama ve düzenleme yapmakla,</a:t>
              </a:r>
              <a:endParaRPr lang="tr-TR" altLang="tr-TR" sz="1200">
                <a:solidFill>
                  <a:srgbClr val="000000"/>
                </a:solidFill>
              </a:endParaRPr>
            </a:p>
          </p:txBody>
        </p:sp>
      </p:grpSp>
      <p:grpSp>
        <p:nvGrpSpPr>
          <p:cNvPr id="3" name="Group 9">
            <a:extLst>
              <a:ext uri="{FF2B5EF4-FFF2-40B4-BE49-F238E27FC236}">
                <a16:creationId xmlns:a16="http://schemas.microsoft.com/office/drawing/2014/main" id="{2899E611-F1AE-46AB-8451-C535178499F6}"/>
              </a:ext>
            </a:extLst>
          </p:cNvPr>
          <p:cNvGrpSpPr>
            <a:grpSpLocks/>
          </p:cNvGrpSpPr>
          <p:nvPr/>
        </p:nvGrpSpPr>
        <p:grpSpPr bwMode="auto">
          <a:xfrm>
            <a:off x="1752600" y="3348038"/>
            <a:ext cx="5562600" cy="1306512"/>
            <a:chOff x="1104" y="2109"/>
            <a:chExt cx="3504" cy="823"/>
          </a:xfrm>
        </p:grpSpPr>
        <p:sp>
          <p:nvSpPr>
            <p:cNvPr id="70666" name="AutoShape 10">
              <a:extLst>
                <a:ext uri="{FF2B5EF4-FFF2-40B4-BE49-F238E27FC236}">
                  <a16:creationId xmlns:a16="http://schemas.microsoft.com/office/drawing/2014/main" id="{5810F017-809B-4855-982B-B166D93539DC}"/>
                </a:ext>
              </a:extLst>
            </p:cNvPr>
            <p:cNvSpPr>
              <a:spLocks noChangeArrowheads="1"/>
            </p:cNvSpPr>
            <p:nvPr/>
          </p:nvSpPr>
          <p:spPr bwMode="gray">
            <a:xfrm>
              <a:off x="1104" y="2109"/>
              <a:ext cx="3504" cy="823"/>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tr-TR">
                <a:latin typeface="Arial" charset="0"/>
              </a:endParaRPr>
            </a:p>
          </p:txBody>
        </p:sp>
        <p:sp>
          <p:nvSpPr>
            <p:cNvPr id="10254" name="AutoShape 11">
              <a:extLst>
                <a:ext uri="{FF2B5EF4-FFF2-40B4-BE49-F238E27FC236}">
                  <a16:creationId xmlns:a16="http://schemas.microsoft.com/office/drawing/2014/main" id="{15126217-A542-4D87-9B58-3649DB473999}"/>
                </a:ext>
              </a:extLst>
            </p:cNvPr>
            <p:cNvSpPr>
              <a:spLocks noChangeArrowheads="1"/>
            </p:cNvSpPr>
            <p:nvPr/>
          </p:nvSpPr>
          <p:spPr bwMode="gray">
            <a:xfrm>
              <a:off x="1181" y="2185"/>
              <a:ext cx="675" cy="673"/>
            </a:xfrm>
            <a:prstGeom prst="roundRect">
              <a:avLst>
                <a:gd name="adj" fmla="val 11921"/>
              </a:avLst>
            </a:prstGeom>
            <a:gradFill rotWithShape="1">
              <a:gsLst>
                <a:gs pos="0">
                  <a:srgbClr val="009999"/>
                </a:gs>
                <a:gs pos="100000">
                  <a:srgbClr val="006B6B"/>
                </a:gs>
              </a:gsLst>
              <a:lin ang="5400000" scaled="1"/>
            </a:gradFill>
            <a:ln w="38100">
              <a:solidFill>
                <a:schemeClr val="tx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0255" name="Freeform 12">
              <a:extLst>
                <a:ext uri="{FF2B5EF4-FFF2-40B4-BE49-F238E27FC236}">
                  <a16:creationId xmlns:a16="http://schemas.microsoft.com/office/drawing/2014/main" id="{30BDD2AD-5240-4B6B-86E5-65410B801DF4}"/>
                </a:ext>
              </a:extLst>
            </p:cNvPr>
            <p:cNvSpPr>
              <a:spLocks/>
            </p:cNvSpPr>
            <p:nvPr/>
          </p:nvSpPr>
          <p:spPr bwMode="gray">
            <a:xfrm>
              <a:off x="1223" y="2228"/>
              <a:ext cx="337" cy="337"/>
            </a:xfrm>
            <a:custGeom>
              <a:avLst/>
              <a:gdLst>
                <a:gd name="T0" fmla="*/ 38 w 596"/>
                <a:gd name="T1" fmla="*/ 0 h 598"/>
                <a:gd name="T2" fmla="*/ 0 w 596"/>
                <a:gd name="T3" fmla="*/ 37 h 598"/>
                <a:gd name="T4" fmla="*/ 0 w 596"/>
                <a:gd name="T5" fmla="*/ 187 h 598"/>
                <a:gd name="T6" fmla="*/ 51 w 596"/>
                <a:gd name="T7" fmla="*/ 55 h 598"/>
                <a:gd name="T8" fmla="*/ 188 w 596"/>
                <a:gd name="T9" fmla="*/ 0 h 598"/>
                <a:gd name="T10" fmla="*/ 38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3D4D4"/>
                </a:gs>
                <a:gs pos="100000">
                  <a:srgbClr val="009999">
                    <a:alpha val="0"/>
                  </a:srgb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0669" name="Text Box 13">
              <a:extLst>
                <a:ext uri="{FF2B5EF4-FFF2-40B4-BE49-F238E27FC236}">
                  <a16:creationId xmlns:a16="http://schemas.microsoft.com/office/drawing/2014/main" id="{E433D56E-6A3E-4208-8575-DBD4974C6507}"/>
                </a:ext>
              </a:extLst>
            </p:cNvPr>
            <p:cNvSpPr txBox="1">
              <a:spLocks noChangeArrowheads="1"/>
            </p:cNvSpPr>
            <p:nvPr/>
          </p:nvSpPr>
          <p:spPr bwMode="gray">
            <a:xfrm>
              <a:off x="1391" y="2370"/>
              <a:ext cx="242" cy="330"/>
            </a:xfrm>
            <a:prstGeom prst="rect">
              <a:avLst/>
            </a:prstGeom>
            <a:noFill/>
            <a:ln>
              <a:noFill/>
            </a:ln>
            <a:effectLst/>
          </p:spPr>
          <p:txBody>
            <a:bodyPr wrap="none">
              <a:spAutoFit/>
            </a:bodyPr>
            <a:lstStyle/>
            <a:p>
              <a:pPr algn="ctr" eaLnBrk="0" hangingPunct="0">
                <a:defRPr/>
              </a:pPr>
              <a:r>
                <a:rPr lang="tr-TR" sz="2800" dirty="0">
                  <a:solidFill>
                    <a:srgbClr val="FFFFFF"/>
                  </a:solidFill>
                  <a:effectLst>
                    <a:outerShdw blurRad="38100" dist="38100" dir="2700000" algn="tl">
                      <a:srgbClr val="000000"/>
                    </a:outerShdw>
                  </a:effectLst>
                  <a:latin typeface="Arial" charset="0"/>
                </a:rPr>
                <a:t>II</a:t>
              </a:r>
              <a:endParaRPr lang="en-US" sz="2800" dirty="0">
                <a:solidFill>
                  <a:srgbClr val="FFFFFF"/>
                </a:solidFill>
                <a:effectLst>
                  <a:outerShdw blurRad="38100" dist="38100" dir="2700000" algn="tl">
                    <a:srgbClr val="000000"/>
                  </a:outerShdw>
                </a:effectLst>
                <a:latin typeface="Arial" charset="0"/>
              </a:endParaRPr>
            </a:p>
          </p:txBody>
        </p:sp>
      </p:grpSp>
      <p:grpSp>
        <p:nvGrpSpPr>
          <p:cNvPr id="4" name="Group 15">
            <a:extLst>
              <a:ext uri="{FF2B5EF4-FFF2-40B4-BE49-F238E27FC236}">
                <a16:creationId xmlns:a16="http://schemas.microsoft.com/office/drawing/2014/main" id="{A638E3F3-B1A2-4087-AEAF-CE2AC69018DF}"/>
              </a:ext>
            </a:extLst>
          </p:cNvPr>
          <p:cNvGrpSpPr>
            <a:grpSpLocks/>
          </p:cNvGrpSpPr>
          <p:nvPr/>
        </p:nvGrpSpPr>
        <p:grpSpPr bwMode="auto">
          <a:xfrm>
            <a:off x="1752600" y="4808538"/>
            <a:ext cx="5562600" cy="1306512"/>
            <a:chOff x="1104" y="3029"/>
            <a:chExt cx="3504" cy="823"/>
          </a:xfrm>
        </p:grpSpPr>
        <p:sp>
          <p:nvSpPr>
            <p:cNvPr id="70672" name="AutoShape 16">
              <a:extLst>
                <a:ext uri="{FF2B5EF4-FFF2-40B4-BE49-F238E27FC236}">
                  <a16:creationId xmlns:a16="http://schemas.microsoft.com/office/drawing/2014/main" id="{1BDA6063-AA21-44E8-8C0C-1C6207D91934}"/>
                </a:ext>
              </a:extLst>
            </p:cNvPr>
            <p:cNvSpPr>
              <a:spLocks noChangeArrowheads="1"/>
            </p:cNvSpPr>
            <p:nvPr/>
          </p:nvSpPr>
          <p:spPr bwMode="gray">
            <a:xfrm>
              <a:off x="1104" y="3029"/>
              <a:ext cx="3504" cy="823"/>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tr-TR">
                <a:latin typeface="Arial" charset="0"/>
              </a:endParaRPr>
            </a:p>
          </p:txBody>
        </p:sp>
        <p:sp>
          <p:nvSpPr>
            <p:cNvPr id="10250" name="AutoShape 17">
              <a:extLst>
                <a:ext uri="{FF2B5EF4-FFF2-40B4-BE49-F238E27FC236}">
                  <a16:creationId xmlns:a16="http://schemas.microsoft.com/office/drawing/2014/main" id="{AFB01A4B-2534-44E3-9122-3C4C82A9B5B8}"/>
                </a:ext>
              </a:extLst>
            </p:cNvPr>
            <p:cNvSpPr>
              <a:spLocks noChangeArrowheads="1"/>
            </p:cNvSpPr>
            <p:nvPr/>
          </p:nvSpPr>
          <p:spPr bwMode="gray">
            <a:xfrm>
              <a:off x="1181" y="3105"/>
              <a:ext cx="675" cy="673"/>
            </a:xfrm>
            <a:prstGeom prst="roundRect">
              <a:avLst>
                <a:gd name="adj" fmla="val 11921"/>
              </a:avLst>
            </a:prstGeom>
            <a:gradFill rotWithShape="1">
              <a:gsLst>
                <a:gs pos="0">
                  <a:srgbClr val="EC941E"/>
                </a:gs>
                <a:gs pos="100000">
                  <a:srgbClr val="A56715"/>
                </a:gs>
              </a:gsLst>
              <a:lin ang="5400000" scaled="1"/>
            </a:gradFill>
            <a:ln w="38100">
              <a:solidFill>
                <a:schemeClr val="tx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0251" name="Freeform 18">
              <a:extLst>
                <a:ext uri="{FF2B5EF4-FFF2-40B4-BE49-F238E27FC236}">
                  <a16:creationId xmlns:a16="http://schemas.microsoft.com/office/drawing/2014/main" id="{E13D837D-E046-4BB4-A8A3-9C216D19D90A}"/>
                </a:ext>
              </a:extLst>
            </p:cNvPr>
            <p:cNvSpPr>
              <a:spLocks/>
            </p:cNvSpPr>
            <p:nvPr/>
          </p:nvSpPr>
          <p:spPr bwMode="gray">
            <a:xfrm>
              <a:off x="1223" y="3148"/>
              <a:ext cx="337" cy="337"/>
            </a:xfrm>
            <a:custGeom>
              <a:avLst/>
              <a:gdLst>
                <a:gd name="T0" fmla="*/ 38 w 596"/>
                <a:gd name="T1" fmla="*/ 0 h 598"/>
                <a:gd name="T2" fmla="*/ 0 w 596"/>
                <a:gd name="T3" fmla="*/ 37 h 598"/>
                <a:gd name="T4" fmla="*/ 0 w 596"/>
                <a:gd name="T5" fmla="*/ 187 h 598"/>
                <a:gd name="T6" fmla="*/ 51 w 596"/>
                <a:gd name="T7" fmla="*/ 55 h 598"/>
                <a:gd name="T8" fmla="*/ 188 w 596"/>
                <a:gd name="T9" fmla="*/ 0 h 598"/>
                <a:gd name="T10" fmla="*/ 38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6CB92"/>
                </a:gs>
                <a:gs pos="100000">
                  <a:srgbClr val="EC941E">
                    <a:alpha val="0"/>
                  </a:srgb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0675" name="Text Box 19">
              <a:extLst>
                <a:ext uri="{FF2B5EF4-FFF2-40B4-BE49-F238E27FC236}">
                  <a16:creationId xmlns:a16="http://schemas.microsoft.com/office/drawing/2014/main" id="{1094982F-8618-4F91-B53D-ED59E4CA0A87}"/>
                </a:ext>
              </a:extLst>
            </p:cNvPr>
            <p:cNvSpPr txBox="1">
              <a:spLocks noChangeArrowheads="1"/>
            </p:cNvSpPr>
            <p:nvPr/>
          </p:nvSpPr>
          <p:spPr bwMode="gray">
            <a:xfrm>
              <a:off x="1360" y="3289"/>
              <a:ext cx="304" cy="330"/>
            </a:xfrm>
            <a:prstGeom prst="rect">
              <a:avLst/>
            </a:prstGeom>
            <a:noFill/>
            <a:ln>
              <a:noFill/>
            </a:ln>
            <a:effectLst/>
          </p:spPr>
          <p:txBody>
            <a:bodyPr wrap="none">
              <a:spAutoFit/>
            </a:bodyPr>
            <a:lstStyle/>
            <a:p>
              <a:pPr algn="ctr" eaLnBrk="0" hangingPunct="0">
                <a:defRPr/>
              </a:pPr>
              <a:r>
                <a:rPr lang="tr-TR" sz="2800" dirty="0">
                  <a:solidFill>
                    <a:srgbClr val="FFFFFF"/>
                  </a:solidFill>
                  <a:effectLst>
                    <a:outerShdw blurRad="38100" dist="38100" dir="2700000" algn="tl">
                      <a:srgbClr val="000000"/>
                    </a:outerShdw>
                  </a:effectLst>
                  <a:latin typeface="Arial" charset="0"/>
                </a:rPr>
                <a:t>III</a:t>
              </a:r>
              <a:endParaRPr lang="en-US" sz="2800" dirty="0">
                <a:solidFill>
                  <a:srgbClr val="FFFFFF"/>
                </a:solidFill>
                <a:effectLst>
                  <a:outerShdw blurRad="38100" dist="38100" dir="2700000" algn="tl">
                    <a:srgbClr val="000000"/>
                  </a:outerShdw>
                </a:effectLst>
                <a:latin typeface="Arial" charset="0"/>
              </a:endParaRPr>
            </a:p>
          </p:txBody>
        </p:sp>
      </p:grpSp>
      <p:sp>
        <p:nvSpPr>
          <p:cNvPr id="10245" name="TextBox 1">
            <a:extLst>
              <a:ext uri="{FF2B5EF4-FFF2-40B4-BE49-F238E27FC236}">
                <a16:creationId xmlns:a16="http://schemas.microsoft.com/office/drawing/2014/main" id="{CE06AB96-AFD8-4733-B9D6-8803E6A3B93B}"/>
              </a:ext>
            </a:extLst>
          </p:cNvPr>
          <p:cNvSpPr txBox="1">
            <a:spLocks noChangeArrowheads="1"/>
          </p:cNvSpPr>
          <p:nvPr/>
        </p:nvSpPr>
        <p:spPr bwMode="auto">
          <a:xfrm>
            <a:off x="1874838" y="1412875"/>
            <a:ext cx="1617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b="1">
                <a:solidFill>
                  <a:srgbClr val="FFFFFF"/>
                </a:solidFill>
              </a:rPr>
              <a:t>İşveren;</a:t>
            </a:r>
          </a:p>
        </p:txBody>
      </p:sp>
      <p:sp>
        <p:nvSpPr>
          <p:cNvPr id="24" name="Text Box 8">
            <a:extLst>
              <a:ext uri="{FF2B5EF4-FFF2-40B4-BE49-F238E27FC236}">
                <a16:creationId xmlns:a16="http://schemas.microsoft.com/office/drawing/2014/main" id="{B892B6BE-37DD-4B12-9CBB-2DC83C6E2F5C}"/>
              </a:ext>
            </a:extLst>
          </p:cNvPr>
          <p:cNvSpPr txBox="1">
            <a:spLocks noChangeArrowheads="1"/>
          </p:cNvSpPr>
          <p:nvPr/>
        </p:nvSpPr>
        <p:spPr bwMode="gray">
          <a:xfrm>
            <a:off x="3106738" y="3586163"/>
            <a:ext cx="4089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1200" b="1">
                <a:solidFill>
                  <a:srgbClr val="000000"/>
                </a:solidFill>
              </a:rPr>
              <a:t>Görevlendirdiği kişi veya OSGB’lerin görevlerini yerine getirmeleri amacıyla araç, gereç, mekân ve zaman gibi gerekli bütün ihtiyaçlarını karşılamakla,</a:t>
            </a:r>
            <a:endParaRPr lang="tr-TR" altLang="tr-TR" sz="1200">
              <a:solidFill>
                <a:srgbClr val="000000"/>
              </a:solidFill>
            </a:endParaRPr>
          </a:p>
        </p:txBody>
      </p:sp>
      <p:sp>
        <p:nvSpPr>
          <p:cNvPr id="25" name="Text Box 8">
            <a:extLst>
              <a:ext uri="{FF2B5EF4-FFF2-40B4-BE49-F238E27FC236}">
                <a16:creationId xmlns:a16="http://schemas.microsoft.com/office/drawing/2014/main" id="{DFAE1C85-7D14-46CD-8CD8-216427632D8D}"/>
              </a:ext>
            </a:extLst>
          </p:cNvPr>
          <p:cNvSpPr txBox="1">
            <a:spLocks noChangeArrowheads="1"/>
          </p:cNvSpPr>
          <p:nvPr/>
        </p:nvSpPr>
        <p:spPr bwMode="gray">
          <a:xfrm>
            <a:off x="3106738" y="5221288"/>
            <a:ext cx="4089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1200" b="1">
                <a:solidFill>
                  <a:srgbClr val="000000"/>
                </a:solidFill>
              </a:rPr>
              <a:t>İşyerinde sağlık ve güvenlik hizmetini yürütenler arasında işbirliği ve koordinasyonu sağlamakla,</a:t>
            </a:r>
            <a:endParaRPr lang="tr-TR" altLang="tr-TR" sz="1200">
              <a:solidFill>
                <a:srgbClr val="000000"/>
              </a:solidFill>
            </a:endParaRPr>
          </a:p>
        </p:txBody>
      </p:sp>
      <p:sp>
        <p:nvSpPr>
          <p:cNvPr id="10248" name="Title 1">
            <a:extLst>
              <a:ext uri="{FF2B5EF4-FFF2-40B4-BE49-F238E27FC236}">
                <a16:creationId xmlns:a16="http://schemas.microsoft.com/office/drawing/2014/main" id="{D23290DB-0436-4E8E-8C95-2B7F325A54B2}"/>
              </a:ext>
            </a:extLst>
          </p:cNvPr>
          <p:cNvSpPr>
            <a:spLocks noGrp="1"/>
          </p:cNvSpPr>
          <p:nvPr>
            <p:ph type="title"/>
          </p:nvPr>
        </p:nvSpPr>
        <p:spPr/>
        <p:txBody>
          <a:bodyPr/>
          <a:lstStyle/>
          <a:p>
            <a:pPr eaLnBrk="1" hangingPunct="1"/>
            <a:r>
              <a:rPr lang="tr-TR" altLang="tr-TR" sz="1800"/>
              <a:t>İşverenin İş Sağlığı ve Güvenliği Hizmetleri İle İlgili Yükümlülükleri Madde:5</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a:extLst>
              <a:ext uri="{FF2B5EF4-FFF2-40B4-BE49-F238E27FC236}">
                <a16:creationId xmlns:a16="http://schemas.microsoft.com/office/drawing/2014/main" id="{52D0009C-E207-48AC-BA72-BBD16E1321F9}"/>
              </a:ext>
            </a:extLst>
          </p:cNvPr>
          <p:cNvGrpSpPr>
            <a:grpSpLocks/>
          </p:cNvGrpSpPr>
          <p:nvPr/>
        </p:nvGrpSpPr>
        <p:grpSpPr bwMode="auto">
          <a:xfrm>
            <a:off x="1752600" y="2455863"/>
            <a:ext cx="5562600" cy="1306512"/>
            <a:chOff x="1104" y="2109"/>
            <a:chExt cx="3504" cy="823"/>
          </a:xfrm>
        </p:grpSpPr>
        <p:sp>
          <p:nvSpPr>
            <p:cNvPr id="70666" name="AutoShape 10">
              <a:extLst>
                <a:ext uri="{FF2B5EF4-FFF2-40B4-BE49-F238E27FC236}">
                  <a16:creationId xmlns:a16="http://schemas.microsoft.com/office/drawing/2014/main" id="{CCAC2608-813C-49CB-BBB9-D01D989FA4EA}"/>
                </a:ext>
              </a:extLst>
            </p:cNvPr>
            <p:cNvSpPr>
              <a:spLocks noChangeArrowheads="1"/>
            </p:cNvSpPr>
            <p:nvPr/>
          </p:nvSpPr>
          <p:spPr bwMode="gray">
            <a:xfrm>
              <a:off x="1104" y="2109"/>
              <a:ext cx="3504" cy="823"/>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tr-TR">
                <a:latin typeface="Arial" charset="0"/>
              </a:endParaRPr>
            </a:p>
          </p:txBody>
        </p:sp>
        <p:sp>
          <p:nvSpPr>
            <p:cNvPr id="11278" name="AutoShape 11">
              <a:extLst>
                <a:ext uri="{FF2B5EF4-FFF2-40B4-BE49-F238E27FC236}">
                  <a16:creationId xmlns:a16="http://schemas.microsoft.com/office/drawing/2014/main" id="{EA83CE34-F173-495F-A534-6CF60361F1B6}"/>
                </a:ext>
              </a:extLst>
            </p:cNvPr>
            <p:cNvSpPr>
              <a:spLocks noChangeArrowheads="1"/>
            </p:cNvSpPr>
            <p:nvPr/>
          </p:nvSpPr>
          <p:spPr bwMode="gray">
            <a:xfrm>
              <a:off x="1181" y="2185"/>
              <a:ext cx="675" cy="673"/>
            </a:xfrm>
            <a:prstGeom prst="roundRect">
              <a:avLst>
                <a:gd name="adj" fmla="val 11921"/>
              </a:avLst>
            </a:prstGeom>
            <a:gradFill rotWithShape="1">
              <a:gsLst>
                <a:gs pos="0">
                  <a:srgbClr val="009999"/>
                </a:gs>
                <a:gs pos="100000">
                  <a:srgbClr val="006B6B"/>
                </a:gs>
              </a:gsLst>
              <a:lin ang="5400000" scaled="1"/>
            </a:gradFill>
            <a:ln w="38100">
              <a:solidFill>
                <a:schemeClr val="tx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1279" name="Freeform 12">
              <a:extLst>
                <a:ext uri="{FF2B5EF4-FFF2-40B4-BE49-F238E27FC236}">
                  <a16:creationId xmlns:a16="http://schemas.microsoft.com/office/drawing/2014/main" id="{8EEC6472-B4CD-4946-B549-C9421145A339}"/>
                </a:ext>
              </a:extLst>
            </p:cNvPr>
            <p:cNvSpPr>
              <a:spLocks/>
            </p:cNvSpPr>
            <p:nvPr/>
          </p:nvSpPr>
          <p:spPr bwMode="gray">
            <a:xfrm>
              <a:off x="1223" y="2228"/>
              <a:ext cx="337" cy="337"/>
            </a:xfrm>
            <a:custGeom>
              <a:avLst/>
              <a:gdLst>
                <a:gd name="T0" fmla="*/ 38 w 596"/>
                <a:gd name="T1" fmla="*/ 0 h 598"/>
                <a:gd name="T2" fmla="*/ 0 w 596"/>
                <a:gd name="T3" fmla="*/ 37 h 598"/>
                <a:gd name="T4" fmla="*/ 0 w 596"/>
                <a:gd name="T5" fmla="*/ 187 h 598"/>
                <a:gd name="T6" fmla="*/ 51 w 596"/>
                <a:gd name="T7" fmla="*/ 55 h 598"/>
                <a:gd name="T8" fmla="*/ 188 w 596"/>
                <a:gd name="T9" fmla="*/ 0 h 598"/>
                <a:gd name="T10" fmla="*/ 38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3D4D4"/>
                </a:gs>
                <a:gs pos="100000">
                  <a:srgbClr val="009999">
                    <a:alpha val="0"/>
                  </a:srgb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0669" name="Text Box 13">
              <a:extLst>
                <a:ext uri="{FF2B5EF4-FFF2-40B4-BE49-F238E27FC236}">
                  <a16:creationId xmlns:a16="http://schemas.microsoft.com/office/drawing/2014/main" id="{CFA4F18F-B500-4C60-A262-3BAAB74D410B}"/>
                </a:ext>
              </a:extLst>
            </p:cNvPr>
            <p:cNvSpPr txBox="1">
              <a:spLocks noChangeArrowheads="1"/>
            </p:cNvSpPr>
            <p:nvPr/>
          </p:nvSpPr>
          <p:spPr bwMode="gray">
            <a:xfrm>
              <a:off x="1348" y="2370"/>
              <a:ext cx="329" cy="330"/>
            </a:xfrm>
            <a:prstGeom prst="rect">
              <a:avLst/>
            </a:prstGeom>
            <a:noFill/>
            <a:ln>
              <a:noFill/>
            </a:ln>
            <a:effectLst/>
          </p:spPr>
          <p:txBody>
            <a:bodyPr wrap="none">
              <a:spAutoFit/>
            </a:bodyPr>
            <a:lstStyle/>
            <a:p>
              <a:pPr algn="ctr" eaLnBrk="0" hangingPunct="0">
                <a:defRPr/>
              </a:pPr>
              <a:r>
                <a:rPr lang="tr-TR" sz="2800" dirty="0">
                  <a:solidFill>
                    <a:srgbClr val="FFFFFF"/>
                  </a:solidFill>
                  <a:effectLst>
                    <a:outerShdw blurRad="38100" dist="38100" dir="2700000" algn="tl">
                      <a:srgbClr val="000000"/>
                    </a:outerShdw>
                  </a:effectLst>
                  <a:latin typeface="Arial" charset="0"/>
                </a:rPr>
                <a:t>IV</a:t>
              </a:r>
              <a:endParaRPr lang="en-US" sz="2800" dirty="0">
                <a:solidFill>
                  <a:srgbClr val="FFFFFF"/>
                </a:solidFill>
                <a:effectLst>
                  <a:outerShdw blurRad="38100" dist="38100" dir="2700000" algn="tl">
                    <a:srgbClr val="000000"/>
                  </a:outerShdw>
                </a:effectLst>
                <a:latin typeface="Arial" charset="0"/>
              </a:endParaRPr>
            </a:p>
          </p:txBody>
        </p:sp>
      </p:grpSp>
      <p:grpSp>
        <p:nvGrpSpPr>
          <p:cNvPr id="4" name="Group 15">
            <a:extLst>
              <a:ext uri="{FF2B5EF4-FFF2-40B4-BE49-F238E27FC236}">
                <a16:creationId xmlns:a16="http://schemas.microsoft.com/office/drawing/2014/main" id="{C16837C3-CA1C-4C23-8C49-36A6487C8BE1}"/>
              </a:ext>
            </a:extLst>
          </p:cNvPr>
          <p:cNvGrpSpPr>
            <a:grpSpLocks/>
          </p:cNvGrpSpPr>
          <p:nvPr/>
        </p:nvGrpSpPr>
        <p:grpSpPr bwMode="auto">
          <a:xfrm>
            <a:off x="1752600" y="3916363"/>
            <a:ext cx="5562600" cy="1306512"/>
            <a:chOff x="1104" y="3029"/>
            <a:chExt cx="3504" cy="823"/>
          </a:xfrm>
        </p:grpSpPr>
        <p:sp>
          <p:nvSpPr>
            <p:cNvPr id="70672" name="AutoShape 16">
              <a:extLst>
                <a:ext uri="{FF2B5EF4-FFF2-40B4-BE49-F238E27FC236}">
                  <a16:creationId xmlns:a16="http://schemas.microsoft.com/office/drawing/2014/main" id="{2DEDCF20-D578-47D6-A96E-D20CE6B0B93A}"/>
                </a:ext>
              </a:extLst>
            </p:cNvPr>
            <p:cNvSpPr>
              <a:spLocks noChangeArrowheads="1"/>
            </p:cNvSpPr>
            <p:nvPr/>
          </p:nvSpPr>
          <p:spPr bwMode="gray">
            <a:xfrm>
              <a:off x="1104" y="3029"/>
              <a:ext cx="3504" cy="823"/>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tr-TR">
                <a:latin typeface="Arial" charset="0"/>
              </a:endParaRPr>
            </a:p>
          </p:txBody>
        </p:sp>
        <p:sp>
          <p:nvSpPr>
            <p:cNvPr id="11274" name="AutoShape 17">
              <a:extLst>
                <a:ext uri="{FF2B5EF4-FFF2-40B4-BE49-F238E27FC236}">
                  <a16:creationId xmlns:a16="http://schemas.microsoft.com/office/drawing/2014/main" id="{26193CE3-2664-492C-96D7-79197B427154}"/>
                </a:ext>
              </a:extLst>
            </p:cNvPr>
            <p:cNvSpPr>
              <a:spLocks noChangeArrowheads="1"/>
            </p:cNvSpPr>
            <p:nvPr/>
          </p:nvSpPr>
          <p:spPr bwMode="gray">
            <a:xfrm>
              <a:off x="1181" y="3105"/>
              <a:ext cx="675" cy="673"/>
            </a:xfrm>
            <a:prstGeom prst="roundRect">
              <a:avLst>
                <a:gd name="adj" fmla="val 11921"/>
              </a:avLst>
            </a:prstGeom>
            <a:gradFill rotWithShape="1">
              <a:gsLst>
                <a:gs pos="0">
                  <a:srgbClr val="EC941E"/>
                </a:gs>
                <a:gs pos="100000">
                  <a:srgbClr val="A56715"/>
                </a:gs>
              </a:gsLst>
              <a:lin ang="5400000" scaled="1"/>
            </a:gradFill>
            <a:ln w="38100">
              <a:solidFill>
                <a:schemeClr val="tx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1275" name="Freeform 18">
              <a:extLst>
                <a:ext uri="{FF2B5EF4-FFF2-40B4-BE49-F238E27FC236}">
                  <a16:creationId xmlns:a16="http://schemas.microsoft.com/office/drawing/2014/main" id="{1AAA8875-283C-439C-B644-3E942576FB3A}"/>
                </a:ext>
              </a:extLst>
            </p:cNvPr>
            <p:cNvSpPr>
              <a:spLocks/>
            </p:cNvSpPr>
            <p:nvPr/>
          </p:nvSpPr>
          <p:spPr bwMode="gray">
            <a:xfrm>
              <a:off x="1223" y="3148"/>
              <a:ext cx="337" cy="337"/>
            </a:xfrm>
            <a:custGeom>
              <a:avLst/>
              <a:gdLst>
                <a:gd name="T0" fmla="*/ 38 w 596"/>
                <a:gd name="T1" fmla="*/ 0 h 598"/>
                <a:gd name="T2" fmla="*/ 0 w 596"/>
                <a:gd name="T3" fmla="*/ 37 h 598"/>
                <a:gd name="T4" fmla="*/ 0 w 596"/>
                <a:gd name="T5" fmla="*/ 187 h 598"/>
                <a:gd name="T6" fmla="*/ 51 w 596"/>
                <a:gd name="T7" fmla="*/ 55 h 598"/>
                <a:gd name="T8" fmla="*/ 188 w 596"/>
                <a:gd name="T9" fmla="*/ 0 h 598"/>
                <a:gd name="T10" fmla="*/ 38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6CB92"/>
                </a:gs>
                <a:gs pos="100000">
                  <a:srgbClr val="EC941E">
                    <a:alpha val="0"/>
                  </a:srgb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0675" name="Text Box 19">
              <a:extLst>
                <a:ext uri="{FF2B5EF4-FFF2-40B4-BE49-F238E27FC236}">
                  <a16:creationId xmlns:a16="http://schemas.microsoft.com/office/drawing/2014/main" id="{0DD5A021-D719-431F-BEAF-1298E3DEC308}"/>
                </a:ext>
              </a:extLst>
            </p:cNvPr>
            <p:cNvSpPr txBox="1">
              <a:spLocks noChangeArrowheads="1"/>
            </p:cNvSpPr>
            <p:nvPr/>
          </p:nvSpPr>
          <p:spPr bwMode="gray">
            <a:xfrm>
              <a:off x="1379" y="3289"/>
              <a:ext cx="267" cy="330"/>
            </a:xfrm>
            <a:prstGeom prst="rect">
              <a:avLst/>
            </a:prstGeom>
            <a:noFill/>
            <a:ln>
              <a:noFill/>
            </a:ln>
            <a:effectLst/>
          </p:spPr>
          <p:txBody>
            <a:bodyPr wrap="none">
              <a:spAutoFit/>
            </a:bodyPr>
            <a:lstStyle/>
            <a:p>
              <a:pPr algn="ctr" eaLnBrk="0" hangingPunct="0">
                <a:defRPr/>
              </a:pPr>
              <a:r>
                <a:rPr lang="tr-TR" sz="2800" dirty="0">
                  <a:solidFill>
                    <a:srgbClr val="FFFFFF"/>
                  </a:solidFill>
                  <a:effectLst>
                    <a:outerShdw blurRad="38100" dist="38100" dir="2700000" algn="tl">
                      <a:srgbClr val="000000"/>
                    </a:outerShdw>
                  </a:effectLst>
                  <a:latin typeface="Arial" charset="0"/>
                </a:rPr>
                <a:t>V</a:t>
              </a:r>
              <a:endParaRPr lang="en-US" sz="2800" dirty="0">
                <a:solidFill>
                  <a:srgbClr val="FFFFFF"/>
                </a:solidFill>
                <a:effectLst>
                  <a:outerShdw blurRad="38100" dist="38100" dir="2700000" algn="tl">
                    <a:srgbClr val="000000"/>
                  </a:outerShdw>
                </a:effectLst>
                <a:latin typeface="Arial" charset="0"/>
              </a:endParaRPr>
            </a:p>
          </p:txBody>
        </p:sp>
      </p:grpSp>
      <p:sp>
        <p:nvSpPr>
          <p:cNvPr id="11268" name="TextBox 1">
            <a:extLst>
              <a:ext uri="{FF2B5EF4-FFF2-40B4-BE49-F238E27FC236}">
                <a16:creationId xmlns:a16="http://schemas.microsoft.com/office/drawing/2014/main" id="{968FC572-DD84-43A2-8487-83672C00F8A6}"/>
              </a:ext>
            </a:extLst>
          </p:cNvPr>
          <p:cNvSpPr txBox="1">
            <a:spLocks noChangeArrowheads="1"/>
          </p:cNvSpPr>
          <p:nvPr/>
        </p:nvSpPr>
        <p:spPr bwMode="auto">
          <a:xfrm>
            <a:off x="1874838" y="1412875"/>
            <a:ext cx="1617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b="1">
                <a:solidFill>
                  <a:srgbClr val="FFFFFF"/>
                </a:solidFill>
              </a:rPr>
              <a:t>İşveren;</a:t>
            </a:r>
          </a:p>
        </p:txBody>
      </p:sp>
      <p:sp>
        <p:nvSpPr>
          <p:cNvPr id="24" name="Text Box 8">
            <a:extLst>
              <a:ext uri="{FF2B5EF4-FFF2-40B4-BE49-F238E27FC236}">
                <a16:creationId xmlns:a16="http://schemas.microsoft.com/office/drawing/2014/main" id="{6C412598-47F1-47EB-B231-25209A2763FD}"/>
              </a:ext>
            </a:extLst>
          </p:cNvPr>
          <p:cNvSpPr txBox="1">
            <a:spLocks noChangeArrowheads="1"/>
          </p:cNvSpPr>
          <p:nvPr/>
        </p:nvSpPr>
        <p:spPr bwMode="gray">
          <a:xfrm>
            <a:off x="3106738" y="2693988"/>
            <a:ext cx="4089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1200" b="1">
                <a:solidFill>
                  <a:srgbClr val="000000"/>
                </a:solidFill>
              </a:rPr>
              <a:t>Görevlendirdiği kişi veya hizmet aldığı OSGB’ler tarafından iş sağlığı ve güvenliği ile ilgili mevzuata uygun olan ve yazılı olarak bildirilen tedbirleri yerine getirmekle,</a:t>
            </a:r>
            <a:endParaRPr lang="tr-TR" altLang="tr-TR" sz="1200">
              <a:solidFill>
                <a:srgbClr val="000000"/>
              </a:solidFill>
            </a:endParaRPr>
          </a:p>
        </p:txBody>
      </p:sp>
      <p:sp>
        <p:nvSpPr>
          <p:cNvPr id="25" name="Text Box 8">
            <a:extLst>
              <a:ext uri="{FF2B5EF4-FFF2-40B4-BE49-F238E27FC236}">
                <a16:creationId xmlns:a16="http://schemas.microsoft.com/office/drawing/2014/main" id="{3ACA6C9F-433F-4F95-A1C5-376A28F8BDED}"/>
              </a:ext>
            </a:extLst>
          </p:cNvPr>
          <p:cNvSpPr txBox="1">
            <a:spLocks noChangeArrowheads="1"/>
          </p:cNvSpPr>
          <p:nvPr/>
        </p:nvSpPr>
        <p:spPr bwMode="gray">
          <a:xfrm>
            <a:off x="3106738" y="4181475"/>
            <a:ext cx="4089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1200" b="1">
                <a:solidFill>
                  <a:srgbClr val="000000"/>
                </a:solidFill>
              </a:rPr>
              <a:t>İşyeri hekimi, iş güvenliği uzmanı ve diğer sağlık personelinin görevlerini yerine getirebilmeleri için, Bakanlıkça belirlenen sürelerden az olmamak kaydı ile yeterli çalışma süresini sağlamakla,</a:t>
            </a:r>
            <a:endParaRPr lang="tr-TR" altLang="tr-TR" sz="1200">
              <a:solidFill>
                <a:srgbClr val="000000"/>
              </a:solidFill>
            </a:endParaRPr>
          </a:p>
        </p:txBody>
      </p:sp>
      <p:sp>
        <p:nvSpPr>
          <p:cNvPr id="11271" name="Title 1">
            <a:extLst>
              <a:ext uri="{FF2B5EF4-FFF2-40B4-BE49-F238E27FC236}">
                <a16:creationId xmlns:a16="http://schemas.microsoft.com/office/drawing/2014/main" id="{2AD33778-42BF-4F88-BBB1-32115B1D1768}"/>
              </a:ext>
            </a:extLst>
          </p:cNvPr>
          <p:cNvSpPr>
            <a:spLocks noGrp="1"/>
          </p:cNvSpPr>
          <p:nvPr>
            <p:ph type="title"/>
          </p:nvPr>
        </p:nvSpPr>
        <p:spPr/>
        <p:txBody>
          <a:bodyPr/>
          <a:lstStyle/>
          <a:p>
            <a:pPr eaLnBrk="1" hangingPunct="1"/>
            <a:r>
              <a:rPr lang="tr-TR" altLang="tr-TR" sz="1800"/>
              <a:t>İşverenin İş Sağlığı ve Güvenliği Hizmetleri İle İlgili Yükümlülükleri Madde:5</a:t>
            </a:r>
          </a:p>
        </p:txBody>
      </p:sp>
      <p:sp>
        <p:nvSpPr>
          <p:cNvPr id="3" name="Rectangle 2">
            <a:extLst>
              <a:ext uri="{FF2B5EF4-FFF2-40B4-BE49-F238E27FC236}">
                <a16:creationId xmlns:a16="http://schemas.microsoft.com/office/drawing/2014/main" id="{B78EC051-B89A-41E3-A4BD-83CFC994143C}"/>
              </a:ext>
            </a:extLst>
          </p:cNvPr>
          <p:cNvSpPr>
            <a:spLocks noChangeArrowheads="1"/>
          </p:cNvSpPr>
          <p:nvPr/>
        </p:nvSpPr>
        <p:spPr bwMode="auto">
          <a:xfrm>
            <a:off x="6011863" y="5589588"/>
            <a:ext cx="1557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b="1">
                <a:solidFill>
                  <a:srgbClr val="FFFFFF"/>
                </a:solidFill>
              </a:rPr>
              <a:t>yükümlüdür.</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 grpId="0"/>
    </p:bldLst>
  </p:timing>
</p:sld>
</file>

<file path=ppt/theme/theme1.xml><?xml version="1.0" encoding="utf-8"?>
<a:theme xmlns:a="http://schemas.openxmlformats.org/drawingml/2006/main" name="139TGp_medical_dark_v2">
  <a:themeElements>
    <a:clrScheme name="Office Theme 2">
      <a:dk1>
        <a:srgbClr val="0066CC"/>
      </a:dk1>
      <a:lt1>
        <a:srgbClr val="B1E2FB"/>
      </a:lt1>
      <a:dk2>
        <a:srgbClr val="003399"/>
      </a:dk2>
      <a:lt2>
        <a:srgbClr val="FFFFFF"/>
      </a:lt2>
      <a:accent1>
        <a:srgbClr val="30B2E6"/>
      </a:accent1>
      <a:accent2>
        <a:srgbClr val="7EE545"/>
      </a:accent2>
      <a:accent3>
        <a:srgbClr val="AAADCA"/>
      </a:accent3>
      <a:accent4>
        <a:srgbClr val="97C1D6"/>
      </a:accent4>
      <a:accent5>
        <a:srgbClr val="ADD5F0"/>
      </a:accent5>
      <a:accent6>
        <a:srgbClr val="72CF3E"/>
      </a:accent6>
      <a:hlink>
        <a:srgbClr val="72A7F6"/>
      </a:hlink>
      <a:folHlink>
        <a:srgbClr val="A5A5FF"/>
      </a:folHlink>
    </a:clrScheme>
    <a:fontScheme name="Office Them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99CC"/>
        </a:dk1>
        <a:lt1>
          <a:srgbClr val="C6D3FE"/>
        </a:lt1>
        <a:dk2>
          <a:srgbClr val="6C45BB"/>
        </a:dk2>
        <a:lt2>
          <a:srgbClr val="FFFFFF"/>
        </a:lt2>
        <a:accent1>
          <a:srgbClr val="33CCFF"/>
        </a:accent1>
        <a:accent2>
          <a:srgbClr val="6ABA42"/>
        </a:accent2>
        <a:accent3>
          <a:srgbClr val="BAB0DA"/>
        </a:accent3>
        <a:accent4>
          <a:srgbClr val="A9B4D9"/>
        </a:accent4>
        <a:accent5>
          <a:srgbClr val="ADE2FF"/>
        </a:accent5>
        <a:accent6>
          <a:srgbClr val="5FA83B"/>
        </a:accent6>
        <a:hlink>
          <a:srgbClr val="FF9900"/>
        </a:hlink>
        <a:folHlink>
          <a:srgbClr val="6289D8"/>
        </a:folHlink>
      </a:clrScheme>
      <a:clrMap bg1="dk2" tx1="lt1" bg2="dk1" tx2="lt2" accent1="accent1" accent2="accent2" accent3="accent3" accent4="accent4" accent5="accent5" accent6="accent6" hlink="hlink" folHlink="folHlink"/>
    </a:extraClrScheme>
    <a:extraClrScheme>
      <a:clrScheme name="Office Theme 2">
        <a:dk1>
          <a:srgbClr val="0066CC"/>
        </a:dk1>
        <a:lt1>
          <a:srgbClr val="B1E2FB"/>
        </a:lt1>
        <a:dk2>
          <a:srgbClr val="003399"/>
        </a:dk2>
        <a:lt2>
          <a:srgbClr val="FFFFFF"/>
        </a:lt2>
        <a:accent1>
          <a:srgbClr val="30B2E6"/>
        </a:accent1>
        <a:accent2>
          <a:srgbClr val="7EE545"/>
        </a:accent2>
        <a:accent3>
          <a:srgbClr val="AAADCA"/>
        </a:accent3>
        <a:accent4>
          <a:srgbClr val="97C1D6"/>
        </a:accent4>
        <a:accent5>
          <a:srgbClr val="ADD5F0"/>
        </a:accent5>
        <a:accent6>
          <a:srgbClr val="72CF3E"/>
        </a:accent6>
        <a:hlink>
          <a:srgbClr val="72A7F6"/>
        </a:hlink>
        <a:folHlink>
          <a:srgbClr val="A5A5FF"/>
        </a:folHlink>
      </a:clrScheme>
      <a:clrMap bg1="dk2" tx1="lt1" bg2="dk1" tx2="lt2" accent1="accent1" accent2="accent2" accent3="accent3" accent4="accent4" accent5="accent5" accent6="accent6" hlink="hlink" folHlink="folHlink"/>
    </a:extraClrScheme>
    <a:extraClrScheme>
      <a:clrScheme name="Office Theme 3">
        <a:dk1>
          <a:srgbClr val="009999"/>
        </a:dk1>
        <a:lt1>
          <a:srgbClr val="E2E2D6"/>
        </a:lt1>
        <a:dk2>
          <a:srgbClr val="006699"/>
        </a:dk2>
        <a:lt2>
          <a:srgbClr val="FFFFFF"/>
        </a:lt2>
        <a:accent1>
          <a:srgbClr val="6699FF"/>
        </a:accent1>
        <a:accent2>
          <a:srgbClr val="3574C7"/>
        </a:accent2>
        <a:accent3>
          <a:srgbClr val="AAB8CA"/>
        </a:accent3>
        <a:accent4>
          <a:srgbClr val="C1C1B7"/>
        </a:accent4>
        <a:accent5>
          <a:srgbClr val="B8CAFF"/>
        </a:accent5>
        <a:accent6>
          <a:srgbClr val="2F68B4"/>
        </a:accent6>
        <a:hlink>
          <a:srgbClr val="1EBABA"/>
        </a:hlink>
        <a:folHlink>
          <a:srgbClr val="33CC33"/>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139TGp_medical_dark_v2</Template>
  <TotalTime>321</TotalTime>
  <Words>1354</Words>
  <Application>Microsoft Office PowerPoint</Application>
  <PresentationFormat>Ekran Gösterisi (4:3)</PresentationFormat>
  <Paragraphs>132</Paragraphs>
  <Slides>22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22</vt:i4>
      </vt:variant>
    </vt:vector>
  </HeadingPairs>
  <TitlesOfParts>
    <vt:vector size="27" baseType="lpstr">
      <vt:lpstr>Arial</vt:lpstr>
      <vt:lpstr>Verdana</vt:lpstr>
      <vt:lpstr>Wingdings</vt:lpstr>
      <vt:lpstr>Calibri</vt:lpstr>
      <vt:lpstr>139TGp_medical_dark_v2</vt:lpstr>
      <vt:lpstr>İş Sağlığı ve Güvenliği Hizmetleri Yönetmeliği</vt:lpstr>
      <vt:lpstr>İçerik</vt:lpstr>
      <vt:lpstr>AMAÇ</vt:lpstr>
      <vt:lpstr>Tanımlar</vt:lpstr>
      <vt:lpstr>Tanımlar</vt:lpstr>
      <vt:lpstr>İşverenin İş Sağlığı ve Güvenliği Hizmetleri İle İlgili Yükümlülükleri Madde:5</vt:lpstr>
      <vt:lpstr>İşverenin İş Sağlığı ve Güvenliği Hizmetleri İle İlgili Yükümlülükleri Madde:5</vt:lpstr>
      <vt:lpstr>İşverenin İş Sağlığı ve Güvenliği Hizmetleri İle İlgili Yükümlülükleri Madde:5</vt:lpstr>
      <vt:lpstr>İşverenin İş Sağlığı ve Güvenliği Hizmetleri İle İlgili Yükümlülükleri Madde:5</vt:lpstr>
      <vt:lpstr>İşverenin İş Sağlığı ve Güvenliği Hizmetleri İle İlgili Yükümlülükleri Madde:5</vt:lpstr>
      <vt:lpstr>İşverenin Katılım Sağlama ve Bilgilendirme Yükümlülüğü Madde:6</vt:lpstr>
      <vt:lpstr>İşverenin Katılım Sağlama ve Bilgilendirme Yükümlülüğü Madde:6</vt:lpstr>
      <vt:lpstr>İşverenin Sağlık ve Güvenlik Kayıtları ve Onaylı Deftere İlişkin Yükümlülükleri Madde:7</vt:lpstr>
      <vt:lpstr>İşverenin Sağlık ve Güvenlik Kayıtları ve Onaylı Deftere İlişkin Yükümlülükleri Madde:7</vt:lpstr>
      <vt:lpstr>İşverenin Sağlık ve Güvenlik Kayıtları ve Onaylı Deftere İlişkin Yükümlülükleri Madde:7</vt:lpstr>
      <vt:lpstr>Hizmetin Çalışanlara Ücretsiz Verilmesi Madde:9</vt:lpstr>
      <vt:lpstr>İş Sağlığı ve Güvenliği Hizmetlerinin Yürütülmesi Amacıyla Sağlanacak Şartlar Madde:11</vt:lpstr>
      <vt:lpstr>İş Sağlığı ve Güvenliği Hizmetlerinin Yürütülmesi Amacıyla Sağlanacak Şartlar Madde:11</vt:lpstr>
      <vt:lpstr>İş Sağlığı ve Güvenliği Hizmetlerinin Yürütülmesi Amacıyla Sağlanacak Şartlar Madde:11</vt:lpstr>
      <vt:lpstr>İş Sağlığı ve Güvenliği Hizmetlerinin Yürütülmesi Amacıyla Sağlanacak Şartlar Madde:11</vt:lpstr>
      <vt:lpstr>İş Sağlığı ve Güvenliği Hizmetlerinin Yürütülmesi Amacıyla Sağlanacak Şartlar Madde:11</vt:lpstr>
      <vt:lpstr>PowerPoint Sunusu</vt:lpstr>
    </vt:vector>
  </TitlesOfParts>
  <Company>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 Sağlığı ve Güvenliği Hizmetleri Yönetmeliği</dc:title>
  <dc:creator>OO</dc:creator>
  <cp:lastModifiedBy>Erkan Keleşoğlu</cp:lastModifiedBy>
  <cp:revision>21</cp:revision>
  <dcterms:created xsi:type="dcterms:W3CDTF">2013-01-26T13:13:04Z</dcterms:created>
  <dcterms:modified xsi:type="dcterms:W3CDTF">2021-08-09T09:57:11Z</dcterms:modified>
</cp:coreProperties>
</file>