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0"/>
  </p:notesMasterIdLst>
  <p:sldIdLst>
    <p:sldId id="304" r:id="rId2"/>
    <p:sldId id="343" r:id="rId3"/>
    <p:sldId id="323" r:id="rId4"/>
    <p:sldId id="345" r:id="rId5"/>
    <p:sldId id="409" r:id="rId6"/>
    <p:sldId id="411" r:id="rId7"/>
    <p:sldId id="338" r:id="rId8"/>
    <p:sldId id="410" r:id="rId9"/>
    <p:sldId id="353" r:id="rId10"/>
    <p:sldId id="337" r:id="rId11"/>
    <p:sldId id="412" r:id="rId12"/>
    <p:sldId id="413" r:id="rId13"/>
    <p:sldId id="339" r:id="rId14"/>
    <p:sldId id="419" r:id="rId15"/>
    <p:sldId id="351" r:id="rId16"/>
    <p:sldId id="418" r:id="rId17"/>
    <p:sldId id="352" r:id="rId18"/>
    <p:sldId id="420" r:id="rId19"/>
    <p:sldId id="341" r:id="rId20"/>
    <p:sldId id="421" r:id="rId21"/>
    <p:sldId id="354" r:id="rId22"/>
    <p:sldId id="325" r:id="rId23"/>
    <p:sldId id="326" r:id="rId24"/>
    <p:sldId id="327" r:id="rId25"/>
    <p:sldId id="355" r:id="rId26"/>
    <p:sldId id="328" r:id="rId27"/>
    <p:sldId id="329" r:id="rId28"/>
    <p:sldId id="303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00"/>
    <a:srgbClr val="FF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54947D-280D-492C-AFC1-8231D23F4D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4F3E2-F0A0-4AFE-BE7B-60D111FCBB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DCFCB3-61B2-41F6-BDDB-4B87BCBA6BB0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F68E5A7-62CF-40FB-A8E7-484170089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182CD7-92A9-41D5-BC15-253E63120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r-T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240B5-904E-46A8-9C7F-82E341FA59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641BD-6368-4BB2-8FF1-EFF3279EF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6D20E3-7193-4C1B-8BDE-5A60870517D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36D4DBE-A93B-4AA2-A426-392D06B7B2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3AE6682-29E6-4DF8-BE0D-66460C0A4C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2AA7939-BD34-4D3B-87DC-160ABA80D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2B2424-9516-4AB7-A34A-1E78FB530E3F}" type="slidenum">
              <a:rPr lang="tr-TR" altLang="tr-TR">
                <a:latin typeface="Calibri" panose="020F0502020204030204" pitchFamily="34" charset="0"/>
              </a:rPr>
              <a:pPr eaLnBrk="1" hangingPunct="1"/>
              <a:t>1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448403B-DD3F-4A99-8F8A-8E748EC69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5C9FC42-DA2C-4F82-B77D-E2FA3A7049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97F38A4-F67F-4177-BFAB-9776B91CDE5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995CB81-5351-480F-8A8B-4C82C19D101E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15FA119-E03E-4E28-A6AE-F9FD3D7522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A9BCECD-0093-4DBD-A513-13AD3FB3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1531B-FE97-4209-9328-8B79EAC89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A77D61-408A-49C8-8584-A497BAA0CD23}" type="slidenum">
              <a:rPr lang="en-US" altLang="tr-TR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FA7777B-FCA3-41EE-86B2-FE8959F6D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9DC7967-BCE7-40D7-ABF2-5A823474AE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77536-E604-48C9-AB55-BFBD1DEEA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A11C4B-8ACF-4232-B963-3509A5600886}" type="slidenum">
              <a:rPr lang="en-US" altLang="tr-TR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42E0E70-4FEE-464B-A876-89B67061BF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6A5F043-63BD-4D57-8071-67C094C401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A5FE6-B8A0-40B1-97CE-476F7A7F3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DF61CA-60A2-490F-8DAD-FA9452F2018A}" type="slidenum">
              <a:rPr lang="en-US" altLang="tr-TR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FF502D8-E653-4B7D-A5DA-7294EBA168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5D56482-5B41-4A94-926B-9B4501D42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A735A-61AB-4E29-B6B0-D556938A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B0C0ED-79AD-448F-99AA-646100F2E520}" type="slidenum">
              <a:rPr lang="en-US" altLang="tr-TR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6E6EE98-2AFF-4F56-8202-6DE3235E6D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D37191A-1152-425E-A5BA-30B0FD2CA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E7AA27E-A6F5-41D9-AC82-4334CECDC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4AEE7B-5E78-44AB-B7C0-1FBD00DE074A}" type="slidenum">
              <a:rPr lang="tr-TR" altLang="tr-TR">
                <a:latin typeface="Calibri" panose="020F0502020204030204" pitchFamily="34" charset="0"/>
              </a:rPr>
              <a:pPr eaLnBrk="1" hangingPunct="1"/>
              <a:t>28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247BA4A-E575-4F47-990E-682A0C30B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9E4AA37-1959-4D13-9FB1-7D98C0EF9C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504D-C035-419E-9553-988F3C957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11E972-312B-4409-841C-4028FB0E686A}" type="slidenum">
              <a:rPr lang="en-US" altLang="tr-TR">
                <a:latin typeface="Calibri" panose="020F0502020204030204" pitchFamily="34" charset="0"/>
              </a:rPr>
              <a:pPr eaLnBrk="1" hangingPunct="1"/>
              <a:t>3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2B34D2F-D32D-4AD9-BC4B-DA9CE8D9C2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3BCC1FA-AFD3-40FC-B346-D87205423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AB64F6E-63A0-4C26-9977-E04016AEB3E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2EBFA4-63A6-4272-8EE0-FF3EEA24269E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EB3434F-8E0E-4BC8-8C2D-FA055F549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1309FBF-EF07-4574-A416-2A8F7189F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5C91C79-B1F0-43B4-9AF1-017C7B2ED23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77E298B-743A-4F1D-B4C6-1145C7C4C568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D937A37-C18F-45FE-9524-7EB5AF76B8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87F99F3-DD1D-4529-8E1E-80D7D3E5C0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DAD329A-241B-47F6-B17E-33455051C9E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A48FF84-31A7-4CF1-81AB-D6BD61FF6EE5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0B13845-D507-4235-BC47-61468273AA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5CA2A03-B5E3-40C3-B710-ED939C56C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E4D0A7E-C71E-4682-A7C9-6F26D5542C1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49CCD2-96BD-40D9-BA90-A9480539ED8C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99A3C82-BCA9-4EC7-9AC2-DF0C2F0BB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DB99635-FD25-4487-A25C-9CF4C5D4AF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C0A6316-7B33-4309-8417-1BB1CE90AC2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BC770A7-9DC0-4627-8B78-320BA59FEDB6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92C93FF-873F-4A1B-989E-2672DF3CAF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3F877B7-99E3-4C10-84FA-177045493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DD03718-F8B6-4E44-B596-EB2A661004F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32A3FFC-4195-4BF5-902B-D8EA53841E8C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FC32096-BC2D-4E4C-AB2A-F391E1D56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9CCD366-23EC-4A17-84D2-3F98396BD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B826265-1388-4C48-9170-2C6579364F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4AF1E-A60A-431E-8117-529A46CE02B5}" type="slidenum">
              <a:rPr lang="tr-TR" altLang="tr-TR" sz="1200">
                <a:latin typeface="Calibri" panose="020F0502020204030204" pitchFamily="34" charset="0"/>
              </a:rPr>
              <a:pPr algn="r" eaLnBrk="1" hangingPunct="1"/>
              <a:t>18</a:t>
            </a:fld>
            <a:endParaRPr lang="tr-TR" altLang="tr-T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83D7DDF7-8CB5-41AA-B2D7-6F9B9C2054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0CD7522-0811-48C9-92AD-915C281AED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F6B5FD5-C422-4680-83AC-4B4302B546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0ED75F75-0111-469D-8B2C-E607CDB3921A}"/>
              </a:ext>
            </a:extLst>
          </p:cNvPr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8" name="AutoShape 21">
            <a:extLst>
              <a:ext uri="{FF2B5EF4-FFF2-40B4-BE49-F238E27FC236}">
                <a16:creationId xmlns:a16="http://schemas.microsoft.com/office/drawing/2014/main" id="{6693817A-BE37-42A9-9B66-E0A36E85DC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9" name="AutoShape 22">
            <a:extLst>
              <a:ext uri="{FF2B5EF4-FFF2-40B4-BE49-F238E27FC236}">
                <a16:creationId xmlns:a16="http://schemas.microsoft.com/office/drawing/2014/main" id="{4D09E8D9-EA8D-4BAB-949C-AD501A604F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E178247E-005C-4FF8-80F1-5311706ED1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grpSp>
        <p:nvGrpSpPr>
          <p:cNvPr id="11" name="Group 116">
            <a:extLst>
              <a:ext uri="{FF2B5EF4-FFF2-40B4-BE49-F238E27FC236}">
                <a16:creationId xmlns:a16="http://schemas.microsoft.com/office/drawing/2014/main" id="{E5CA937E-CE9E-46BD-85CF-FDF088BB5183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12" name="AutoShape 113" descr="gdd01">
              <a:extLst>
                <a:ext uri="{FF2B5EF4-FFF2-40B4-BE49-F238E27FC236}">
                  <a16:creationId xmlns:a16="http://schemas.microsoft.com/office/drawing/2014/main" id="{ECADB8B4-5990-4437-9AE7-7BCDD001FC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Times New Roman" pitchFamily="18" charset="0"/>
                <a:ea typeface="굴림" charset="-127"/>
                <a:cs typeface="+mn-cs"/>
              </a:endParaRPr>
            </a:p>
          </p:txBody>
        </p:sp>
        <p:sp>
          <p:nvSpPr>
            <p:cNvPr id="13" name="AutoShape 114" descr="gdd04">
              <a:extLst>
                <a:ext uri="{FF2B5EF4-FFF2-40B4-BE49-F238E27FC236}">
                  <a16:creationId xmlns:a16="http://schemas.microsoft.com/office/drawing/2014/main" id="{2AD5834A-BD4E-4C90-B2B9-2D244EF26DE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Times New Roman" pitchFamily="18" charset="0"/>
                <a:ea typeface="굴림" charset="-127"/>
                <a:cs typeface="+mn-cs"/>
              </a:endParaRPr>
            </a:p>
          </p:txBody>
        </p:sp>
        <p:sp>
          <p:nvSpPr>
            <p:cNvPr id="14" name="AutoShape 115" descr="gdd03">
              <a:extLst>
                <a:ext uri="{FF2B5EF4-FFF2-40B4-BE49-F238E27FC236}">
                  <a16:creationId xmlns:a16="http://schemas.microsoft.com/office/drawing/2014/main" id="{4084D34F-3D0C-40C2-B62B-A44FC377C92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Times New Roman" pitchFamily="18" charset="0"/>
                <a:ea typeface="굴림" charset="-127"/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E65C441-2A0F-4F37-A620-621055B8C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EC0BC20-7C3F-48F7-BC95-A7D8FC55F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7ED56A-9626-4EBB-BE84-39014DFE2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EC74E457-C7FE-41ED-9976-2B8CFDDF2F9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526544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D5CBFE-3963-4E2E-B396-1B611BE57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684A5E-1DE3-4904-A979-274A1E00D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1CC644-F992-40EF-8103-3DA5FDA09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CBB4F-9DA0-4A19-AD11-8CF678AB577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6164286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C1E33E-F7D1-4385-9D82-08E4F20A1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850DC-B585-4569-BFAE-266E5AF71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D2D81D-7EF0-4DCB-9415-DAA0F2241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B84BA-1CFD-4615-828C-1B7878A87EF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0166979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tr-T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6CF00E-8377-44EB-B6EB-70F143CD2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93FFBE-2CA6-4049-B6D5-5DCED0D13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3BA69-1F03-41FF-B56C-DB8F41D0A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6300A-C764-4509-8C71-60F0858AFE2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5963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tr-T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B35726-D990-4C41-990A-196485698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170053-6B9C-4EF0-8B56-16E330CE7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F18843-70B6-443A-81AA-49F467BBD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E6F3-3EAA-41E3-9875-010EC6CE338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5390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2D5AC-7521-4993-B55F-1596691FD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94A2F3-B4F9-4882-8EE0-E47C289BC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05D79-B538-4458-A9C9-C4796DE99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206CE-3D62-4030-B95B-ABC6BE89F8F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9584017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349F81-FE41-4D3A-9598-5D39F4197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D7E26-972D-43B7-9B59-6BAB7BA89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3872C-ABBC-48A3-AE40-C084DF5B4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EB799-776A-4493-96BF-F33E1859BBE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5101931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2618D-A27E-4E77-90E5-C8423887D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62556-9989-401A-B6F6-BDBEE1E95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5CBDF-B20F-408F-82DE-E47AB880B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4142D-FC27-41A1-BDE1-B9985ADD27D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5378608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3266C9-869F-4852-B79B-44CD19F28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D6189D-9112-4492-A062-E017A3EFE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2531A7-FEE9-419F-811E-354F4E876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71F6F-7215-481B-A0F5-5AC7418BA84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6030520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C638C0-ACFA-491B-86F8-451C1DACE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CE0A5D-7C77-47BB-BCE4-057254B27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DAF624-1421-463F-8CA1-58C7CCEB6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AB559-EC03-4CB1-8FFC-36BF0FD2325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0799733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575AF1-6720-486A-AF11-68CF7F9E9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B99A43-8B90-4F54-890F-C9E664151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6D6A10-035E-425B-9A67-0BA8045AE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F98BD-305A-4AD5-91D8-45E8664850B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2189315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18D91-B12D-4B4A-9BE7-D0307D932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13314-D0FE-4E05-9E64-2F31F1CFD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D1617-1306-4DD4-BFF2-25870F16B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3268C-C708-4422-8B00-7B156CCBEF0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8283811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61291-226A-48F6-866D-E9E0D1FE8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18445-C8DC-4B10-9E8E-F9207FBA7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6B274-87EC-4977-9C0F-533EB5424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20D7B-0788-4697-8F2E-C05CD3499F4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7193307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>
            <a:extLst>
              <a:ext uri="{FF2B5EF4-FFF2-40B4-BE49-F238E27FC236}">
                <a16:creationId xmlns:a16="http://schemas.microsoft.com/office/drawing/2014/main" id="{1FB1B000-F5A8-4ABF-9FF2-D3E6237364F9}"/>
              </a:ext>
            </a:extLst>
          </p:cNvPr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grpSp>
        <p:nvGrpSpPr>
          <p:cNvPr id="1027" name="Group 16">
            <a:extLst>
              <a:ext uri="{FF2B5EF4-FFF2-40B4-BE49-F238E27FC236}">
                <a16:creationId xmlns:a16="http://schemas.microsoft.com/office/drawing/2014/main" id="{ADED9FD2-1B15-4F20-98D0-4EC923741F0B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>
              <a:extLst>
                <a:ext uri="{FF2B5EF4-FFF2-40B4-BE49-F238E27FC236}">
                  <a16:creationId xmlns:a16="http://schemas.microsoft.com/office/drawing/2014/main" id="{0D7E9FC3-339A-4876-9601-642983FF9C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latin typeface="+mn-lt"/>
                <a:cs typeface="+mn-cs"/>
              </a:endParaRPr>
            </a:p>
          </p:txBody>
        </p:sp>
        <p:sp>
          <p:nvSpPr>
            <p:cNvPr id="1042" name="Rectangle 18">
              <a:extLst>
                <a:ext uri="{FF2B5EF4-FFF2-40B4-BE49-F238E27FC236}">
                  <a16:creationId xmlns:a16="http://schemas.microsoft.com/office/drawing/2014/main" id="{58577FBF-7518-40B5-9EAF-DA755AEA42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latin typeface="+mn-lt"/>
                <a:cs typeface="+mn-cs"/>
              </a:endParaRPr>
            </a:p>
          </p:txBody>
        </p:sp>
      </p:grpSp>
      <p:sp>
        <p:nvSpPr>
          <p:cNvPr id="1043" name="AutoShape 19">
            <a:extLst>
              <a:ext uri="{FF2B5EF4-FFF2-40B4-BE49-F238E27FC236}">
                <a16:creationId xmlns:a16="http://schemas.microsoft.com/office/drawing/2014/main" id="{D746805D-7E20-4BBC-B53B-537B3EAA42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44" name="AutoShape 20">
            <a:extLst>
              <a:ext uri="{FF2B5EF4-FFF2-40B4-BE49-F238E27FC236}">
                <a16:creationId xmlns:a16="http://schemas.microsoft.com/office/drawing/2014/main" id="{23FB7094-DDD1-4993-84D7-3FC86D22B7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45" name="AutoShape 21">
            <a:extLst>
              <a:ext uri="{FF2B5EF4-FFF2-40B4-BE49-F238E27FC236}">
                <a16:creationId xmlns:a16="http://schemas.microsoft.com/office/drawing/2014/main" id="{05A8A4B4-08F6-4DC5-9098-C01A0697CD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A3359AA6-7435-418E-B704-4B29A2E7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8CAA7F-3653-4C99-95DD-62107B8275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3772F3-3641-4654-9C31-27B4C8AEB0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9881FB-DC41-42AA-9808-77C5F62606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204D235-BEC1-4613-A63C-7BED828053FA}" type="slidenum">
              <a:rPr lang="en-US" altLang="tr-TR"/>
              <a:pPr/>
              <a:t>‹#›</a:t>
            </a:fld>
            <a:endParaRPr lang="en-US" altLang="tr-TR"/>
          </a:p>
        </p:txBody>
      </p:sp>
      <p:grpSp>
        <p:nvGrpSpPr>
          <p:cNvPr id="1035" name="Group 22">
            <a:extLst>
              <a:ext uri="{FF2B5EF4-FFF2-40B4-BE49-F238E27FC236}">
                <a16:creationId xmlns:a16="http://schemas.microsoft.com/office/drawing/2014/main" id="{797D8941-7CCA-4E6C-A622-BA6B67F098B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>
              <a:extLst>
                <a:ext uri="{FF2B5EF4-FFF2-40B4-BE49-F238E27FC236}">
                  <a16:creationId xmlns:a16="http://schemas.microsoft.com/office/drawing/2014/main" id="{978F5407-2899-4766-8A34-A5EC67C609B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latin typeface="+mn-lt"/>
                <a:cs typeface="+mn-cs"/>
              </a:endParaRPr>
            </a:p>
          </p:txBody>
        </p:sp>
        <p:sp>
          <p:nvSpPr>
            <p:cNvPr id="1048" name="AutoShape 24">
              <a:extLst>
                <a:ext uri="{FF2B5EF4-FFF2-40B4-BE49-F238E27FC236}">
                  <a16:creationId xmlns:a16="http://schemas.microsoft.com/office/drawing/2014/main" id="{AC33648E-4442-4C34-86A2-CE8411D0FE0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latin typeface="+mn-lt"/>
                <a:cs typeface="+mn-cs"/>
              </a:endParaRPr>
            </a:p>
          </p:txBody>
        </p:sp>
        <p:sp>
          <p:nvSpPr>
            <p:cNvPr id="1049" name="AutoShape 25">
              <a:extLst>
                <a:ext uri="{FF2B5EF4-FFF2-40B4-BE49-F238E27FC236}">
                  <a16:creationId xmlns:a16="http://schemas.microsoft.com/office/drawing/2014/main" id="{8FD421B6-C36A-44F8-9ADB-A0649F812C7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latin typeface="+mn-lt"/>
                <a:cs typeface="+mn-cs"/>
              </a:endParaRPr>
            </a:p>
          </p:txBody>
        </p:sp>
      </p:grpSp>
      <p:sp>
        <p:nvSpPr>
          <p:cNvPr id="1036" name="Rectangle 2">
            <a:extLst>
              <a:ext uri="{FF2B5EF4-FFF2-40B4-BE49-F238E27FC236}">
                <a16:creationId xmlns:a16="http://schemas.microsoft.com/office/drawing/2014/main" id="{EBCD53D4-78B3-44A4-AA89-9253107EC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>
            <a:extLst>
              <a:ext uri="{FF2B5EF4-FFF2-40B4-BE49-F238E27FC236}">
                <a16:creationId xmlns:a16="http://schemas.microsoft.com/office/drawing/2014/main" id="{18A0A7E0-043D-40A8-8E6F-257A31B50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5929313"/>
            <a:ext cx="6400800" cy="357187"/>
          </a:xfrm>
        </p:spPr>
        <p:txBody>
          <a:bodyPr/>
          <a:lstStyle/>
          <a:p>
            <a:pPr algn="l" eaLnBrk="1" hangingPunct="1"/>
            <a:r>
              <a:rPr lang="tr-TR" altLang="tr-TR">
                <a:solidFill>
                  <a:srgbClr val="002060"/>
                </a:solidFill>
              </a:rPr>
              <a:t>FİRMA ADI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534AF-AEA0-4606-9771-790D17C216CF}"/>
              </a:ext>
            </a:extLst>
          </p:cNvPr>
          <p:cNvSpPr/>
          <p:nvPr/>
        </p:nvSpPr>
        <p:spPr>
          <a:xfrm>
            <a:off x="3571868" y="2571744"/>
            <a:ext cx="435771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GENEL EMNİYET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KURALLARI</a:t>
            </a:r>
            <a:endParaRPr lang="tr-T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65D2C-2C55-4985-868F-D1893CBA72A2}"/>
              </a:ext>
            </a:extLst>
          </p:cNvPr>
          <p:cNvSpPr/>
          <p:nvPr/>
        </p:nvSpPr>
        <p:spPr>
          <a:xfrm>
            <a:off x="1928794" y="428604"/>
            <a:ext cx="515397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İŞ BAŞI EĞİTİMİ</a:t>
            </a:r>
            <a:br>
              <a:rPr lang="tr-TR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tr-TR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(TOOLBOX TALK)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7" name="Picture 4" descr="MCj03182500000[1]">
            <a:extLst>
              <a:ext uri="{FF2B5EF4-FFF2-40B4-BE49-F238E27FC236}">
                <a16:creationId xmlns:a16="http://schemas.microsoft.com/office/drawing/2014/main" id="{4E05D7C7-ADC0-4500-BE02-EF7977834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643438"/>
            <a:ext cx="228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klift">
            <a:extLst>
              <a:ext uri="{FF2B5EF4-FFF2-40B4-BE49-F238E27FC236}">
                <a16:creationId xmlns:a16="http://schemas.microsoft.com/office/drawing/2014/main" id="{59E46C36-95B9-4FF4-81BE-BE65E3B3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2928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39C2F8-0DEA-40CF-862E-DDBA8280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3" y="2428875"/>
            <a:ext cx="4929187" cy="2138363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Yolunuz üzerindeki gevşek, seyrek, oynak cisimleri temizleyin.</a:t>
            </a:r>
          </a:p>
          <a:p>
            <a:pPr lvl="1" algn="just">
              <a:spcAft>
                <a:spcPts val="1800"/>
              </a:spcAft>
            </a:pPr>
            <a:r>
              <a:rPr lang="tr-TR" altLang="tr-TR" sz="1800">
                <a:solidFill>
                  <a:srgbClr val="000066"/>
                </a:solidFill>
                <a:latin typeface="Arial" panose="020B0604020202020204" pitchFamily="34" charset="0"/>
              </a:rPr>
              <a:t>Bunların üzerinden geçmeyin ya da çevresinden dolaşmayın.</a:t>
            </a:r>
            <a:endParaRPr lang="en-US" altLang="tr-TR" sz="1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Yaya geçiş noktalarında dikkatli olun.</a:t>
            </a:r>
            <a:endParaRPr lang="tr-TR" altLang="tr-TR" b="0">
              <a:solidFill>
                <a:srgbClr val="000066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3B29EB1-15FC-4912-8368-9E018DC628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jniosh.go.jp/icpro/jicosh-old/english/cases/sacl/saigai02e/images/0209_2.gif">
            <a:extLst>
              <a:ext uri="{FF2B5EF4-FFF2-40B4-BE49-F238E27FC236}">
                <a16:creationId xmlns:a16="http://schemas.microsoft.com/office/drawing/2014/main" id="{91958CC8-FD8C-498E-95D8-3AAACB2B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42148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www.jniosh.go.jp/icpro/jicosh-old/english/cases/sacl/saigai02e/images/0209_4.gif">
            <a:extLst>
              <a:ext uri="{FF2B5EF4-FFF2-40B4-BE49-F238E27FC236}">
                <a16:creationId xmlns:a16="http://schemas.microsoft.com/office/drawing/2014/main" id="{F9D75A7B-8876-4C72-9AC6-B5C12500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1357313"/>
            <a:ext cx="392906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199296D-6B0D-4E6D-A8C1-EDDA3528E6D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311AF6BF-0027-49E9-B856-D3435D33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51435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>
                <a:solidFill>
                  <a:srgbClr val="FF0000"/>
                </a:solidFill>
              </a:rPr>
              <a:t>G</a:t>
            </a:r>
            <a:r>
              <a:rPr lang="tr-TR" altLang="tr-TR">
                <a:solidFill>
                  <a:srgbClr val="FF0000"/>
                </a:solidFill>
              </a:rPr>
              <a:t>evşek, seyrek, oynak cisimleri</a:t>
            </a:r>
            <a:r>
              <a:rPr lang="en-US" altLang="tr-TR">
                <a:solidFill>
                  <a:srgbClr val="FF0000"/>
                </a:solidFill>
              </a:rPr>
              <a:t>n ya da </a:t>
            </a:r>
            <a:r>
              <a:rPr lang="tr-TR" altLang="tr-TR">
                <a:solidFill>
                  <a:srgbClr val="FF0000"/>
                </a:solidFill>
              </a:rPr>
              <a:t> </a:t>
            </a:r>
            <a:r>
              <a:rPr lang="en-US" altLang="tr-TR">
                <a:solidFill>
                  <a:srgbClr val="FF0000"/>
                </a:solidFill>
              </a:rPr>
              <a:t>mazgalların </a:t>
            </a:r>
            <a:r>
              <a:rPr lang="tr-TR" altLang="tr-TR">
                <a:solidFill>
                  <a:srgbClr val="FF0000"/>
                </a:solidFill>
              </a:rPr>
              <a:t>üzerinden geçmeyin</a:t>
            </a:r>
            <a:endParaRPr lang="en-US" alt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niosh.go.jp/icpro/jicosh-old/english/cases/sacl/saigai02e/images/0229_2.gif">
            <a:extLst>
              <a:ext uri="{FF2B5EF4-FFF2-40B4-BE49-F238E27FC236}">
                <a16:creationId xmlns:a16="http://schemas.microsoft.com/office/drawing/2014/main" id="{817D68F7-3F43-45DC-BAE4-B43949F8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39290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www.jniosh.go.jp/icpro/jicosh-old/english/cases/sacl/saigai02e/images/0229_4.gif">
            <a:extLst>
              <a:ext uri="{FF2B5EF4-FFF2-40B4-BE49-F238E27FC236}">
                <a16:creationId xmlns:a16="http://schemas.microsoft.com/office/drawing/2014/main" id="{DCAFF2D7-C1FC-4DDF-8D45-79B7AFA8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357313"/>
            <a:ext cx="4143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5970A3C-CC52-4625-A1DD-31643037254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C92E805B-BED9-4CDB-B242-3B2EEA38A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72063"/>
            <a:ext cx="394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800"/>
              </a:spcAft>
            </a:pPr>
            <a:r>
              <a:rPr lang="tr-TR" altLang="tr-TR">
                <a:solidFill>
                  <a:srgbClr val="FF0000"/>
                </a:solidFill>
              </a:rPr>
              <a:t>Yaya geçiş noktalarında dikkatli olun!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D2EE1-DDC7-4433-9058-17C77D6C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0250"/>
            <a:ext cx="4857750" cy="27860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tr-TR" altLang="tr-TR" sz="1800" b="0">
                <a:solidFill>
                  <a:srgbClr val="000066"/>
                </a:solidFill>
              </a:rPr>
              <a:t>Daima forklift için önerilen tonajlarda yükleme yapın.</a:t>
            </a:r>
          </a:p>
          <a:p>
            <a:pPr algn="just">
              <a:lnSpc>
                <a:spcPct val="80000"/>
              </a:lnSpc>
            </a:pPr>
            <a:endParaRPr lang="tr-TR" altLang="tr-TR" sz="18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tr-TR" altLang="tr-TR" sz="1800" b="0">
                <a:solidFill>
                  <a:srgbClr val="000066"/>
                </a:solidFill>
              </a:rPr>
              <a:t>Güvenli olmayan ve dengesiz yükleri kaldırmayın ve taşımayın.</a:t>
            </a:r>
            <a:endParaRPr lang="en-US" altLang="tr-TR" sz="18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endParaRPr lang="en-US" altLang="tr-TR" sz="18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tr-TR" altLang="tr-TR" sz="1800" b="0">
                <a:solidFill>
                  <a:srgbClr val="000066"/>
                </a:solidFill>
              </a:rPr>
              <a:t>Taşıyacağınız yükün ağırlık merkezini dengeleyerek yükleme yapın. </a:t>
            </a:r>
          </a:p>
          <a:p>
            <a:pPr algn="just">
              <a:lnSpc>
                <a:spcPct val="80000"/>
              </a:lnSpc>
            </a:pPr>
            <a:endParaRPr lang="tr-TR" altLang="tr-TR" sz="18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tr-TR" altLang="tr-TR" sz="1800" b="0">
                <a:solidFill>
                  <a:srgbClr val="000066"/>
                </a:solidFill>
              </a:rPr>
              <a:t>Forklifte kesinlikle karşı denge ağırlığı ilave etmeyin. </a:t>
            </a:r>
          </a:p>
          <a:p>
            <a:endParaRPr lang="tr-TR" altLang="tr-TR" sz="1800">
              <a:solidFill>
                <a:srgbClr val="000066"/>
              </a:solidFill>
            </a:endParaRPr>
          </a:p>
        </p:txBody>
      </p:sp>
      <p:pic>
        <p:nvPicPr>
          <p:cNvPr id="15363" name="Picture 2" descr="forklift Sick Forklift Skills">
            <a:extLst>
              <a:ext uri="{FF2B5EF4-FFF2-40B4-BE49-F238E27FC236}">
                <a16:creationId xmlns:a16="http://schemas.microsoft.com/office/drawing/2014/main" id="{DA842ECC-C9C5-4451-ACC4-1D91EE10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000125"/>
            <a:ext cx="321468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6D4D21C0-84AF-45A6-A4F2-74ABCC41E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jniosh.go.jp/icpro/jicosh-old/english/cases/sacl/saigai02e/images/0234_2.gif">
            <a:extLst>
              <a:ext uri="{FF2B5EF4-FFF2-40B4-BE49-F238E27FC236}">
                <a16:creationId xmlns:a16="http://schemas.microsoft.com/office/drawing/2014/main" id="{D0423B59-EACF-4EAC-B30F-A52E4722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40719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www.jniosh.go.jp/icpro/jicosh-old/english/cases/sacl/saigai02e/images/0234_4.gif">
            <a:extLst>
              <a:ext uri="{FF2B5EF4-FFF2-40B4-BE49-F238E27FC236}">
                <a16:creationId xmlns:a16="http://schemas.microsoft.com/office/drawing/2014/main" id="{9CDD4FFC-7592-49F9-9318-A07402B6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392906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6A73CEB-EA18-48F3-8245-3DF3107F4D5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D263C-85F6-403B-A996-5CE8F142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214938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0000"/>
                </a:solidFill>
              </a:rPr>
              <a:t>Güvenli olmayan ve dengesiz yükleri kaldırmayın ve taşımayın! </a:t>
            </a:r>
            <a:endParaRPr lang="en-US" alt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D562-0C23-4801-8F7A-5E838397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8" y="1857375"/>
            <a:ext cx="5043487" cy="29956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tr-TR" altLang="tr-TR" sz="1900" b="0">
                <a:solidFill>
                  <a:srgbClr val="000066"/>
                </a:solidFill>
              </a:rPr>
              <a:t>Dengesiz yükler devrilme riskini arttıracaktır. </a:t>
            </a:r>
          </a:p>
          <a:p>
            <a:pPr algn="just">
              <a:lnSpc>
                <a:spcPct val="80000"/>
              </a:lnSpc>
            </a:pPr>
            <a:endParaRPr lang="tr-TR" altLang="tr-TR" sz="19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tr-TR" altLang="tr-TR" sz="1900" b="0">
                <a:solidFill>
                  <a:srgbClr val="000066"/>
                </a:solidFill>
              </a:rPr>
              <a:t>Ağır yükleme forkliftin devrilmesine ve bunun sonucunda personel yaralanmalarına ve aracın hasarına neden olabilir.</a:t>
            </a:r>
          </a:p>
          <a:p>
            <a:pPr algn="just">
              <a:lnSpc>
                <a:spcPct val="80000"/>
              </a:lnSpc>
            </a:pPr>
            <a:endParaRPr lang="tr-TR" altLang="tr-TR" sz="19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tr-TR" altLang="tr-TR" sz="1900" b="0">
                <a:solidFill>
                  <a:srgbClr val="000066"/>
                </a:solidFill>
              </a:rPr>
              <a:t>Çatal aralıklarını yükün ağırlık merkezine göre dengeleyerek aralayın ve yükü daima düzgünce istifleyerek taşıma yapın. </a:t>
            </a:r>
          </a:p>
          <a:p>
            <a:endParaRPr lang="tr-TR" altLang="tr-TR">
              <a:solidFill>
                <a:srgbClr val="000066"/>
              </a:solidFill>
            </a:endParaRPr>
          </a:p>
        </p:txBody>
      </p:sp>
      <p:pic>
        <p:nvPicPr>
          <p:cNvPr id="17411" name="Picture 6" descr="http://www.norlift.com/imgs/tipped.jpg">
            <a:extLst>
              <a:ext uri="{FF2B5EF4-FFF2-40B4-BE49-F238E27FC236}">
                <a16:creationId xmlns:a16="http://schemas.microsoft.com/office/drawing/2014/main" id="{9CCFA787-BCBA-4EFE-804A-13B09C69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30718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http://www.osh.dol.govt.nz/publications/series/aa04-forkliftdriverfatality.jpg">
            <a:extLst>
              <a:ext uri="{FF2B5EF4-FFF2-40B4-BE49-F238E27FC236}">
                <a16:creationId xmlns:a16="http://schemas.microsoft.com/office/drawing/2014/main" id="{02AD6554-3319-4128-ABFE-267C4FF6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718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>
            <a:extLst>
              <a:ext uri="{FF2B5EF4-FFF2-40B4-BE49-F238E27FC236}">
                <a16:creationId xmlns:a16="http://schemas.microsoft.com/office/drawing/2014/main" id="{142D6B44-340C-431A-9F4C-EF07337EF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jniosh.go.jp/icpro/jicosh-old/english/cases/sacl/saigai02e/images/0232_2.gif">
            <a:extLst>
              <a:ext uri="{FF2B5EF4-FFF2-40B4-BE49-F238E27FC236}">
                <a16:creationId xmlns:a16="http://schemas.microsoft.com/office/drawing/2014/main" id="{C9B82F28-3B21-44B8-8F02-707EEBA8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3857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jniosh.go.jp/icpro/jicosh-old/english/cases/sacl/saigai02e/images/0232_4.gif">
            <a:extLst>
              <a:ext uri="{FF2B5EF4-FFF2-40B4-BE49-F238E27FC236}">
                <a16:creationId xmlns:a16="http://schemas.microsoft.com/office/drawing/2014/main" id="{CDBA11F1-9E8D-46F9-AC14-D4576D86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500188"/>
            <a:ext cx="421481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452188F-C62A-49D2-BBCF-A4DB555132C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5E1DF2-5807-48FA-AA4F-09040E316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5286375"/>
            <a:ext cx="457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r-TR" altLang="tr-TR">
                <a:solidFill>
                  <a:srgbClr val="FF0000"/>
                </a:solidFill>
              </a:rPr>
              <a:t>Dengesiz yükler devrilme riskini arttıracaktır!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3C6B-9CCD-4F6B-A508-C83228C2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2357438"/>
            <a:ext cx="4471988" cy="2638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tr-TR" altLang="tr-TR" sz="1900" b="0">
                <a:solidFill>
                  <a:srgbClr val="000066"/>
                </a:solidFill>
              </a:rPr>
              <a:t>Çatalları yükün altında olabildiğince geniş aralıklı tutmaya çalışın. </a:t>
            </a:r>
          </a:p>
          <a:p>
            <a:pPr algn="just">
              <a:lnSpc>
                <a:spcPct val="80000"/>
              </a:lnSpc>
            </a:pPr>
            <a:endParaRPr lang="tr-TR" altLang="tr-TR" sz="19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tr-TR" altLang="tr-TR" sz="1900" b="0">
                <a:solidFill>
                  <a:srgbClr val="000066"/>
                </a:solidFill>
              </a:rPr>
              <a:t>Yükü her iki çatala da eşit dağıtın ve tek çatalı kullanarak asla taşıma yapmayın.</a:t>
            </a:r>
          </a:p>
          <a:p>
            <a:pPr algn="just">
              <a:lnSpc>
                <a:spcPct val="80000"/>
              </a:lnSpc>
            </a:pPr>
            <a:endParaRPr lang="tr-TR" altLang="tr-TR" sz="1900" b="0">
              <a:solidFill>
                <a:srgbClr val="000066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tr-TR" altLang="tr-TR" sz="1900" b="0">
                <a:solidFill>
                  <a:srgbClr val="000066"/>
                </a:solidFill>
              </a:rPr>
              <a:t>Asla aşırı yükleme yapmayın.</a:t>
            </a:r>
          </a:p>
        </p:txBody>
      </p:sp>
      <p:pic>
        <p:nvPicPr>
          <p:cNvPr id="20483" name="Picture 2" descr="Used Yale Forklifts of Florida">
            <a:extLst>
              <a:ext uri="{FF2B5EF4-FFF2-40B4-BE49-F238E27FC236}">
                <a16:creationId xmlns:a16="http://schemas.microsoft.com/office/drawing/2014/main" id="{AE451F7E-98F7-4AD3-8E20-271F9044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32480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D49D210C-1315-4C80-8059-733ED4410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jniosh.go.jp/icpro/jicosh-old/english/cases/sacl/saigai02e/images/0213_2.gif">
            <a:extLst>
              <a:ext uri="{FF2B5EF4-FFF2-40B4-BE49-F238E27FC236}">
                <a16:creationId xmlns:a16="http://schemas.microsoft.com/office/drawing/2014/main" id="{0BDFA390-7751-482F-BF8A-3A3500B8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42148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www.jniosh.go.jp/icpro/jicosh-old/english/cases/sacl/saigai02e/images/0213_4.gif">
            <a:extLst>
              <a:ext uri="{FF2B5EF4-FFF2-40B4-BE49-F238E27FC236}">
                <a16:creationId xmlns:a16="http://schemas.microsoft.com/office/drawing/2014/main" id="{3AC96CFF-B744-43E1-8B19-ADDFC9F1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714500"/>
            <a:ext cx="378618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BEE773E-1646-49B1-9906-BCA3A45DE99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B7524-10BA-4510-BBB1-D2D4C955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5286375"/>
            <a:ext cx="462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solidFill>
                  <a:srgbClr val="FF0000"/>
                </a:solidFill>
              </a:rPr>
              <a:t>T</a:t>
            </a:r>
            <a:r>
              <a:rPr lang="tr-TR" altLang="tr-TR">
                <a:solidFill>
                  <a:srgbClr val="FF0000"/>
                </a:solidFill>
              </a:rPr>
              <a:t>ek çatalı kullanarak asla taşıma yapmayın!</a:t>
            </a:r>
            <a:endParaRPr lang="en-US" alt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A594B5-8109-4F6F-9197-115370F0F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00313"/>
            <a:ext cx="46434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>
                <a:solidFill>
                  <a:srgbClr val="000066"/>
                </a:solidFill>
                <a:latin typeface="Verdana" panose="020B0604030504040204" pitchFamily="34" charset="0"/>
              </a:rPr>
              <a:t>Forkliftin her zaman kontrolunuz altında olduğundan emin olun.</a:t>
            </a:r>
            <a:endParaRPr lang="en-US" altLang="tr-TR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>
                <a:solidFill>
                  <a:srgbClr val="000066"/>
                </a:solidFill>
                <a:latin typeface="Verdana" panose="020B0604030504040204" pitchFamily="34" charset="0"/>
              </a:rPr>
              <a:t>Emniyetli mesafede durabilecek hızda kullanın.</a:t>
            </a:r>
            <a:endParaRPr lang="en-US" altLang="tr-TR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altLang="tr-TR">
                <a:solidFill>
                  <a:srgbClr val="000066"/>
                </a:solidFill>
                <a:latin typeface="Verdana" panose="020B0604030504040204" pitchFamily="34" charset="0"/>
              </a:rPr>
              <a:t>Harekete geçme ve durma yavaş yavaş olmalıdır.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3F5AEE8-0D52-47FE-8593-9B8E37148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  <p:pic>
        <p:nvPicPr>
          <p:cNvPr id="22532" name="Picture 7" descr="fast-forklift">
            <a:extLst>
              <a:ext uri="{FF2B5EF4-FFF2-40B4-BE49-F238E27FC236}">
                <a16:creationId xmlns:a16="http://schemas.microsoft.com/office/drawing/2014/main" id="{FA5A61D5-3879-4179-BDF0-328540A4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34925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A504E3ED-2CC2-4BE1-92F4-D1D8B307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39671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8F8C2A2A-B265-4706-B211-6AFF44F5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429000"/>
            <a:ext cx="1285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/>
              <a:t>Forklift</a:t>
            </a:r>
          </a:p>
          <a:p>
            <a:pPr algn="ctr" eaLnBrk="1" hangingPunct="1"/>
            <a:r>
              <a:rPr lang="tr-TR" altLang="tr-TR"/>
              <a:t>Operatör</a:t>
            </a:r>
          </a:p>
          <a:p>
            <a:pPr algn="ctr" eaLnBrk="1" hangingPunct="1"/>
            <a:r>
              <a:rPr lang="tr-TR" altLang="tr-TR"/>
              <a:t>Sertifikası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A5854-D716-425A-9F6D-2972B93A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557338"/>
            <a:ext cx="41433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>
                <a:solidFill>
                  <a:srgbClr val="000066"/>
                </a:solidFill>
                <a:latin typeface="Verdana" panose="020B0604030504040204" pitchFamily="34" charset="0"/>
              </a:rPr>
              <a:t>Forklifti kullanma eğitimi almış, ehliyetli bir personel kullanmalıdır. Forklift operatör belgesine sahip olunmalıdır.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en-US" altLang="tr-TR" sz="200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>
                <a:solidFill>
                  <a:srgbClr val="000066"/>
                </a:solidFill>
                <a:latin typeface="Verdana" panose="020B0604030504040204" pitchFamily="34" charset="0"/>
              </a:rPr>
              <a:t>Mutlaka güncel deneyime sahip olunmalıdır.</a:t>
            </a: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F29FA840-C871-4B45-95A7-A0C2E8152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b="1"/>
              <a:t>Forklift Operatörlüğü için Gerekenler</a:t>
            </a:r>
            <a:endParaRPr lang="en-US" altLang="tr-TR" sz="2400" b="1"/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5D927140-6748-44D7-9B48-02FF836B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500563"/>
            <a:ext cx="28098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jniosh.go.jp/icpro/jicosh-old/english/cases/sacl/saigai02e/images/0208_2.gif">
            <a:extLst>
              <a:ext uri="{FF2B5EF4-FFF2-40B4-BE49-F238E27FC236}">
                <a16:creationId xmlns:a16="http://schemas.microsoft.com/office/drawing/2014/main" id="{A9118855-E917-4FF9-A019-81D28505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40719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www.jniosh.go.jp/icpro/jicosh-old/english/cases/sacl/saigai02e/images/0208_4.gif">
            <a:extLst>
              <a:ext uri="{FF2B5EF4-FFF2-40B4-BE49-F238E27FC236}">
                <a16:creationId xmlns:a16="http://schemas.microsoft.com/office/drawing/2014/main" id="{7A7F72C2-33DF-489C-AFC1-01D23D6C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1285875"/>
            <a:ext cx="392906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5E7118A-D637-40FF-A9BF-8E03449869F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680D0-4E58-489E-A6BE-BCDC4937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5143500"/>
            <a:ext cx="67865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altLang="tr-TR">
                <a:solidFill>
                  <a:srgbClr val="FF0000"/>
                </a:solidFill>
                <a:latin typeface="Verdana" panose="020B0604030504040204" pitchFamily="34" charset="0"/>
              </a:rPr>
              <a:t>Harekete geçme ve durma yavaş yavaş olmalıdır.</a:t>
            </a:r>
            <a:endParaRPr lang="en-US" altLang="tr-TR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altLang="tr-TR">
                <a:solidFill>
                  <a:srgbClr val="FF0000"/>
                </a:solidFill>
                <a:latin typeface="Verdana" panose="020B0604030504040204" pitchFamily="34" charset="0"/>
              </a:rPr>
              <a:t>Mavevralarınızda yayalara dikkat edin!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D5E8-4C21-42C6-BD3C-2CC5EFDF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428875"/>
            <a:ext cx="4757737" cy="270986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Forklift üzerinde yemek yemek, meşrubat vs. içmek veya sigara içmek yasaktır.</a:t>
            </a:r>
            <a:endParaRPr lang="en-US" altLang="tr-TR" sz="1800" b="0">
              <a:solidFill>
                <a:srgbClr val="000066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İlaç ve/veya alkol etkisi altındayken forklift kullanmayın.</a:t>
            </a:r>
            <a:endParaRPr lang="en-US" altLang="tr-TR" sz="1800" b="0">
              <a:solidFill>
                <a:srgbClr val="000066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Hoyratlık, eşek şakası veya akrobasi sürüşü kabul edilemez.</a:t>
            </a:r>
            <a:endParaRPr lang="en-US" altLang="tr-TR" sz="1800" b="0">
              <a:solidFill>
                <a:srgbClr val="000066"/>
              </a:solidFill>
            </a:endParaRPr>
          </a:p>
          <a:p>
            <a:endParaRPr lang="tr-TR" altLang="tr-TR" sz="2000" b="0"/>
          </a:p>
        </p:txBody>
      </p:sp>
      <p:pic>
        <p:nvPicPr>
          <p:cNvPr id="24579" name="Picture 2" descr="http://www.biztimes.com/nf/uploads/Image/forklift.jpg">
            <a:extLst>
              <a:ext uri="{FF2B5EF4-FFF2-40B4-BE49-F238E27FC236}">
                <a16:creationId xmlns:a16="http://schemas.microsoft.com/office/drawing/2014/main" id="{D1F510F2-0EEB-4FF1-9A8E-F2FBA1CC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1214438"/>
            <a:ext cx="23622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C025CFE5-E1E4-4687-A39D-6BD91C5A0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94A1D49F-3FF1-4ECE-B874-A4A1321EF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28938" y="2571750"/>
            <a:ext cx="5214937" cy="20796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Gerekli durumlarda emniyet ekipmanlarını giyin.</a:t>
            </a:r>
          </a:p>
          <a:p>
            <a:pPr algn="just"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Emniyet veya acil durum ekipmanlarını kilitlemeyin/alıkoymayın/bloke etmeyin</a:t>
            </a:r>
            <a:r>
              <a:rPr lang="en-US" altLang="tr-TR" sz="1800" b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84A176F-9213-47E9-A17A-AF825331D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  <p:pic>
        <p:nvPicPr>
          <p:cNvPr id="25604" name="Picture 2" descr="http://www.foresitetraining.com.au/images/forklift.jpg">
            <a:extLst>
              <a:ext uri="{FF2B5EF4-FFF2-40B4-BE49-F238E27FC236}">
                <a16:creationId xmlns:a16="http://schemas.microsoft.com/office/drawing/2014/main" id="{CF08E81C-B6D6-412E-95CB-19219717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928938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2" name="Rectangle 14">
            <a:extLst>
              <a:ext uri="{FF2B5EF4-FFF2-40B4-BE49-F238E27FC236}">
                <a16:creationId xmlns:a16="http://schemas.microsoft.com/office/drawing/2014/main" id="{FB611EE5-D600-4155-9793-3BC77DBEDA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2143125"/>
            <a:ext cx="5457825" cy="2643188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Tanımlanmış yolları kullanın.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tr-TR" altLang="tr-TR" sz="1800">
                <a:solidFill>
                  <a:srgbClr val="000066"/>
                </a:solidFill>
                <a:latin typeface="Arial" panose="020B0604020202020204" pitchFamily="34" charset="0"/>
              </a:rPr>
              <a:t>Tanımlanmış yollar engelsiz olanlardır</a:t>
            </a:r>
            <a:r>
              <a:rPr lang="en-US" altLang="tr-TR" sz="180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Hareket yolunun açık görüşlü olmasına dikkat edin ve her zaman hareket yönüne bakıyor olun.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Eğer yük görüş alanınızı kapatıyorsa, geri geri gidin.</a:t>
            </a:r>
            <a:endParaRPr lang="en-US" altLang="tr-TR" sz="1800" b="0">
              <a:solidFill>
                <a:srgbClr val="000066"/>
              </a:solidFill>
            </a:endParaRP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tr-TR" sz="1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95F78CC-1DA7-4205-8EAE-B85787308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/>
              <a:t>Emniyetli Kullanın</a:t>
            </a:r>
            <a:r>
              <a:rPr lang="en-US" altLang="tr-TR"/>
              <a:t> </a:t>
            </a:r>
          </a:p>
        </p:txBody>
      </p:sp>
      <p:pic>
        <p:nvPicPr>
          <p:cNvPr id="26628" name="Picture 4" descr="http://www.forkliftpro.com/images/complete%20osha%20forklift%20operator%20training%20kit.jpg">
            <a:extLst>
              <a:ext uri="{FF2B5EF4-FFF2-40B4-BE49-F238E27FC236}">
                <a16:creationId xmlns:a16="http://schemas.microsoft.com/office/drawing/2014/main" id="{DAD3F7A9-3316-46D9-97C4-B273E2A8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1500188"/>
            <a:ext cx="27813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FE6FDF4A-0CC2-4152-8FA1-A2475453EB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3575" y="2714625"/>
            <a:ext cx="4868863" cy="22987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Forklifti sabit bir cismin önünde duran bir kişiye doğru asla kullanmayın.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Çapraz ara yollar ve görüşün sınırlı olduğu diğer tüm lokasyonlarda hızınızı düşürün ve korna kullanın.</a:t>
            </a:r>
            <a:endParaRPr lang="en-US" altLang="tr-TR" sz="1800" b="0">
              <a:solidFill>
                <a:srgbClr val="000066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2EDDA4F-528F-44F3-8196-F6AAE7999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/>
              <a:t>Emniyetli</a:t>
            </a:r>
            <a:r>
              <a:rPr lang="tr-TR" altLang="tr-TR"/>
              <a:t> </a:t>
            </a:r>
            <a:r>
              <a:rPr lang="tr-TR" altLang="tr-TR" b="1"/>
              <a:t>Kullanın</a:t>
            </a:r>
            <a:endParaRPr lang="en-US" altLang="tr-TR" b="1"/>
          </a:p>
        </p:txBody>
      </p:sp>
      <p:pic>
        <p:nvPicPr>
          <p:cNvPr id="27652" name="Picture 2" descr="http://www.noktaforklift.com/images/kiralik-portif.jpg">
            <a:extLst>
              <a:ext uri="{FF2B5EF4-FFF2-40B4-BE49-F238E27FC236}">
                <a16:creationId xmlns:a16="http://schemas.microsoft.com/office/drawing/2014/main" id="{03779144-F71B-41A2-B101-0E88FADD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E03C-D25E-4A6C-81BB-4BE6A0FF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786063"/>
            <a:ext cx="5286375" cy="16383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Mümkün olduğunda her iki elinizin de direksiyon simidinde olmasına dikkat edin.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tr-TR" altLang="tr-TR" sz="1800" b="0">
                <a:solidFill>
                  <a:srgbClr val="000066"/>
                </a:solidFill>
              </a:rPr>
              <a:t>Forklift hareket halindeyken, kol ve bacaklarınızı kabin ya da üst koruyucu destekleri içinde tutun.</a:t>
            </a:r>
            <a:endParaRPr lang="en-US" altLang="tr-TR" sz="1800" b="0">
              <a:solidFill>
                <a:srgbClr val="000066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1BF1106-8900-4429-A395-0D40D17EE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/>
              <a:t>Emniyetli</a:t>
            </a:r>
            <a:r>
              <a:rPr lang="tr-TR" altLang="tr-TR"/>
              <a:t> </a:t>
            </a:r>
            <a:r>
              <a:rPr lang="tr-TR" altLang="tr-TR" b="1"/>
              <a:t>Kullanın</a:t>
            </a:r>
            <a:endParaRPr lang="en-US" altLang="tr-TR" b="1"/>
          </a:p>
        </p:txBody>
      </p:sp>
      <p:pic>
        <p:nvPicPr>
          <p:cNvPr id="28676" name="Picture 6" descr="Forklift Certificate Training">
            <a:extLst>
              <a:ext uri="{FF2B5EF4-FFF2-40B4-BE49-F238E27FC236}">
                <a16:creationId xmlns:a16="http://schemas.microsoft.com/office/drawing/2014/main" id="{1D5BBB25-F229-4A79-A314-6C167043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000125"/>
            <a:ext cx="23812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>
            <a:extLst>
              <a:ext uri="{FF2B5EF4-FFF2-40B4-BE49-F238E27FC236}">
                <a16:creationId xmlns:a16="http://schemas.microsoft.com/office/drawing/2014/main" id="{38E60C35-36C4-4083-A3EE-DA42ECFF7B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3071813"/>
            <a:ext cx="5357812" cy="1785937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tr-TR" altLang="tr-TR" sz="1800" b="0"/>
              <a:t>Sürücüsüz forkliftler yük boşaltıldıktan sonra kontak kapatılmalıdır.</a:t>
            </a:r>
            <a:endParaRPr lang="en-US" altLang="tr-TR" sz="1800" b="0"/>
          </a:p>
          <a:p>
            <a:pPr algn="just">
              <a:spcAft>
                <a:spcPts val="1800"/>
              </a:spcAft>
            </a:pPr>
            <a:r>
              <a:rPr lang="tr-TR" altLang="tr-TR" sz="1800" b="0"/>
              <a:t>Kavşaklarda, kör köşe girişlerinde ya da diğer trafik akışına katılımlarda durulması zorunludur.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E1D93A1-AC4A-4790-B1DA-C5B5240A3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/>
              <a:t>Emniyetli Kullanın</a:t>
            </a:r>
            <a:endParaRPr lang="en-US" altLang="tr-TR" b="1"/>
          </a:p>
        </p:txBody>
      </p:sp>
      <p:pic>
        <p:nvPicPr>
          <p:cNvPr id="29700" name="Picture 2" descr="http://www.chinamet.com.cn/proshow/pro_image/200644144687forklift.jpg">
            <a:extLst>
              <a:ext uri="{FF2B5EF4-FFF2-40B4-BE49-F238E27FC236}">
                <a16:creationId xmlns:a16="http://schemas.microsoft.com/office/drawing/2014/main" id="{7E05C35C-86F3-4760-81D6-2F46AF31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219200"/>
            <a:ext cx="33575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id="{4446C29C-A756-4C2D-8D21-22A25F2E8A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2057400"/>
            <a:ext cx="4714875" cy="3300413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tr-TR" sz="1800" b="0" dirty="0">
                <a:solidFill>
                  <a:srgbClr val="000066"/>
                </a:solidFill>
              </a:rPr>
              <a:t>Rampa kenarlarından ya da herhangi bir yüksek platformdan emniyetli mesafede uzakta bulunulmalıdır.</a:t>
            </a:r>
          </a:p>
          <a:p>
            <a:pPr algn="just">
              <a:spcAft>
                <a:spcPts val="1800"/>
              </a:spcAft>
              <a:defRPr/>
            </a:pPr>
            <a:r>
              <a:rPr lang="tr-TR" sz="1800" b="0" dirty="0">
                <a:solidFill>
                  <a:srgbClr val="000066"/>
                </a:solidFill>
              </a:rPr>
              <a:t>Yayalar yakınınızdaysa özellikle daha dikkatli olun.</a:t>
            </a:r>
          </a:p>
          <a:p>
            <a:pPr algn="just">
              <a:spcAft>
                <a:spcPts val="1800"/>
              </a:spcAft>
              <a:defRPr/>
            </a:pPr>
            <a:r>
              <a:rPr lang="tr-TR" sz="1800" b="0" dirty="0">
                <a:solidFill>
                  <a:srgbClr val="000066"/>
                </a:solidFill>
              </a:rPr>
              <a:t>Takip etmekte olduğunuz araçlarla aranızda emniyetli bir mesafenin bulunduğundan her zaman emin olun.</a:t>
            </a:r>
            <a:endParaRPr lang="en-US" sz="1800" b="0" dirty="0">
              <a:solidFill>
                <a:srgbClr val="000066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39DF69-7480-4B4A-9E68-F29D37B7B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pPr algn="ctr"/>
            <a:r>
              <a:rPr lang="tr-TR" altLang="tr-TR" b="1"/>
              <a:t>Emniyetli Kullanın</a:t>
            </a:r>
            <a:endParaRPr lang="en-US" altLang="tr-TR" b="1"/>
          </a:p>
        </p:txBody>
      </p:sp>
      <p:pic>
        <p:nvPicPr>
          <p:cNvPr id="30724" name="Picture 7" descr="a1_8">
            <a:extLst>
              <a:ext uri="{FF2B5EF4-FFF2-40B4-BE49-F238E27FC236}">
                <a16:creationId xmlns:a16="http://schemas.microsoft.com/office/drawing/2014/main" id="{AAAAB271-94E3-462C-8675-CE416D3F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000125"/>
            <a:ext cx="31432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49149-1E3E-449C-A5A4-265D89D18292}"/>
              </a:ext>
            </a:extLst>
          </p:cNvPr>
          <p:cNvSpPr/>
          <p:nvPr/>
        </p:nvSpPr>
        <p:spPr>
          <a:xfrm>
            <a:off x="714348" y="2714620"/>
            <a:ext cx="73036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kazasIZ GÜNLER!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4ED92F66-DEE0-4124-81C1-C41DA22B7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75" y="2571750"/>
            <a:ext cx="4429125" cy="1143000"/>
          </a:xfrm>
        </p:spPr>
        <p:txBody>
          <a:bodyPr/>
          <a:lstStyle/>
          <a:p>
            <a:pPr algn="just"/>
            <a:endParaRPr lang="tr-TR" altLang="tr-TR" sz="2000" b="0">
              <a:solidFill>
                <a:srgbClr val="000066"/>
              </a:solidFill>
            </a:endParaRPr>
          </a:p>
          <a:p>
            <a:pPr algn="just"/>
            <a:r>
              <a:rPr lang="tr-TR" altLang="tr-TR" sz="2000" b="0">
                <a:solidFill>
                  <a:srgbClr val="000066"/>
                </a:solidFill>
              </a:rPr>
              <a:t>Tüm trafik işaretleri ve kurallarına uyun!</a:t>
            </a:r>
            <a:endParaRPr lang="en-US" altLang="tr-TR" sz="2000" b="0">
              <a:solidFill>
                <a:srgbClr val="000066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D12F40B-DDEF-4F8A-A50B-37ABA9EC0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  <p:pic>
        <p:nvPicPr>
          <p:cNvPr id="5124" name="Picture 5" descr="E:\Data1\isg\isg resim\forklift_warehouse.jpg">
            <a:extLst>
              <a:ext uri="{FF2B5EF4-FFF2-40B4-BE49-F238E27FC236}">
                <a16:creationId xmlns:a16="http://schemas.microsoft.com/office/drawing/2014/main" id="{094FF022-5373-42E1-8E13-806E80C3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35718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7C76B46-4B10-4A3F-8201-B90EA2E46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  <p:pic>
        <p:nvPicPr>
          <p:cNvPr id="6147" name="Picture 4" descr="Hyster J1.6XNT Electric Truck">
            <a:extLst>
              <a:ext uri="{FF2B5EF4-FFF2-40B4-BE49-F238E27FC236}">
                <a16:creationId xmlns:a16="http://schemas.microsoft.com/office/drawing/2014/main" id="{6EC4E99A-366A-46C2-AA75-E14879B2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6433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9B1890-41BC-4A03-9BE5-4684668A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75" y="2781300"/>
            <a:ext cx="4392613" cy="1800225"/>
          </a:xfrm>
        </p:spPr>
        <p:txBody>
          <a:bodyPr/>
          <a:lstStyle/>
          <a:p>
            <a:pPr algn="just"/>
            <a:r>
              <a:rPr lang="tr-TR" altLang="tr-TR" sz="1600" b="0">
                <a:solidFill>
                  <a:srgbClr val="000066"/>
                </a:solidFill>
              </a:rPr>
              <a:t>Forkliftinizle yüksek hızlarda ani manevralar yapmaktan kaçının, ani duruş ve kalkışlar yapmayın. 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000066"/>
              </a:solidFill>
            </a:endParaRPr>
          </a:p>
          <a:p>
            <a:pPr algn="just"/>
            <a:endParaRPr lang="tr-TR" altLang="tr-TR" sz="1600" b="0">
              <a:solidFill>
                <a:srgbClr val="000066"/>
              </a:solidFill>
            </a:endParaRPr>
          </a:p>
          <a:p>
            <a:pPr algn="just"/>
            <a:r>
              <a:rPr lang="tr-TR" altLang="tr-TR" sz="1600" b="0">
                <a:solidFill>
                  <a:srgbClr val="000066"/>
                </a:solidFill>
              </a:rPr>
              <a:t>Ani ve dengesiz hareketler aracın devrilmesiyle sonuçlanabilir.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7D91CFF-0302-4BD5-94A4-6AEA26BCA9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DB3FD-E029-4604-A1FE-441DBEC4D0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00500" y="2571750"/>
            <a:ext cx="4068763" cy="1652588"/>
          </a:xfrm>
        </p:spPr>
        <p:txBody>
          <a:bodyPr/>
          <a:lstStyle/>
          <a:p>
            <a:pPr algn="just"/>
            <a:r>
              <a:rPr lang="tr-TR" altLang="tr-TR" sz="1600" b="0">
                <a:solidFill>
                  <a:srgbClr val="000066"/>
                </a:solidFill>
              </a:rPr>
              <a:t>Dönüşlerde, bina giriş ve çıkışlarında ve insanların yanında korna kullanarak uyarıda bulunun ve hızınızı düşürün.</a:t>
            </a:r>
            <a:endParaRPr lang="tr-TR" altLang="tr-TR" sz="1600" b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/>
            <a:endParaRPr lang="tr-TR" altLang="tr-TR" sz="1600" b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http://www.ttt-services.co.uk/images/cb_style.jpg">
            <a:extLst>
              <a:ext uri="{FF2B5EF4-FFF2-40B4-BE49-F238E27FC236}">
                <a16:creationId xmlns:a16="http://schemas.microsoft.com/office/drawing/2014/main" id="{1926B498-9895-4D28-9A37-C7557263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957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acl.or.jp/saigai/images/0201_2.gif">
            <a:extLst>
              <a:ext uri="{FF2B5EF4-FFF2-40B4-BE49-F238E27FC236}">
                <a16:creationId xmlns:a16="http://schemas.microsoft.com/office/drawing/2014/main" id="{0D30303E-FF15-4A96-9FA3-7EAAAB8A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9290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www.sacl.or.jp/saigai/images/0201_4.gif">
            <a:extLst>
              <a:ext uri="{FF2B5EF4-FFF2-40B4-BE49-F238E27FC236}">
                <a16:creationId xmlns:a16="http://schemas.microsoft.com/office/drawing/2014/main" id="{C9A98B49-0E1F-4E05-8323-D3892C89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714500"/>
            <a:ext cx="41433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8F256AE-F966-4DE2-9160-3EFC3ADA41B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D8DA8B1D-12F1-47DE-A5B0-864155D7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143500"/>
            <a:ext cx="485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rgbClr val="FF0000"/>
                </a:solidFill>
              </a:rPr>
              <a:t>Yayalara dikkat edin</a:t>
            </a:r>
            <a:r>
              <a:rPr lang="en-US" altLang="tr-TR" b="1">
                <a:solidFill>
                  <a:srgbClr val="FF0000"/>
                </a:solidFill>
              </a:rPr>
              <a:t>!</a:t>
            </a:r>
            <a:r>
              <a:rPr lang="tr-TR" altLang="tr-TR" b="1">
                <a:solidFill>
                  <a:srgbClr val="FF0000"/>
                </a:solidFill>
              </a:rPr>
              <a:t>.</a:t>
            </a:r>
            <a:endParaRPr lang="en-US" altLang="tr-TR" b="1">
              <a:solidFill>
                <a:srgbClr val="FF0000"/>
              </a:solidFill>
            </a:endParaRPr>
          </a:p>
          <a:p>
            <a:pPr algn="ctr" eaLnBrk="1" hangingPunct="1"/>
            <a:endParaRPr lang="en-US" altLang="tr-TR" b="1">
              <a:solidFill>
                <a:srgbClr val="FF0000"/>
              </a:solidFill>
            </a:endParaRPr>
          </a:p>
          <a:p>
            <a:pPr algn="ctr" eaLnBrk="1" hangingPunct="1"/>
            <a:r>
              <a:rPr lang="tr-TR" altLang="tr-TR" b="1">
                <a:solidFill>
                  <a:srgbClr val="FF0000"/>
                </a:solidFill>
              </a:rPr>
              <a:t>Onlar size dikkat etmiyor olabilir</a:t>
            </a:r>
            <a:r>
              <a:rPr lang="en-US" altLang="tr-TR" b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90F0-4AFA-4D86-8536-F7AD6439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3" y="2500313"/>
            <a:ext cx="4500562" cy="2286000"/>
          </a:xfrm>
        </p:spPr>
        <p:txBody>
          <a:bodyPr/>
          <a:lstStyle/>
          <a:p>
            <a:pPr algn="just"/>
            <a:r>
              <a:rPr lang="tr-TR" altLang="tr-TR" sz="1800" b="0">
                <a:solidFill>
                  <a:srgbClr val="000066"/>
                </a:solidFill>
              </a:rPr>
              <a:t>Kollarınız, bacaklarınızı ve başınızı operatör kabininin dışına çıkartmayın. 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 sz="1800" b="0">
              <a:solidFill>
                <a:srgbClr val="000066"/>
              </a:solidFill>
            </a:endParaRPr>
          </a:p>
          <a:p>
            <a:pPr algn="just"/>
            <a:r>
              <a:rPr lang="tr-TR" altLang="tr-TR" sz="1800" b="0">
                <a:solidFill>
                  <a:srgbClr val="000066"/>
                </a:solidFill>
              </a:rPr>
              <a:t>El ve ayaklarınızı forklift asansöründen uzak tutun.</a:t>
            </a:r>
          </a:p>
        </p:txBody>
      </p:sp>
      <p:pic>
        <p:nvPicPr>
          <p:cNvPr id="9219" name="Picture 2" descr="http://www.forkliftman.com/forkliftman/training/2008-09-08-1318-43/IMG_2356_sm.jpg">
            <a:extLst>
              <a:ext uri="{FF2B5EF4-FFF2-40B4-BE49-F238E27FC236}">
                <a16:creationId xmlns:a16="http://schemas.microsoft.com/office/drawing/2014/main" id="{31EF0696-78A6-4010-B7C3-20DF2D6A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6433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481F99AC-1F30-4114-BC0F-33C1896C3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acl.or.jp/saigai/images/0207_2.gif">
            <a:extLst>
              <a:ext uri="{FF2B5EF4-FFF2-40B4-BE49-F238E27FC236}">
                <a16:creationId xmlns:a16="http://schemas.microsoft.com/office/drawing/2014/main" id="{A5F6B5D8-BFC9-4908-9933-AEFC78F3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1433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www.sacl.or.jp/saigai/images/0207_4.gif">
            <a:extLst>
              <a:ext uri="{FF2B5EF4-FFF2-40B4-BE49-F238E27FC236}">
                <a16:creationId xmlns:a16="http://schemas.microsoft.com/office/drawing/2014/main" id="{5AB28144-6E54-4B88-904C-6953D289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357313"/>
            <a:ext cx="3786187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81776AC-CB97-4C40-ACE6-614BCA7E959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Genel Emniyet Kuralları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5B5E0BB8-8E34-4BAD-89E8-92862BEC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28637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>
                <a:solidFill>
                  <a:srgbClr val="FF0000"/>
                </a:solidFill>
              </a:rPr>
              <a:t>F</a:t>
            </a:r>
            <a:r>
              <a:rPr lang="tr-TR" altLang="tr-TR">
                <a:solidFill>
                  <a:srgbClr val="FF0000"/>
                </a:solidFill>
              </a:rPr>
              <a:t>orklift </a:t>
            </a:r>
            <a:r>
              <a:rPr lang="en-US" altLang="tr-TR">
                <a:solidFill>
                  <a:srgbClr val="FF0000"/>
                </a:solidFill>
              </a:rPr>
              <a:t>çatalları yukarda iken altına girip işlem yapmayın!</a:t>
            </a:r>
            <a:endParaRPr lang="tr-TR" alt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ckle your seat belt">
            <a:extLst>
              <a:ext uri="{FF2B5EF4-FFF2-40B4-BE49-F238E27FC236}">
                <a16:creationId xmlns:a16="http://schemas.microsoft.com/office/drawing/2014/main" id="{18FDD493-08A9-465F-B466-71FDED64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000125"/>
            <a:ext cx="3354387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Buckle your seat belt">
            <a:extLst>
              <a:ext uri="{FF2B5EF4-FFF2-40B4-BE49-F238E27FC236}">
                <a16:creationId xmlns:a16="http://schemas.microsoft.com/office/drawing/2014/main" id="{C230E7A1-3F10-4DB6-B37B-D6D2C2BE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786313"/>
            <a:ext cx="4643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95987C41-9604-4729-BBE9-6E26F91F3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2800" b="1"/>
              <a:t>Genel Emniyet Kuralları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80EC5A-A910-4762-A657-2E7F2554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357438"/>
            <a:ext cx="4500562" cy="1571625"/>
          </a:xfrm>
        </p:spPr>
        <p:txBody>
          <a:bodyPr/>
          <a:lstStyle/>
          <a:p>
            <a:pPr algn="just"/>
            <a:r>
              <a:rPr lang="tr-TR" altLang="tr-TR" sz="1800" b="0">
                <a:solidFill>
                  <a:srgbClr val="000066"/>
                </a:solidFill>
              </a:rPr>
              <a:t>Baretinizi mutlaka giyin.</a:t>
            </a:r>
          </a:p>
          <a:p>
            <a:pPr algn="just">
              <a:buFont typeface="Wingdings" panose="05000000000000000000" pitchFamily="2" charset="2"/>
              <a:buNone/>
            </a:pPr>
            <a:endParaRPr lang="tr-TR" altLang="tr-TR" sz="1800" b="0">
              <a:solidFill>
                <a:srgbClr val="000066"/>
              </a:solidFill>
            </a:endParaRPr>
          </a:p>
          <a:p>
            <a:pPr algn="just"/>
            <a:r>
              <a:rPr lang="tr-TR" altLang="tr-TR" sz="1800" b="0">
                <a:solidFill>
                  <a:srgbClr val="000066"/>
                </a:solidFill>
              </a:rPr>
              <a:t>Emniyet kemerinizi takmayı unutmayın!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cdb2004146l</Template>
  <TotalTime>1629</TotalTime>
  <Words>623</Words>
  <Application>Microsoft Office PowerPoint</Application>
  <PresentationFormat>Ekran Gösterisi (4:3)</PresentationFormat>
  <Paragraphs>117</Paragraphs>
  <Slides>28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sample</vt:lpstr>
      <vt:lpstr>PowerPoint Sunusu</vt:lpstr>
      <vt:lpstr>Forklift Operatörlüğü için Gerekenler</vt:lpstr>
      <vt:lpstr>Genel Emniyet Kuralları</vt:lpstr>
      <vt:lpstr>Genel Emniyet Kuralları</vt:lpstr>
      <vt:lpstr>Genel Emniyet Kuralları</vt:lpstr>
      <vt:lpstr>PowerPoint Sunusu</vt:lpstr>
      <vt:lpstr>Genel Emniyet Kuralları</vt:lpstr>
      <vt:lpstr>PowerPoint Sunusu</vt:lpstr>
      <vt:lpstr>Genel Emniyet Kuralları</vt:lpstr>
      <vt:lpstr>Genel Emniyet Kuralları</vt:lpstr>
      <vt:lpstr>PowerPoint Sunusu</vt:lpstr>
      <vt:lpstr>PowerPoint Sunusu</vt:lpstr>
      <vt:lpstr>Genel Emniyet Kuralları</vt:lpstr>
      <vt:lpstr>PowerPoint Sunusu</vt:lpstr>
      <vt:lpstr>Genel Emniyet Kuralları</vt:lpstr>
      <vt:lpstr>PowerPoint Sunusu</vt:lpstr>
      <vt:lpstr>Genel Emniyet Kuralları</vt:lpstr>
      <vt:lpstr>PowerPoint Sunusu</vt:lpstr>
      <vt:lpstr>Genel Emniyet Kuralları</vt:lpstr>
      <vt:lpstr>PowerPoint Sunusu</vt:lpstr>
      <vt:lpstr>Genel Emniyet Kuralları</vt:lpstr>
      <vt:lpstr>Genel Emniyet Kuralları</vt:lpstr>
      <vt:lpstr>Emniyetli Kullanın </vt:lpstr>
      <vt:lpstr>Emniyetli Kullanın</vt:lpstr>
      <vt:lpstr>Emniyetli Kullanın</vt:lpstr>
      <vt:lpstr>Emniyetli Kullanın</vt:lpstr>
      <vt:lpstr>Emniyetli Kullanın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BAŞI EĞİTİMİ (TOOLBOX TALK)</dc:title>
  <dc:creator>Ozlem</dc:creator>
  <cp:lastModifiedBy>Erkan Keleşoğlu</cp:lastModifiedBy>
  <cp:revision>194</cp:revision>
  <dcterms:created xsi:type="dcterms:W3CDTF">2009-01-04T15:51:24Z</dcterms:created>
  <dcterms:modified xsi:type="dcterms:W3CDTF">2021-08-09T10:22:47Z</dcterms:modified>
</cp:coreProperties>
</file>