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7"/>
  </p:notesMasterIdLst>
  <p:sldIdLst>
    <p:sldId id="295" r:id="rId3"/>
    <p:sldId id="277" r:id="rId4"/>
    <p:sldId id="319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9" autoAdjust="0"/>
    <p:restoredTop sz="94660"/>
  </p:normalViewPr>
  <p:slideViewPr>
    <p:cSldViewPr>
      <p:cViewPr varScale="1">
        <p:scale>
          <a:sx n="105" d="100"/>
          <a:sy n="105" d="100"/>
        </p:scale>
        <p:origin x="16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404DFE-D025-467C-9A83-F6C3DBB6AF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44E59-36F1-40F1-8920-130F577D3DF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686B962-EDA2-426F-8A53-39A23C331F69}" type="datetimeFigureOut">
              <a:rPr lang="en-US"/>
              <a:pPr>
                <a:defRPr/>
              </a:pPr>
              <a:t>8/9/2021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A98961A-063E-4CD4-8503-68829ED88D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C66F6CC-BAD1-4AB9-9FCC-C41C4492E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87863-7B32-44B1-A34E-4C077CFF95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19F72-A5A1-4B10-AF7C-5084D26EE0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C85849-3EE7-4C00-B2B9-6AC8A7B93371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7228C5D9-F3F7-47C4-8FD6-697C968AC8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B46229-F5CC-4D7C-9DA3-54D3E183C3BB}" type="slidenum">
              <a:rPr lang="en-US" altLang="tr-TR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tr-TR">
              <a:latin typeface="Times New Roman" panose="02020603050405020304" pitchFamily="18" charset="0"/>
            </a:endParaRPr>
          </a:p>
        </p:txBody>
      </p:sp>
      <p:sp>
        <p:nvSpPr>
          <p:cNvPr id="32771" name="Rectangle 7">
            <a:extLst>
              <a:ext uri="{FF2B5EF4-FFF2-40B4-BE49-F238E27FC236}">
                <a16:creationId xmlns:a16="http://schemas.microsoft.com/office/drawing/2014/main" id="{A48A3A78-DDF5-496D-BEC4-BBC163CDE9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8">
            <a:extLst>
              <a:ext uri="{FF2B5EF4-FFF2-40B4-BE49-F238E27FC236}">
                <a16:creationId xmlns:a16="http://schemas.microsoft.com/office/drawing/2014/main" id="{591A92CA-8089-45D8-80D3-F07C9DF13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0C9E0C6-767E-4EE7-9435-1787448EB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56DAF4-F14A-4AF0-BD4D-2135B27D4D0F}" type="slidenum">
              <a:rPr lang="en-US" altLang="tr-TR"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tr-TR">
              <a:latin typeface="Times New Roman" panose="02020603050405020304" pitchFamily="18" charset="0"/>
            </a:endParaRP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FE6819A1-57DE-44F2-9445-0A22530DFA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2B7DBEC8-E720-4B94-A571-0EB8286A8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BBFEEA93-4F00-4E53-A7B9-576AB9D97C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3D45FB-A837-4D42-92B8-04781404B346}" type="slidenum">
              <a:rPr lang="en-US" altLang="tr-TR"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tr-TR">
              <a:latin typeface="Times New Roman" panose="02020603050405020304" pitchFamily="18" charset="0"/>
            </a:endParaRPr>
          </a:p>
        </p:txBody>
      </p:sp>
      <p:sp>
        <p:nvSpPr>
          <p:cNvPr id="43011" name="Rectangle 4">
            <a:extLst>
              <a:ext uri="{FF2B5EF4-FFF2-40B4-BE49-F238E27FC236}">
                <a16:creationId xmlns:a16="http://schemas.microsoft.com/office/drawing/2014/main" id="{8374FA8A-834C-4F72-B775-D5E45782CE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5">
            <a:extLst>
              <a:ext uri="{FF2B5EF4-FFF2-40B4-BE49-F238E27FC236}">
                <a16:creationId xmlns:a16="http://schemas.microsoft.com/office/drawing/2014/main" id="{E20F86A6-FB51-4231-990B-3B6C7E5EA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i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F7089C2-4E2F-43A7-8A95-B1F2F6DDD8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CECBF8-B3C5-48D0-9921-FB1DDA9612C6}" type="slidenum">
              <a:rPr lang="en-US" altLang="tr-TR">
                <a:latin typeface="Times New Roman" panose="02020603050405020304" pitchFamily="18" charset="0"/>
              </a:rPr>
              <a:pPr eaLnBrk="1" hangingPunct="1"/>
              <a:t>13</a:t>
            </a:fld>
            <a:endParaRPr lang="en-US" altLang="tr-TR">
              <a:latin typeface="Times New Roman" panose="02020603050405020304" pitchFamily="18" charset="0"/>
            </a:endParaRPr>
          </a:p>
        </p:txBody>
      </p:sp>
      <p:sp>
        <p:nvSpPr>
          <p:cNvPr id="44035" name="Rectangle 4">
            <a:extLst>
              <a:ext uri="{FF2B5EF4-FFF2-40B4-BE49-F238E27FC236}">
                <a16:creationId xmlns:a16="http://schemas.microsoft.com/office/drawing/2014/main" id="{36473520-5AC4-44D3-BC91-5674F8ED0B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5E355E88-F526-405B-B7CC-4C1A3BB40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9A29D20E-BF75-476A-A2D4-D9C51A9D9F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FD8CD4-7505-44CF-8027-D1EB1EFF1F71}" type="slidenum">
              <a:rPr lang="en-US" altLang="tr-TR">
                <a:latin typeface="Times New Roman" panose="02020603050405020304" pitchFamily="18" charset="0"/>
              </a:rPr>
              <a:pPr eaLnBrk="1" hangingPunct="1"/>
              <a:t>14</a:t>
            </a:fld>
            <a:endParaRPr lang="en-US" altLang="tr-TR"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412C6F03-610F-4C08-A040-1F5F7AAC66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DC2B526A-4BFB-4B3D-B83B-48B334CF2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31815A6-DBAE-4BB4-AE5C-73B827D44E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F1E2E9-53FD-40BA-98BF-85E7FDDA562D}" type="slidenum">
              <a:rPr lang="en-US" altLang="tr-TR">
                <a:latin typeface="Times New Roman" panose="02020603050405020304" pitchFamily="18" charset="0"/>
              </a:rPr>
              <a:pPr eaLnBrk="1" hangingPunct="1"/>
              <a:t>15</a:t>
            </a:fld>
            <a:endParaRPr lang="en-US" altLang="tr-TR">
              <a:latin typeface="Times New Roman" panose="02020603050405020304" pitchFamily="18" charset="0"/>
            </a:endParaRP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EB62D7A7-FFFF-433D-BAE7-F9308B9B6E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5">
            <a:extLst>
              <a:ext uri="{FF2B5EF4-FFF2-40B4-BE49-F238E27FC236}">
                <a16:creationId xmlns:a16="http://schemas.microsoft.com/office/drawing/2014/main" id="{5043A3B8-F43A-4715-AAFA-3752CEC4B8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227F3906-435C-41D6-8A20-E7B9EB862A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B3C779-21BD-45E4-9B99-A282AB1066DC}" type="slidenum">
              <a:rPr lang="en-US" altLang="tr-TR">
                <a:latin typeface="Times New Roman" panose="02020603050405020304" pitchFamily="18" charset="0"/>
              </a:rPr>
              <a:pPr eaLnBrk="1" hangingPunct="1"/>
              <a:t>16</a:t>
            </a:fld>
            <a:endParaRPr lang="en-US" altLang="tr-TR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F091AC68-417D-4CA4-B7F2-E3558F0DC7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D459196-4DBA-481D-BF75-19CB4D994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6CD6191C-0C9D-41B6-9A9C-6C0077C63C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2FBBD0-B70A-446B-B0B0-1D08781CF0D5}" type="slidenum">
              <a:rPr lang="en-US" altLang="tr-TR">
                <a:latin typeface="Times New Roman" panose="02020603050405020304" pitchFamily="18" charset="0"/>
              </a:rPr>
              <a:pPr eaLnBrk="1" hangingPunct="1"/>
              <a:t>17</a:t>
            </a:fld>
            <a:endParaRPr lang="en-US" altLang="tr-TR">
              <a:latin typeface="Times New Roman" panose="02020603050405020304" pitchFamily="18" charset="0"/>
            </a:endParaRPr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A83B2D74-0CB9-48B4-88B5-1FC42507C5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5">
            <a:extLst>
              <a:ext uri="{FF2B5EF4-FFF2-40B4-BE49-F238E27FC236}">
                <a16:creationId xmlns:a16="http://schemas.microsoft.com/office/drawing/2014/main" id="{AC4E7921-9253-4A97-B88D-FC5B696DF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0DF8C961-1C4A-49E1-A2BD-C6AC137CE6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C589D6-0682-4DC3-926E-9A49ABE250BB}" type="slidenum">
              <a:rPr lang="en-US" altLang="tr-TR">
                <a:latin typeface="Times New Roman" panose="02020603050405020304" pitchFamily="18" charset="0"/>
              </a:rPr>
              <a:pPr eaLnBrk="1" hangingPunct="1"/>
              <a:t>18</a:t>
            </a:fld>
            <a:endParaRPr lang="en-US" altLang="tr-TR">
              <a:latin typeface="Times New Roman" panose="02020603050405020304" pitchFamily="18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D1F14237-A20D-4620-9CFE-A6CFC6C7CC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6F15B6D4-709B-4A11-A6F9-9E7E18610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4B6520B6-F205-42C1-8AA0-0D07B43F9D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44F852-C0CD-4D9C-83A1-C56BF0BFA7CD}" type="slidenum">
              <a:rPr lang="en-US" altLang="tr-TR">
                <a:latin typeface="Times New Roman" panose="02020603050405020304" pitchFamily="18" charset="0"/>
              </a:rPr>
              <a:pPr eaLnBrk="1" hangingPunct="1"/>
              <a:t>19</a:t>
            </a:fld>
            <a:endParaRPr lang="en-US" altLang="tr-TR">
              <a:latin typeface="Times New Roman" panose="02020603050405020304" pitchFamily="18" charset="0"/>
            </a:endParaRPr>
          </a:p>
        </p:txBody>
      </p:sp>
      <p:sp>
        <p:nvSpPr>
          <p:cNvPr id="50179" name="Rectangle 4">
            <a:extLst>
              <a:ext uri="{FF2B5EF4-FFF2-40B4-BE49-F238E27FC236}">
                <a16:creationId xmlns:a16="http://schemas.microsoft.com/office/drawing/2014/main" id="{113AAAF4-302B-4D50-A1CC-570E78B272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5">
            <a:extLst>
              <a:ext uri="{FF2B5EF4-FFF2-40B4-BE49-F238E27FC236}">
                <a16:creationId xmlns:a16="http://schemas.microsoft.com/office/drawing/2014/main" id="{9F56D7D6-45AE-4B38-8C97-C2E7E1C24B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19C28353-4465-4725-8F3F-C0E638AE67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75150E-04AC-4583-98C8-F68855098135}" type="slidenum">
              <a:rPr lang="en-US" altLang="tr-TR">
                <a:latin typeface="Times New Roman" panose="02020603050405020304" pitchFamily="18" charset="0"/>
              </a:rPr>
              <a:pPr eaLnBrk="1" hangingPunct="1"/>
              <a:t>20</a:t>
            </a:fld>
            <a:endParaRPr lang="en-US" altLang="tr-TR">
              <a:latin typeface="Times New Roman" panose="02020603050405020304" pitchFamily="18" charset="0"/>
            </a:endParaRPr>
          </a:p>
        </p:txBody>
      </p:sp>
      <p:sp>
        <p:nvSpPr>
          <p:cNvPr id="51203" name="Rectangle 4">
            <a:extLst>
              <a:ext uri="{FF2B5EF4-FFF2-40B4-BE49-F238E27FC236}">
                <a16:creationId xmlns:a16="http://schemas.microsoft.com/office/drawing/2014/main" id="{57FFFCC9-7860-4B42-94B8-38A2DEEDD9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5">
            <a:extLst>
              <a:ext uri="{FF2B5EF4-FFF2-40B4-BE49-F238E27FC236}">
                <a16:creationId xmlns:a16="http://schemas.microsoft.com/office/drawing/2014/main" id="{6C13F332-5814-4D2E-8B42-277A52D71F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60C18022-FC26-4EAC-828D-0D0A4F529A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D8A50E4-4D59-4F19-825E-05E555E5D2CD}" type="slidenum">
              <a:rPr lang="en-US" altLang="tr-TR"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tr-TR">
              <a:latin typeface="Times New Roman" panose="02020603050405020304" pitchFamily="18" charset="0"/>
            </a:endParaRP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548A867E-C3CC-4777-89CF-DE652E35D8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id="{7E88FCF4-8588-416A-8364-A2FDB9147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i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52D3E495-7101-4089-96AF-13BA859ABC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CF373A-DEBD-4676-9B99-F6323AD54D9B}" type="slidenum">
              <a:rPr lang="en-US" altLang="tr-TR">
                <a:latin typeface="Times New Roman" panose="02020603050405020304" pitchFamily="18" charset="0"/>
              </a:rPr>
              <a:pPr eaLnBrk="1" hangingPunct="1"/>
              <a:t>21</a:t>
            </a:fld>
            <a:endParaRPr lang="en-US" altLang="tr-TR">
              <a:latin typeface="Times New Roman" panose="02020603050405020304" pitchFamily="18" charset="0"/>
            </a:endParaRPr>
          </a:p>
        </p:txBody>
      </p:sp>
      <p:sp>
        <p:nvSpPr>
          <p:cNvPr id="52227" name="Rectangle 4">
            <a:extLst>
              <a:ext uri="{FF2B5EF4-FFF2-40B4-BE49-F238E27FC236}">
                <a16:creationId xmlns:a16="http://schemas.microsoft.com/office/drawing/2014/main" id="{7948BCBC-FD84-481B-9CD6-2A759CB547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5">
            <a:extLst>
              <a:ext uri="{FF2B5EF4-FFF2-40B4-BE49-F238E27FC236}">
                <a16:creationId xmlns:a16="http://schemas.microsoft.com/office/drawing/2014/main" id="{CA2443A7-4A39-467A-85FF-8A6B05FD7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i="1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8718AFC5-2F8D-44D4-A41A-911D8A46D4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500869-462F-40B2-B93F-0993BA8A8E87}" type="slidenum">
              <a:rPr lang="en-US" altLang="tr-TR">
                <a:latin typeface="Times New Roman" panose="02020603050405020304" pitchFamily="18" charset="0"/>
              </a:rPr>
              <a:pPr eaLnBrk="1" hangingPunct="1"/>
              <a:t>22</a:t>
            </a:fld>
            <a:endParaRPr lang="en-US" altLang="tr-TR">
              <a:latin typeface="Times New Roman" panose="02020603050405020304" pitchFamily="18" charset="0"/>
            </a:endParaRPr>
          </a:p>
        </p:txBody>
      </p:sp>
      <p:sp>
        <p:nvSpPr>
          <p:cNvPr id="53251" name="Rectangle 4">
            <a:extLst>
              <a:ext uri="{FF2B5EF4-FFF2-40B4-BE49-F238E27FC236}">
                <a16:creationId xmlns:a16="http://schemas.microsoft.com/office/drawing/2014/main" id="{44934F1B-FAB2-42D2-BAF0-CA0A737F60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5">
            <a:extLst>
              <a:ext uri="{FF2B5EF4-FFF2-40B4-BE49-F238E27FC236}">
                <a16:creationId xmlns:a16="http://schemas.microsoft.com/office/drawing/2014/main" id="{2135D897-2BE3-4DE0-BD9F-0D4A717605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6FE62327-E2F7-425D-A812-94EB9155D9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5B3D37-DF22-4CAE-A684-C2305D31552C}" type="slidenum">
              <a:rPr lang="en-US" altLang="tr-TR">
                <a:latin typeface="Times New Roman" panose="02020603050405020304" pitchFamily="18" charset="0"/>
              </a:rPr>
              <a:pPr eaLnBrk="1" hangingPunct="1"/>
              <a:t>23</a:t>
            </a:fld>
            <a:endParaRPr lang="en-US" altLang="tr-TR">
              <a:latin typeface="Times New Roman" panose="02020603050405020304" pitchFamily="18" charset="0"/>
            </a:endParaRPr>
          </a:p>
        </p:txBody>
      </p:sp>
      <p:sp>
        <p:nvSpPr>
          <p:cNvPr id="54275" name="Rectangle 4">
            <a:extLst>
              <a:ext uri="{FF2B5EF4-FFF2-40B4-BE49-F238E27FC236}">
                <a16:creationId xmlns:a16="http://schemas.microsoft.com/office/drawing/2014/main" id="{3C48F910-BD5E-4DCD-B817-748F240D3F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5">
            <a:extLst>
              <a:ext uri="{FF2B5EF4-FFF2-40B4-BE49-F238E27FC236}">
                <a16:creationId xmlns:a16="http://schemas.microsoft.com/office/drawing/2014/main" id="{62C1EA4F-D537-4DA8-B4F7-8BE96D981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1548AD0-AF97-4A19-9A16-A5663C667A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18C10D-9388-43D7-986D-CDB2FB57BA0E}" type="slidenum">
              <a:rPr lang="en-US" altLang="tr-TR">
                <a:latin typeface="Times New Roman" panose="02020603050405020304" pitchFamily="18" charset="0"/>
              </a:rPr>
              <a:pPr eaLnBrk="1" hangingPunct="1"/>
              <a:t>24</a:t>
            </a:fld>
            <a:endParaRPr lang="en-US" altLang="tr-TR">
              <a:latin typeface="Times New Roman" panose="02020603050405020304" pitchFamily="18" charset="0"/>
            </a:endParaRPr>
          </a:p>
        </p:txBody>
      </p:sp>
      <p:sp>
        <p:nvSpPr>
          <p:cNvPr id="55299" name="Rectangle 4">
            <a:extLst>
              <a:ext uri="{FF2B5EF4-FFF2-40B4-BE49-F238E27FC236}">
                <a16:creationId xmlns:a16="http://schemas.microsoft.com/office/drawing/2014/main" id="{40714341-0A74-4530-90C4-3244B961E4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5">
            <a:extLst>
              <a:ext uri="{FF2B5EF4-FFF2-40B4-BE49-F238E27FC236}">
                <a16:creationId xmlns:a16="http://schemas.microsoft.com/office/drawing/2014/main" id="{AC1B093D-EF80-4629-8D21-71F7CE399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i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736B127-9072-452C-9428-92DFD56F95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CA0415-2708-46E4-A9BC-893E1FA3E196}" type="slidenum">
              <a:rPr lang="en-US" altLang="tr-TR">
                <a:latin typeface="Times New Roman" panose="02020603050405020304" pitchFamily="18" charset="0"/>
              </a:rPr>
              <a:pPr eaLnBrk="1" hangingPunct="1"/>
              <a:t>4</a:t>
            </a:fld>
            <a:endParaRPr lang="en-US" altLang="tr-TR">
              <a:latin typeface="Times New Roman" panose="02020603050405020304" pitchFamily="18" charset="0"/>
            </a:endParaRPr>
          </a:p>
        </p:txBody>
      </p:sp>
      <p:sp>
        <p:nvSpPr>
          <p:cNvPr id="34819" name="Rectangle 6">
            <a:extLst>
              <a:ext uri="{FF2B5EF4-FFF2-40B4-BE49-F238E27FC236}">
                <a16:creationId xmlns:a16="http://schemas.microsoft.com/office/drawing/2014/main" id="{F0B1C64C-4B47-436F-8901-A9E44F7D60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7">
            <a:extLst>
              <a:ext uri="{FF2B5EF4-FFF2-40B4-BE49-F238E27FC236}">
                <a16:creationId xmlns:a16="http://schemas.microsoft.com/office/drawing/2014/main" id="{84A0A400-0B34-466F-81A7-CB55CF318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8673913D-CBE2-4F00-A1A9-85A921482D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DB149C3-004A-4166-BEA8-C951F38BBCC4}" type="slidenum">
              <a:rPr lang="en-US" altLang="tr-TR">
                <a:latin typeface="Times New Roman" panose="02020603050405020304" pitchFamily="18" charset="0"/>
              </a:rPr>
              <a:pPr eaLnBrk="1" hangingPunct="1"/>
              <a:t>5</a:t>
            </a:fld>
            <a:endParaRPr lang="en-US" altLang="tr-TR">
              <a:latin typeface="Times New Roman" panose="02020603050405020304" pitchFamily="18" charset="0"/>
            </a:endParaRPr>
          </a:p>
        </p:txBody>
      </p:sp>
      <p:sp>
        <p:nvSpPr>
          <p:cNvPr id="35843" name="Rectangle 6">
            <a:extLst>
              <a:ext uri="{FF2B5EF4-FFF2-40B4-BE49-F238E27FC236}">
                <a16:creationId xmlns:a16="http://schemas.microsoft.com/office/drawing/2014/main" id="{B3DEC60B-863A-4E10-AF16-0357121E3E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7">
            <a:extLst>
              <a:ext uri="{FF2B5EF4-FFF2-40B4-BE49-F238E27FC236}">
                <a16:creationId xmlns:a16="http://schemas.microsoft.com/office/drawing/2014/main" id="{E7300998-6FCB-4065-B7AD-4937FC9362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3F1F6BCB-3929-4E67-898A-15BED4E3FB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0C8425-3820-4AF2-A8E6-60F0AE44AB41}" type="slidenum">
              <a:rPr lang="en-US" altLang="tr-TR">
                <a:latin typeface="Times New Roman" panose="02020603050405020304" pitchFamily="18" charset="0"/>
              </a:rPr>
              <a:pPr eaLnBrk="1" hangingPunct="1"/>
              <a:t>6</a:t>
            </a:fld>
            <a:endParaRPr lang="en-US" altLang="tr-TR">
              <a:latin typeface="Times New Roman" panose="02020603050405020304" pitchFamily="18" charset="0"/>
            </a:endParaRPr>
          </a:p>
        </p:txBody>
      </p:sp>
      <p:sp>
        <p:nvSpPr>
          <p:cNvPr id="36867" name="Rectangle 6">
            <a:extLst>
              <a:ext uri="{FF2B5EF4-FFF2-40B4-BE49-F238E27FC236}">
                <a16:creationId xmlns:a16="http://schemas.microsoft.com/office/drawing/2014/main" id="{B9DC6F99-5E0D-4F71-A7BD-7864A56791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7">
            <a:extLst>
              <a:ext uri="{FF2B5EF4-FFF2-40B4-BE49-F238E27FC236}">
                <a16:creationId xmlns:a16="http://schemas.microsoft.com/office/drawing/2014/main" id="{95E88D92-2731-4597-9CF8-9810000C3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i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0277AA53-D49F-4275-9E92-707F847011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153A32-1BC3-45D4-8B7D-FFB7D7D1C940}" type="slidenum">
              <a:rPr lang="en-US" altLang="tr-TR"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tr-TR">
              <a:latin typeface="Times New Roman" panose="02020603050405020304" pitchFamily="18" charset="0"/>
            </a:endParaRP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78AA6F56-B4B2-4FBC-AFB3-3516CAA992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7">
            <a:extLst>
              <a:ext uri="{FF2B5EF4-FFF2-40B4-BE49-F238E27FC236}">
                <a16:creationId xmlns:a16="http://schemas.microsoft.com/office/drawing/2014/main" id="{60561CA9-69ED-46C8-989E-E2367617E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i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B1D99E3A-77E7-454E-BCDA-1799976054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227BC3-A137-4A1A-9781-DE0694D2F5DC}" type="slidenum">
              <a:rPr lang="en-US" altLang="tr-TR">
                <a:latin typeface="Times New Roman" panose="02020603050405020304" pitchFamily="18" charset="0"/>
              </a:rPr>
              <a:pPr eaLnBrk="1" hangingPunct="1"/>
              <a:t>8</a:t>
            </a:fld>
            <a:endParaRPr lang="en-US" altLang="tr-TR">
              <a:latin typeface="Times New Roman" panose="02020603050405020304" pitchFamily="18" charset="0"/>
            </a:endParaRPr>
          </a:p>
        </p:txBody>
      </p:sp>
      <p:sp>
        <p:nvSpPr>
          <p:cNvPr id="38915" name="Rectangle 6">
            <a:extLst>
              <a:ext uri="{FF2B5EF4-FFF2-40B4-BE49-F238E27FC236}">
                <a16:creationId xmlns:a16="http://schemas.microsoft.com/office/drawing/2014/main" id="{9870FDCC-EA4E-4046-AE7B-F0BACCDE1F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7">
            <a:extLst>
              <a:ext uri="{FF2B5EF4-FFF2-40B4-BE49-F238E27FC236}">
                <a16:creationId xmlns:a16="http://schemas.microsoft.com/office/drawing/2014/main" id="{AA173A2B-417F-46EA-840F-EBB28B55C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8F30E2BA-2C03-45AD-B09F-525D0337E1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EC4BD26-3CA7-4066-8DED-9221C90BB45F}" type="slidenum">
              <a:rPr lang="en-US" altLang="tr-TR"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tr-TR">
              <a:latin typeface="Times New Roman" panose="02020603050405020304" pitchFamily="18" charset="0"/>
            </a:endParaRP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AB98C4CE-60DF-454B-ADA6-338F65B8DA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5">
            <a:extLst>
              <a:ext uri="{FF2B5EF4-FFF2-40B4-BE49-F238E27FC236}">
                <a16:creationId xmlns:a16="http://schemas.microsoft.com/office/drawing/2014/main" id="{4FABBAF8-56D9-4DF0-9FB2-EF4EE05B54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FEAD4305-F398-42D0-941F-E80668F779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B7B2F8-FFDD-410D-BD39-D0B0EA423F5C}" type="slidenum">
              <a:rPr lang="en-US" altLang="tr-TR">
                <a:latin typeface="Times New Roman" panose="02020603050405020304" pitchFamily="18" charset="0"/>
              </a:rPr>
              <a:pPr eaLnBrk="1" hangingPunct="1"/>
              <a:t>10</a:t>
            </a:fld>
            <a:endParaRPr lang="en-US" altLang="tr-TR">
              <a:latin typeface="Times New Roman" panose="02020603050405020304" pitchFamily="18" charset="0"/>
            </a:endParaRPr>
          </a:p>
        </p:txBody>
      </p:sp>
      <p:sp>
        <p:nvSpPr>
          <p:cNvPr id="40963" name="Rectangle 6">
            <a:extLst>
              <a:ext uri="{FF2B5EF4-FFF2-40B4-BE49-F238E27FC236}">
                <a16:creationId xmlns:a16="http://schemas.microsoft.com/office/drawing/2014/main" id="{7E5C4A86-8098-43D1-A582-ADDC07A380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7">
            <a:extLst>
              <a:ext uri="{FF2B5EF4-FFF2-40B4-BE49-F238E27FC236}">
                <a16:creationId xmlns:a16="http://schemas.microsoft.com/office/drawing/2014/main" id="{9B1DF4C5-9F5F-4BD5-A390-78CE9840F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9">
            <a:extLst>
              <a:ext uri="{FF2B5EF4-FFF2-40B4-BE49-F238E27FC236}">
                <a16:creationId xmlns:a16="http://schemas.microsoft.com/office/drawing/2014/main" id="{4B7F4DFC-8A04-495B-AC36-143A9DD121B4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0" y="4398963"/>
            <a:ext cx="9144000" cy="5762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5" name="Rectangle 78">
            <a:extLst>
              <a:ext uri="{FF2B5EF4-FFF2-40B4-BE49-F238E27FC236}">
                <a16:creationId xmlns:a16="http://schemas.microsoft.com/office/drawing/2014/main" id="{D63B5FBD-5041-4F36-BE4B-C618DAA5E441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0" y="6553200"/>
            <a:ext cx="9153525" cy="3190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pic>
        <p:nvPicPr>
          <p:cNvPr id="6" name="Picture 82" descr="http://www.utrainhere.com/cms/Gallery1/forklift_2400.jpg">
            <a:extLst>
              <a:ext uri="{FF2B5EF4-FFF2-40B4-BE49-F238E27FC236}">
                <a16:creationId xmlns:a16="http://schemas.microsoft.com/office/drawing/2014/main" id="{55E1DAC2-ED58-43E4-8D4A-24177B84F6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50350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419600"/>
            <a:ext cx="8458200" cy="533400"/>
          </a:xfrm>
        </p:spPr>
        <p:txBody>
          <a:bodyPr/>
          <a:lstStyle>
            <a:lvl1pPr algn="ctr">
              <a:defRPr sz="4000" b="0">
                <a:latin typeface="Verdana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838200" y="5257800"/>
            <a:ext cx="77724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" name="Rectangle 74">
            <a:extLst>
              <a:ext uri="{FF2B5EF4-FFF2-40B4-BE49-F238E27FC236}">
                <a16:creationId xmlns:a16="http://schemas.microsoft.com/office/drawing/2014/main" id="{515D21D9-C62E-4741-BACC-7B5B19C66A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64313"/>
            <a:ext cx="2133600" cy="15716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5">
            <a:extLst>
              <a:ext uri="{FF2B5EF4-FFF2-40B4-BE49-F238E27FC236}">
                <a16:creationId xmlns:a16="http://schemas.microsoft.com/office/drawing/2014/main" id="{EB2D1856-E2CC-47A6-A471-72A0BB992F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0025"/>
            <a:ext cx="2895600" cy="171450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6">
            <a:extLst>
              <a:ext uri="{FF2B5EF4-FFF2-40B4-BE49-F238E27FC236}">
                <a16:creationId xmlns:a16="http://schemas.microsoft.com/office/drawing/2014/main" id="{FB776DAC-5753-4036-B993-B9D1A61F46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5738"/>
            <a:ext cx="2133600" cy="185737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F08DD10A-7A87-412D-95D8-E973354CCAF3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1894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7583DA-650D-4F88-ABC3-AF7097A704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F067FEF-C52E-4929-9AE3-1AE67BC61A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CA0B4-6829-4437-B893-881BD4D5E2BB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49599EF-25EA-4D79-B5AA-B0FE6EB4F30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10445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457200"/>
            <a:ext cx="2038350" cy="5757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57200"/>
            <a:ext cx="5962650" cy="5757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5DD08EA-137D-4667-A16A-6BBAD536FC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FA65B6-9E7C-43F9-8EAF-C585624A4E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A6DFA-1D9E-482A-A774-7DEA7F3C378C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091A64-F126-4880-BC5C-D1790D296D7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16674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80010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262063"/>
            <a:ext cx="7772400" cy="49530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tr-TR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459AA8-C5E5-47DB-BAE7-19C59484FA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CEBD4A-E9BE-4D0B-9B87-4F2CAEB3E9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35BBD-CC85-4235-96D4-AC75B15B9B5D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6A03A32-F038-477D-BDE0-EC2C892BE7D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069558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057400"/>
            <a:ext cx="36957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4900" y="2057400"/>
            <a:ext cx="3695700" cy="4191000"/>
          </a:xfrm>
        </p:spPr>
        <p:txBody>
          <a:bodyPr/>
          <a:lstStyle/>
          <a:p>
            <a:pPr lvl="0"/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4042071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9">
            <a:extLst>
              <a:ext uri="{FF2B5EF4-FFF2-40B4-BE49-F238E27FC236}">
                <a16:creationId xmlns:a16="http://schemas.microsoft.com/office/drawing/2014/main" id="{60B6F712-80F8-4C65-9B0B-55D5BA04E844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0" y="4398963"/>
            <a:ext cx="9144000" cy="5762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5" name="Rectangle 78">
            <a:extLst>
              <a:ext uri="{FF2B5EF4-FFF2-40B4-BE49-F238E27FC236}">
                <a16:creationId xmlns:a16="http://schemas.microsoft.com/office/drawing/2014/main" id="{6945A6EA-0FF3-46A7-8280-DC5A3AD2B201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0" y="6553200"/>
            <a:ext cx="9153525" cy="3190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pic>
        <p:nvPicPr>
          <p:cNvPr id="6" name="Picture 82" descr="http://www.utrainhere.com/cms/Gallery1/forklift_2400.jpg">
            <a:extLst>
              <a:ext uri="{FF2B5EF4-FFF2-40B4-BE49-F238E27FC236}">
                <a16:creationId xmlns:a16="http://schemas.microsoft.com/office/drawing/2014/main" id="{F240F94B-CD57-4CC7-88BA-8B17B36C91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50350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680D271-BB0D-44FE-AECC-CA8643AF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C55804-C456-4A94-B05B-7FD8C747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D36356-6691-4371-AF9F-1F1553C5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ADA98-A789-44BC-9CDD-BA4FF566BE1F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17083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6CE19-67DF-4691-8117-725B8D8BC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B49A2-3ED1-4484-8F7D-168290F4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1FF5E-E2B2-41C9-9B16-5CEF0B47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17E94-5A07-495B-B2BD-66701EC58DD2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7753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D93C6-622F-4B80-BCCF-EDB19DFEA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05645-EBB5-46E1-B2A4-A29510A6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F6D01-16EC-468E-B9EB-0316D2F73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164CF-4281-4232-92A1-7C4313E2DE9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6043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A51A6F-8DD1-4DDB-AB6D-7CB9895EF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D1BBA0-C272-44E7-9DFD-6D3E82B0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AE893-8C9E-4CB3-BD8F-0AD4C0DC9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22AE9-53A4-46B9-8442-3564021ACDF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11939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0C25C2F-09BF-4653-A908-FF0EF780C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5D6597D-8076-4A7D-A105-EA790BE43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FA74A89-1DEB-405B-9358-92EEF632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1F470-3A5B-4C6D-AE7C-C1CA238C785C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05178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6BBA265-70A4-42DF-A8DA-ED1C3C67F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96C5422-86B9-45C1-BFBA-B9A680B9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FDEB36-9252-4CE4-8672-DF47DBB7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4B190-7902-473D-BCC6-FA7A09E34D04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8502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BD63D09-8E88-4BB7-BE41-ED25DA4345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BBE501-2F62-43F7-9ABF-DB69B6457B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3F5C9-6131-44F0-BABF-1D3D7D73A5D7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63B62F3-908E-48A4-A90A-8FD17CB9FEF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554188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FCBFAE2-16F3-4850-B56D-4589E7A7B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37AE89-17BF-4AC4-A2FF-2B79028F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990B6C-95B5-4515-88DE-0B767CC6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C959B-6C10-411F-91C4-848644ADFEE3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36922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027CAB-85C1-4590-8DFB-B276B154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D79012-7377-4F0E-A7FB-C1B41E60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06355B-6170-4EFD-8E4C-C68332BE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26CCA-0450-4EBA-A63E-E52FD724EDC9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35915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F21216-6186-49BC-B751-E953DF3CE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447881-9ACD-4F48-AFA9-0E253E03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A660B2-A63E-4E23-98D9-3B0068AE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E2D8D-AD03-4453-BC08-484186B133D9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61898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AA07F-31A9-4CBD-9E3A-09F5ADB16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5DA8E-5F50-4F2D-A2A6-6658134A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3BA2C-AFFD-44EE-8E21-AB22433B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956DE-75C6-4D10-AFDF-3BBA6BC583E3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40648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F7DA1-89D3-4ED7-B553-6D3C23781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7E7A9-C372-44D7-A43C-81384A18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A7E54-1414-4884-A8DC-F14D7C55D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6D608-9024-42B5-88F2-F65454B72199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1837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A11D4A-BF3D-4B3D-B79C-12B1E9CCB7B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61B0EE-CE85-42F7-AD68-A355F0077D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933D53-A359-40EB-BFB7-91C5CB13FC93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6CC270B-FD35-41A2-908A-8D02D0804D7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16655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62063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62063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EFA3BF-FDB8-443E-B36B-1207671B80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23A5FA-9D2E-47CF-B6B8-8B98919875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F288F-9C56-4028-8AF8-EA06F065971C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1A1157-CF2B-4DB9-84A8-F69C5E0603A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27760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711627-3E1A-47F7-99F5-AF867468C0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D48AA78-0417-4034-9376-AD8CD5B3D5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C049D-3616-47E8-9C5F-3B3FBB9D6A77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349FC32-C8AC-4BC1-8F52-51D554917F0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3712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E08404-B26B-464F-B986-FDF1AF82FDC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93BD1D-451F-48B3-854A-C698A6F929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E98EA-8D48-43EB-81DD-54EF88BB2C96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BE45BF-020E-4A93-AE17-F1FE74E908C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31064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46DA392-AB4C-42B5-84E4-D19E925B95A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FE0AE14-F885-4EB9-BE72-AB49CBE873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6A5B40-3D25-4750-ACA9-2E190F75770A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E08D6E-E314-4DE6-81B6-E5BA57E4B5B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47867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F92025-7F32-4D0C-8EB0-0D90DFD0300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E75995-14B2-4E41-B7FB-A303DA79B6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BA405-6CD2-478B-A886-8A205E172286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61C26D-AD26-4D8E-AC46-7D89D0F6D67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28591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B6BCDC-B2A9-43FC-909A-78F84F9D7D6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4D38CE-AFAC-47AE-9916-6F4FE85DCD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52B21-DE0E-40AF-B09B-FE659AE05090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F701A69-BE4E-4197-904E-EDB8EDD63E4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96233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Rectangle 77">
            <a:extLst>
              <a:ext uri="{FF2B5EF4-FFF2-40B4-BE49-F238E27FC236}">
                <a16:creationId xmlns:a16="http://schemas.microsoft.com/office/drawing/2014/main" id="{AEAEB3C9-EB6B-4097-88F3-95575633AB2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79838" y="0"/>
            <a:ext cx="5364162" cy="12684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102" name="Rectangle 78">
            <a:extLst>
              <a:ext uri="{FF2B5EF4-FFF2-40B4-BE49-F238E27FC236}">
                <a16:creationId xmlns:a16="http://schemas.microsoft.com/office/drawing/2014/main" id="{03212688-CB49-45FC-A9EC-AC7D115C4BC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6535738"/>
            <a:ext cx="9144000" cy="3333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103" name="Rectangle 79">
            <a:extLst>
              <a:ext uri="{FF2B5EF4-FFF2-40B4-BE49-F238E27FC236}">
                <a16:creationId xmlns:a16="http://schemas.microsoft.com/office/drawing/2014/main" id="{7D421246-DD3A-4A6B-91CC-2D6EDDB1F5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5650" y="333375"/>
            <a:ext cx="8388350" cy="8048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F794FBCE-84DE-4B1A-BB9B-867176F326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62063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AE0940F5-EADF-4B41-AE4F-23D5619E4E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580188"/>
            <a:ext cx="2971800" cy="260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47AFF53-D871-417E-AF2A-5049D29681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5738"/>
            <a:ext cx="213360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0EFAEDA7-9B71-4740-A70D-41018B2DB27C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9CCFC88-3087-4548-A0CD-E260F9BD11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0" y="28575"/>
            <a:ext cx="1828800" cy="292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A560F7C0-A63F-47B3-A3C8-BE929005D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990600" y="457200"/>
            <a:ext cx="8001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pic>
        <p:nvPicPr>
          <p:cNvPr id="1034" name="Picture 85" descr="http://www.bombayharbor.com/productImage/0916836001257158943/Electric_Forklifts.jpg">
            <a:extLst>
              <a:ext uri="{FF2B5EF4-FFF2-40B4-BE49-F238E27FC236}">
                <a16:creationId xmlns:a16="http://schemas.microsoft.com/office/drawing/2014/main" id="{0B67627D-D051-4D2E-9108-93D0E5CCF4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8138"/>
            <a:ext cx="9001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53" r:id="rId13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bg2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bg2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j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CD402EB-2F79-421D-812C-5DBD6C1E26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54C0464C-F340-47F9-8820-937FAA8ABA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877FF-AE3D-471B-B5DB-F872B2DB3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BAFC6-6C61-4093-8248-99CE26103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E831A-9414-4B86-9F04-BC7996EA6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3C4BBD5-35A8-409E-BE55-0FD06FC8950D}" type="slidenum">
              <a:rPr lang="en-US" altLang="tr-TR"/>
              <a:pPr/>
              <a:t>‹#›</a:t>
            </a:fld>
            <a:endParaRPr lang="en-US" altLang="tr-TR"/>
          </a:p>
        </p:txBody>
      </p:sp>
      <p:pic>
        <p:nvPicPr>
          <p:cNvPr id="2055" name="Picture 85" descr="http://www.bombayharbor.com/productImage/0916836001257158943/Electric_Forklifts.jpg">
            <a:extLst>
              <a:ext uri="{FF2B5EF4-FFF2-40B4-BE49-F238E27FC236}">
                <a16:creationId xmlns:a16="http://schemas.microsoft.com/office/drawing/2014/main" id="{9FDB1BC6-4572-4106-BDB3-6FF6872EA9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8138"/>
            <a:ext cx="9001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7D1B59E-A4A9-4D19-819F-7E525992EA3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800" b="1"/>
              <a:t>Forklift ve Yaya Emniyeti</a:t>
            </a:r>
            <a:endParaRPr lang="en-US" altLang="tr-TR" sz="28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 descr="clipboard silo">
            <a:extLst>
              <a:ext uri="{FF2B5EF4-FFF2-40B4-BE49-F238E27FC236}">
                <a16:creationId xmlns:a16="http://schemas.microsoft.com/office/drawing/2014/main" id="{64CC2FC8-8DA4-4AAC-AAAE-047BEE9E5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50" y="-622300"/>
            <a:ext cx="7600950" cy="748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>
            <a:extLst>
              <a:ext uri="{FF2B5EF4-FFF2-40B4-BE49-F238E27FC236}">
                <a16:creationId xmlns:a16="http://schemas.microsoft.com/office/drawing/2014/main" id="{FF168CB1-31F4-4A41-A8A6-BD768BEF5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0" y="2133600"/>
            <a:ext cx="65214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tr-TR" altLang="tr-TR" b="1">
                <a:solidFill>
                  <a:schemeClr val="tx2"/>
                </a:solidFill>
                <a:latin typeface="Tahoma" panose="020B0604030504040204" pitchFamily="34" charset="0"/>
              </a:rPr>
              <a:t>Kaza İncelemesi: Durma Mesafesi</a:t>
            </a:r>
            <a:endParaRPr lang="en-US" altLang="tr-TR" b="1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505867" name="Rectangle 11">
            <a:extLst>
              <a:ext uri="{FF2B5EF4-FFF2-40B4-BE49-F238E27FC236}">
                <a16:creationId xmlns:a16="http://schemas.microsoft.com/office/drawing/2014/main" id="{B7BF0440-148C-4248-BDAD-402F351F71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43450" y="2965450"/>
            <a:ext cx="2940050" cy="3044825"/>
          </a:xfrm>
        </p:spPr>
        <p:txBody>
          <a:bodyPr lIns="0" tIns="0" rIns="0" bIns="0"/>
          <a:lstStyle/>
          <a:p>
            <a:pPr marL="114300" lvl="1" indent="0" eaLnBrk="1" hangingPunct="1">
              <a:buFontTx/>
              <a:buNone/>
            </a:pPr>
            <a:r>
              <a:rPr lang="tr-TR" altLang="tr-TR" sz="1800" i="1">
                <a:latin typeface="Tahoma" panose="020B0604030504040204" pitchFamily="34" charset="0"/>
              </a:rPr>
              <a:t>Durma mesafesini ayarlayamayan bir operatör tarafından raf ve forklift arasında ezilen depo sayım sorumlusu, hastaneye götürülmekte iken yolda hayatını kaybeder.</a:t>
            </a:r>
            <a:endParaRPr lang="en-US" altLang="tr-TR" sz="1800" i="1">
              <a:latin typeface="Tahoma" panose="020B0604030504040204" pitchFamily="34" charset="0"/>
            </a:endParaRPr>
          </a:p>
        </p:txBody>
      </p:sp>
      <p:sp>
        <p:nvSpPr>
          <p:cNvPr id="15365" name="Rectangle 18">
            <a:extLst>
              <a:ext uri="{FF2B5EF4-FFF2-40B4-BE49-F238E27FC236}">
                <a16:creationId xmlns:a16="http://schemas.microsoft.com/office/drawing/2014/main" id="{59A3014A-EBA6-4737-BA54-85FC9C053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" y="6391275"/>
            <a:ext cx="1092200" cy="466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15366" name="Picture 18" descr="forklift accident chalk line A925GT">
            <a:extLst>
              <a:ext uri="{FF2B5EF4-FFF2-40B4-BE49-F238E27FC236}">
                <a16:creationId xmlns:a16="http://schemas.microsoft.com/office/drawing/2014/main" id="{FF81A696-F6B7-47AF-AB3B-FCCC21E8A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55"/>
          <a:stretch>
            <a:fillRect/>
          </a:stretch>
        </p:blipFill>
        <p:spPr bwMode="auto">
          <a:xfrm>
            <a:off x="1371600" y="2762250"/>
            <a:ext cx="3297238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 descr="clipboard silo">
            <a:extLst>
              <a:ext uri="{FF2B5EF4-FFF2-40B4-BE49-F238E27FC236}">
                <a16:creationId xmlns:a16="http://schemas.microsoft.com/office/drawing/2014/main" id="{684711A6-ED0C-43F2-AA1D-FABD85416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-242888"/>
            <a:ext cx="6340475" cy="623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9">
            <a:extLst>
              <a:ext uri="{FF2B5EF4-FFF2-40B4-BE49-F238E27FC236}">
                <a16:creationId xmlns:a16="http://schemas.microsoft.com/office/drawing/2014/main" id="{863A4567-1739-4D8A-8743-9B18F3571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675" y="2205038"/>
            <a:ext cx="652145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tr-TR" altLang="tr-TR" b="1">
                <a:solidFill>
                  <a:schemeClr val="tx2"/>
                </a:solidFill>
                <a:latin typeface="Tahoma" panose="020B0604030504040204" pitchFamily="34" charset="0"/>
              </a:rPr>
              <a:t>Kaza İncelemesi: Yetkisiz Binici</a:t>
            </a:r>
            <a:endParaRPr lang="en-US" altLang="tr-TR" b="1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pic>
        <p:nvPicPr>
          <p:cNvPr id="16388" name="Picture 7" descr="ambulance arrival IS854-078">
            <a:extLst>
              <a:ext uri="{FF2B5EF4-FFF2-40B4-BE49-F238E27FC236}">
                <a16:creationId xmlns:a16="http://schemas.microsoft.com/office/drawing/2014/main" id="{B53789FB-8EE8-4E54-BDE1-838167847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2976563"/>
            <a:ext cx="194468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0988" name="Rectangle 12">
            <a:extLst>
              <a:ext uri="{FF2B5EF4-FFF2-40B4-BE49-F238E27FC236}">
                <a16:creationId xmlns:a16="http://schemas.microsoft.com/office/drawing/2014/main" id="{37F81E40-A6DA-4D0C-9551-ECF1319797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11638" y="2997200"/>
            <a:ext cx="2808287" cy="2690813"/>
          </a:xfrm>
        </p:spPr>
        <p:txBody>
          <a:bodyPr/>
          <a:lstStyle/>
          <a:p>
            <a:pPr marL="114300" lvl="1" indent="0" eaLnBrk="1" hangingPunct="1">
              <a:buFontTx/>
              <a:buNone/>
            </a:pPr>
            <a:r>
              <a:rPr lang="tr-TR" altLang="tr-TR" sz="1800" i="1">
                <a:latin typeface="Tahoma" panose="020B0604030504040204" pitchFamily="34" charset="0"/>
              </a:rPr>
              <a:t>Forklifte asılarak binen bir elektrik teknisyeni düşer, forklift üzerinden geçer ve bu kaza ölümle sonuçlanır.</a:t>
            </a:r>
            <a:endParaRPr lang="en-US" altLang="tr-TR" sz="1800" i="1">
              <a:latin typeface="Tahoma" panose="020B0604030504040204" pitchFamily="34" charset="0"/>
            </a:endParaRPr>
          </a:p>
        </p:txBody>
      </p:sp>
      <p:sp>
        <p:nvSpPr>
          <p:cNvPr id="16390" name="Rectangle 21">
            <a:extLst>
              <a:ext uri="{FF2B5EF4-FFF2-40B4-BE49-F238E27FC236}">
                <a16:creationId xmlns:a16="http://schemas.microsoft.com/office/drawing/2014/main" id="{58E5ACEC-ADFF-4428-B587-5DB8B24E6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" y="6391275"/>
            <a:ext cx="1092200" cy="466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0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5" descr="clipboard silo">
            <a:extLst>
              <a:ext uri="{FF2B5EF4-FFF2-40B4-BE49-F238E27FC236}">
                <a16:creationId xmlns:a16="http://schemas.microsoft.com/office/drawing/2014/main" id="{3816238B-6D63-4452-8EC7-30C61F190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88913"/>
            <a:ext cx="67691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0">
            <a:extLst>
              <a:ext uri="{FF2B5EF4-FFF2-40B4-BE49-F238E27FC236}">
                <a16:creationId xmlns:a16="http://schemas.microsoft.com/office/drawing/2014/main" id="{91982EDC-EFDB-43B8-B14D-7025A59DF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" y="2205038"/>
            <a:ext cx="7124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tr-TR" altLang="tr-TR" sz="1700" b="1">
                <a:solidFill>
                  <a:schemeClr val="tx2"/>
                </a:solidFill>
                <a:latin typeface="Tahoma" panose="020B0604030504040204" pitchFamily="34" charset="0"/>
              </a:rPr>
              <a:t>Kaza İncelemesi:  </a:t>
            </a:r>
          </a:p>
          <a:p>
            <a:pPr algn="ctr" eaLnBrk="1" hangingPunct="1">
              <a:lnSpc>
                <a:spcPct val="85000"/>
              </a:lnSpc>
            </a:pPr>
            <a:r>
              <a:rPr lang="tr-TR" altLang="tr-TR" sz="1700" b="1">
                <a:solidFill>
                  <a:schemeClr val="tx2"/>
                </a:solidFill>
                <a:latin typeface="Tahoma" panose="020B0604030504040204" pitchFamily="34" charset="0"/>
              </a:rPr>
              <a:t>Kaldırma Çatalında Sıkıca Raptedilmemiş Palet</a:t>
            </a:r>
            <a:endParaRPr lang="en-US" altLang="tr-TR" sz="1700" b="1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pic>
        <p:nvPicPr>
          <p:cNvPr id="17412" name="Picture 12" descr="hospital emergency doctors small">
            <a:extLst>
              <a:ext uri="{FF2B5EF4-FFF2-40B4-BE49-F238E27FC236}">
                <a16:creationId xmlns:a16="http://schemas.microsoft.com/office/drawing/2014/main" id="{BD9D26DD-8B1B-4A6F-9874-256CC6BCE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4475" y="3040063"/>
            <a:ext cx="2597150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38" name="Rectangle 14">
            <a:extLst>
              <a:ext uri="{FF2B5EF4-FFF2-40B4-BE49-F238E27FC236}">
                <a16:creationId xmlns:a16="http://schemas.microsoft.com/office/drawing/2014/main" id="{D8123782-6F5F-41C8-A7A5-4253FE9D2E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11638" y="2924175"/>
            <a:ext cx="2808287" cy="3267075"/>
          </a:xfrm>
        </p:spPr>
        <p:txBody>
          <a:bodyPr/>
          <a:lstStyle/>
          <a:p>
            <a:pPr marL="120650" lvl="1" indent="-6350" eaLnBrk="1" hangingPunct="1">
              <a:buFontTx/>
              <a:buNone/>
            </a:pPr>
            <a:r>
              <a:rPr lang="tr-TR" altLang="tr-TR" sz="1800" i="1">
                <a:latin typeface="Tahoma" panose="020B0604030504040204" pitchFamily="34" charset="0"/>
              </a:rPr>
              <a:t>Palet tarafından yukarı kaldırılan depo işçisi, paletin dengesini kaybetmesi sonucu 5 m. yükseklikten düşer ve kaza ölümle sonuçlanır. </a:t>
            </a:r>
            <a:endParaRPr lang="en-US" altLang="tr-TR" sz="1800" i="1">
              <a:latin typeface="Tahoma" panose="020B0604030504040204" pitchFamily="34" charset="0"/>
            </a:endParaRPr>
          </a:p>
        </p:txBody>
      </p:sp>
      <p:sp>
        <p:nvSpPr>
          <p:cNvPr id="17414" name="Rectangle 18">
            <a:extLst>
              <a:ext uri="{FF2B5EF4-FFF2-40B4-BE49-F238E27FC236}">
                <a16:creationId xmlns:a16="http://schemas.microsoft.com/office/drawing/2014/main" id="{2D9E4B3D-66C7-459A-BE75-700BE45B3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" y="6391275"/>
            <a:ext cx="1092200" cy="466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3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BE95928-3B41-4492-860A-5A052336A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250" y="1125538"/>
            <a:ext cx="6364288" cy="904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br>
              <a:rPr lang="tr-TR" sz="11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Forklift/</a:t>
            </a:r>
            <a:r>
              <a:rPr lang="tr-TR" sz="1800" dirty="0">
                <a:solidFill>
                  <a:schemeClr val="tx1"/>
                </a:solidFill>
              </a:rPr>
              <a:t>Yaya Tehlikeleri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r>
              <a:rPr lang="tr-TR" sz="1800" kern="1200" dirty="0">
                <a:solidFill>
                  <a:srgbClr val="00B0F0"/>
                </a:solidFill>
                <a:ea typeface="+mn-ea"/>
                <a:cs typeface="+mn-cs"/>
              </a:rPr>
              <a:t>Doğrular</a:t>
            </a:r>
            <a:r>
              <a:rPr lang="en-US" sz="2000" kern="1200" dirty="0">
                <a:solidFill>
                  <a:srgbClr val="00B0F0"/>
                </a:solidFill>
                <a:ea typeface="+mn-ea"/>
                <a:cs typeface="+mn-cs"/>
              </a:rPr>
              <a:t> </a:t>
            </a:r>
            <a:r>
              <a:rPr lang="tr-TR" sz="1800" dirty="0">
                <a:solidFill>
                  <a:schemeClr val="tx1"/>
                </a:solidFill>
              </a:rPr>
              <a:t>ve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tr-TR" sz="1800" dirty="0">
                <a:solidFill>
                  <a:srgbClr val="FF0000"/>
                </a:solidFill>
              </a:rPr>
              <a:t>Yanlışlar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15080" name="Text Box 8">
            <a:extLst>
              <a:ext uri="{FF2B5EF4-FFF2-40B4-BE49-F238E27FC236}">
                <a16:creationId xmlns:a16="http://schemas.microsoft.com/office/drawing/2014/main" id="{479E3E8E-6683-43B1-9597-CCA6F07BA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975" y="2154238"/>
            <a:ext cx="6816725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45000"/>
              </a:spcBef>
              <a:spcAft>
                <a:spcPts val="600"/>
              </a:spcAft>
            </a:pPr>
            <a:r>
              <a:rPr lang="tr-TR" altLang="tr-TR"/>
              <a:t>Forklift etrafında çalışan çok az yaya kazaya uğramaktadır.</a:t>
            </a:r>
            <a:endParaRPr lang="en-US" altLang="tr-TR"/>
          </a:p>
          <a:p>
            <a:pPr eaLnBrk="1" hangingPunct="1">
              <a:lnSpc>
                <a:spcPct val="85000"/>
              </a:lnSpc>
              <a:spcBef>
                <a:spcPct val="45000"/>
              </a:spcBef>
              <a:spcAft>
                <a:spcPts val="600"/>
              </a:spcAft>
            </a:pPr>
            <a:endParaRPr lang="tr-TR" altLang="tr-TR" sz="1000"/>
          </a:p>
          <a:p>
            <a:pPr eaLnBrk="1" hangingPunct="1">
              <a:lnSpc>
                <a:spcPct val="85000"/>
              </a:lnSpc>
              <a:spcBef>
                <a:spcPct val="45000"/>
              </a:spcBef>
              <a:spcAft>
                <a:spcPts val="600"/>
              </a:spcAft>
            </a:pPr>
            <a:r>
              <a:rPr lang="tr-TR" altLang="tr-TR"/>
              <a:t>Görünmüyor olmanız forklift operatörü için problem yaratabilir.</a:t>
            </a:r>
            <a:endParaRPr lang="en-US" altLang="tr-TR"/>
          </a:p>
          <a:p>
            <a:pPr eaLnBrk="1" hangingPunct="1">
              <a:lnSpc>
                <a:spcPct val="85000"/>
              </a:lnSpc>
              <a:spcBef>
                <a:spcPct val="45000"/>
              </a:spcBef>
              <a:spcAft>
                <a:spcPts val="600"/>
              </a:spcAft>
            </a:pPr>
            <a:endParaRPr lang="tr-TR" altLang="tr-TR" sz="1000"/>
          </a:p>
          <a:p>
            <a:pPr eaLnBrk="1" hangingPunct="1">
              <a:lnSpc>
                <a:spcPct val="85000"/>
              </a:lnSpc>
              <a:spcBef>
                <a:spcPct val="45000"/>
              </a:spcBef>
              <a:spcAft>
                <a:spcPts val="600"/>
              </a:spcAft>
            </a:pPr>
            <a:r>
              <a:rPr lang="tr-TR" altLang="tr-TR"/>
              <a:t>Forkliftten daha hızlı hareket etmenize güvenerek emniyette kalabilirsiniz.</a:t>
            </a:r>
          </a:p>
          <a:p>
            <a:pPr eaLnBrk="1" hangingPunct="1">
              <a:lnSpc>
                <a:spcPct val="85000"/>
              </a:lnSpc>
              <a:spcBef>
                <a:spcPct val="45000"/>
              </a:spcBef>
              <a:spcAft>
                <a:spcPts val="600"/>
              </a:spcAft>
            </a:pPr>
            <a:endParaRPr lang="tr-TR" altLang="tr-TR" sz="1000"/>
          </a:p>
          <a:p>
            <a:pPr eaLnBrk="1" hangingPunct="1">
              <a:lnSpc>
                <a:spcPct val="85000"/>
              </a:lnSpc>
              <a:spcBef>
                <a:spcPct val="45000"/>
              </a:spcBef>
              <a:spcAft>
                <a:spcPts val="600"/>
              </a:spcAft>
            </a:pPr>
            <a:r>
              <a:rPr lang="tr-TR" altLang="tr-TR"/>
              <a:t>Yüksek yerlere ulaşmak için forklift paleti tarafından yukarı kaldırılmak emniyetli bir çalışmadır.</a:t>
            </a:r>
            <a:endParaRPr lang="en-US" altLang="tr-T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74711C-C493-459E-9671-1A72E4E2F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463" y="1916113"/>
            <a:ext cx="5032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4800" b="1">
                <a:solidFill>
                  <a:srgbClr val="FF0000"/>
                </a:solidFill>
              </a:rPr>
              <a:t>Y</a:t>
            </a:r>
            <a:endParaRPr lang="en-US" altLang="tr-TR" sz="4800" b="1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6CD4DC-9B6D-48D2-994B-DEF74AE96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463" y="2562225"/>
            <a:ext cx="5032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4800" b="1">
                <a:solidFill>
                  <a:srgbClr val="00B0F0"/>
                </a:solidFill>
              </a:rPr>
              <a:t>D</a:t>
            </a:r>
            <a:endParaRPr lang="en-US" altLang="tr-TR" sz="4800" b="1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3973EC-F4C7-4AD2-A1C5-8A2E4A550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3394075"/>
            <a:ext cx="504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4800" b="1">
                <a:solidFill>
                  <a:srgbClr val="FF0000"/>
                </a:solidFill>
              </a:rPr>
              <a:t>Y</a:t>
            </a:r>
            <a:endParaRPr lang="en-US" altLang="tr-TR" sz="4800" b="1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D02339-9B57-468E-B9ED-76B3275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4256088"/>
            <a:ext cx="5048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4800" b="1">
                <a:solidFill>
                  <a:srgbClr val="FF0000"/>
                </a:solidFill>
              </a:rPr>
              <a:t>Y</a:t>
            </a:r>
            <a:endParaRPr lang="en-US" altLang="tr-TR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51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800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1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800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1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5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mph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515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15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15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5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mph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515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800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15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800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5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50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mph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5150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800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150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800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150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2CB9EA63-BFE0-456D-AEE2-5CA5F50886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543800" cy="1143000"/>
          </a:xfrm>
        </p:spPr>
        <p:txBody>
          <a:bodyPr/>
          <a:lstStyle/>
          <a:p>
            <a:pPr eaLnBrk="1" hangingPunct="1"/>
            <a:br>
              <a:rPr lang="tr-TR" altLang="tr-TR" sz="1100"/>
            </a:br>
            <a:r>
              <a:rPr lang="tr-TR" altLang="tr-TR" sz="2000"/>
              <a:t>Forklift/Yaya Tehlikeleri</a:t>
            </a:r>
            <a:endParaRPr lang="en-US" altLang="tr-TR" sz="2000"/>
          </a:p>
        </p:txBody>
      </p:sp>
      <p:sp>
        <p:nvSpPr>
          <p:cNvPr id="517127" name="Rectangle 7">
            <a:extLst>
              <a:ext uri="{FF2B5EF4-FFF2-40B4-BE49-F238E27FC236}">
                <a16:creationId xmlns:a16="http://schemas.microsoft.com/office/drawing/2014/main" id="{D672BAE1-3151-4C01-BD49-A2233971327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2076450"/>
            <a:ext cx="4870450" cy="3224213"/>
          </a:xfrm>
        </p:spPr>
        <p:txBody>
          <a:bodyPr/>
          <a:lstStyle/>
          <a:p>
            <a:pPr marL="114300" lvl="1" indent="0" eaLnBrk="1" hangingPunct="1">
              <a:buFont typeface="Times" pitchFamily="18" charset="0"/>
              <a:buNone/>
              <a:defRPr/>
            </a:pPr>
            <a:r>
              <a:rPr lang="tr-TR" sz="2000" dirty="0">
                <a:solidFill>
                  <a:schemeClr val="tx1"/>
                </a:solidFill>
              </a:rPr>
              <a:t>Aşağıdakiler tam olarak kavrandı mı?</a:t>
            </a:r>
          </a:p>
          <a:p>
            <a:pPr marL="114300" lvl="1" indent="0" eaLnBrk="1" hangingPunct="1">
              <a:buFont typeface="Times" pitchFamily="18" charset="0"/>
              <a:buNone/>
              <a:defRPr/>
            </a:pPr>
            <a:endParaRPr lang="tr-TR" sz="20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tr-TR" sz="2000" dirty="0" err="1">
                <a:solidFill>
                  <a:schemeClr val="tx1"/>
                </a:solidFill>
              </a:rPr>
              <a:t>Forklift</a:t>
            </a:r>
            <a:r>
              <a:rPr lang="tr-TR" sz="2000" dirty="0">
                <a:solidFill>
                  <a:schemeClr val="tx1"/>
                </a:solidFill>
              </a:rPr>
              <a:t> etrafında çalışırken meydana gelen tehlikeler nelerdir?</a:t>
            </a:r>
          </a:p>
          <a:p>
            <a:pPr lvl="1" eaLnBrk="1" hangingPunct="1">
              <a:defRPr/>
            </a:pPr>
            <a:r>
              <a:rPr lang="tr-TR" sz="2000" dirty="0">
                <a:solidFill>
                  <a:schemeClr val="tx1"/>
                </a:solidFill>
              </a:rPr>
              <a:t>Kazalara neden olan faktörler nedir?</a:t>
            </a:r>
          </a:p>
          <a:p>
            <a:pPr lvl="1" eaLnBrk="1" hangingPunct="1">
              <a:defRPr/>
            </a:pPr>
            <a:r>
              <a:rPr lang="tr-TR" sz="2000" dirty="0">
                <a:solidFill>
                  <a:schemeClr val="tx1"/>
                </a:solidFill>
              </a:rPr>
              <a:t>En fazla risk ne zaman ve nerede oluşur?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17131" name="Rectangle 11">
            <a:extLst>
              <a:ext uri="{FF2B5EF4-FFF2-40B4-BE49-F238E27FC236}">
                <a16:creationId xmlns:a16="http://schemas.microsoft.com/office/drawing/2014/main" id="{07DC7B43-3B82-47DE-8070-826F97288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5700" y="6507163"/>
            <a:ext cx="368300" cy="361950"/>
          </a:xfrm>
          <a:prstGeom prst="rect">
            <a:avLst/>
          </a:prstGeom>
          <a:gradFill rotWithShape="1"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gamma/>
                  <a:tint val="84706"/>
                  <a:invGamma/>
                  <a:alpha val="94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pic>
        <p:nvPicPr>
          <p:cNvPr id="19461" name="Picture 2" descr="http://forkliftguys.co.za/images/forklift.png">
            <a:extLst>
              <a:ext uri="{FF2B5EF4-FFF2-40B4-BE49-F238E27FC236}">
                <a16:creationId xmlns:a16="http://schemas.microsoft.com/office/drawing/2014/main" id="{0A318619-C2E9-4131-9AA5-4257EC99B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700213"/>
            <a:ext cx="423227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7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7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7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7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3">
            <a:extLst>
              <a:ext uri="{FF2B5EF4-FFF2-40B4-BE49-F238E27FC236}">
                <a16:creationId xmlns:a16="http://schemas.microsoft.com/office/drawing/2014/main" id="{5ABA1648-F577-4271-91CD-0BA083567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3313" y="404813"/>
            <a:ext cx="7543800" cy="792162"/>
          </a:xfrm>
        </p:spPr>
        <p:txBody>
          <a:bodyPr/>
          <a:lstStyle/>
          <a:p>
            <a:pPr eaLnBrk="1" hangingPunct="1"/>
            <a:r>
              <a:rPr lang="tr-TR" altLang="tr-TR" sz="1800"/>
              <a:t>Forklift Operatörleri İş Emniyeti Kuralları</a:t>
            </a:r>
            <a:endParaRPr lang="en-US" altLang="tr-TR" sz="1100"/>
          </a:p>
        </p:txBody>
      </p:sp>
      <p:sp>
        <p:nvSpPr>
          <p:cNvPr id="521230" name="Rectangle 14">
            <a:extLst>
              <a:ext uri="{FF2B5EF4-FFF2-40B4-BE49-F238E27FC236}">
                <a16:creationId xmlns:a16="http://schemas.microsoft.com/office/drawing/2014/main" id="{4481145D-3096-47D3-9F14-60ABD29C57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57400"/>
            <a:ext cx="4718050" cy="2955925"/>
          </a:xfrm>
        </p:spPr>
        <p:txBody>
          <a:bodyPr/>
          <a:lstStyle/>
          <a:p>
            <a:pPr lvl="1" eaLnBrk="1" hangingPunct="1">
              <a:spcBef>
                <a:spcPct val="35000"/>
              </a:spcBef>
            </a:pPr>
            <a:r>
              <a:rPr lang="tr-TR" altLang="tr-TR" sz="1800">
                <a:solidFill>
                  <a:schemeClr val="tx1"/>
                </a:solidFill>
              </a:rPr>
              <a:t>Hız sınırlarına uyulması</a:t>
            </a:r>
          </a:p>
          <a:p>
            <a:pPr lvl="1" eaLnBrk="1" hangingPunct="1">
              <a:spcBef>
                <a:spcPct val="35000"/>
              </a:spcBef>
            </a:pPr>
            <a:r>
              <a:rPr lang="tr-TR" altLang="tr-TR" sz="1800">
                <a:solidFill>
                  <a:schemeClr val="tx1"/>
                </a:solidFill>
              </a:rPr>
              <a:t>Forkliftin sadece belirlenen şeritlerde kullanılması</a:t>
            </a:r>
          </a:p>
          <a:p>
            <a:pPr lvl="1" eaLnBrk="1" hangingPunct="1">
              <a:spcBef>
                <a:spcPct val="35000"/>
              </a:spcBef>
            </a:pPr>
            <a:r>
              <a:rPr lang="tr-TR" altLang="tr-TR" sz="1800">
                <a:solidFill>
                  <a:schemeClr val="tx1"/>
                </a:solidFill>
              </a:rPr>
              <a:t>Hareket yönünün dikkatle gözlenmesi</a:t>
            </a:r>
          </a:p>
          <a:p>
            <a:pPr lvl="1" eaLnBrk="1" hangingPunct="1">
              <a:spcBef>
                <a:spcPct val="35000"/>
              </a:spcBef>
            </a:pPr>
            <a:r>
              <a:rPr lang="tr-TR" altLang="tr-TR" sz="1800">
                <a:solidFill>
                  <a:schemeClr val="tx1"/>
                </a:solidFill>
              </a:rPr>
              <a:t>Çevredeki yayalara dikkat edilmesi, bunların sesle ya da alarmla uyarılması</a:t>
            </a:r>
            <a:endParaRPr lang="en-US" altLang="tr-TR" sz="1800">
              <a:solidFill>
                <a:schemeClr val="tx1"/>
              </a:solidFill>
            </a:endParaRPr>
          </a:p>
        </p:txBody>
      </p:sp>
      <p:pic>
        <p:nvPicPr>
          <p:cNvPr id="521236" name="Picture 20" descr="forklift driver warehouse glasses hardhat">
            <a:extLst>
              <a:ext uri="{FF2B5EF4-FFF2-40B4-BE49-F238E27FC236}">
                <a16:creationId xmlns:a16="http://schemas.microsoft.com/office/drawing/2014/main" id="{B3201761-8A01-48AC-B08B-11DA7CE0A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338" y="1839913"/>
            <a:ext cx="34925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1237" name="Rectangle 21">
            <a:extLst>
              <a:ext uri="{FF2B5EF4-FFF2-40B4-BE49-F238E27FC236}">
                <a16:creationId xmlns:a16="http://schemas.microsoft.com/office/drawing/2014/main" id="{A005EFE7-47C5-497C-BABA-C5D1E6A35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5700" y="6507163"/>
            <a:ext cx="368300" cy="361950"/>
          </a:xfrm>
          <a:prstGeom prst="rect">
            <a:avLst/>
          </a:prstGeom>
          <a:gradFill rotWithShape="1"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gamma/>
                  <a:tint val="84706"/>
                  <a:invGamma/>
                  <a:alpha val="94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1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1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1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1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30" grpId="0" build="p"/>
      <p:bldP spid="5212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E5888F72-2CF1-4120-939B-BC1AE0F91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2400"/>
              <a:t>Forklift Operatörleri İş Emniyeti Kuralları</a:t>
            </a:r>
            <a:endParaRPr lang="en-US" altLang="tr-TR" sz="1000"/>
          </a:p>
        </p:txBody>
      </p:sp>
      <p:sp>
        <p:nvSpPr>
          <p:cNvPr id="526341" name="Rectangle 5">
            <a:extLst>
              <a:ext uri="{FF2B5EF4-FFF2-40B4-BE49-F238E27FC236}">
                <a16:creationId xmlns:a16="http://schemas.microsoft.com/office/drawing/2014/main" id="{8824A65C-CD1D-47C2-BAA8-7852E577A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2420938"/>
            <a:ext cx="4535488" cy="2441575"/>
          </a:xfrm>
        </p:spPr>
        <p:txBody>
          <a:bodyPr/>
          <a:lstStyle/>
          <a:p>
            <a:pPr lvl="1" algn="just" eaLnBrk="1" hangingPunct="1"/>
            <a:r>
              <a:rPr lang="tr-TR" altLang="tr-TR" sz="1700">
                <a:solidFill>
                  <a:schemeClr val="tx1"/>
                </a:solidFill>
              </a:rPr>
              <a:t>Yayalara geçiş üstünlüğü tanı!</a:t>
            </a:r>
          </a:p>
          <a:p>
            <a:pPr lvl="1" algn="just" eaLnBrk="1" hangingPunct="1"/>
            <a:r>
              <a:rPr lang="tr-TR" altLang="tr-TR" sz="1700">
                <a:solidFill>
                  <a:schemeClr val="tx1"/>
                </a:solidFill>
              </a:rPr>
              <a:t>Diğer bir forklifti geçerken azami dikkat göster!</a:t>
            </a:r>
          </a:p>
          <a:p>
            <a:pPr lvl="1" algn="just" eaLnBrk="1" hangingPunct="1"/>
            <a:r>
              <a:rPr lang="tr-TR" altLang="tr-TR" sz="1700">
                <a:solidFill>
                  <a:schemeClr val="tx1"/>
                </a:solidFill>
              </a:rPr>
              <a:t>Kavşak veya kesişim noktalarında yavaşla ve kornaya bas!</a:t>
            </a:r>
          </a:p>
          <a:p>
            <a:pPr lvl="1" algn="just" eaLnBrk="1" hangingPunct="1"/>
            <a:r>
              <a:rPr lang="tr-TR" altLang="tr-TR" sz="1700">
                <a:solidFill>
                  <a:schemeClr val="tx1"/>
                </a:solidFill>
              </a:rPr>
              <a:t>Forkliftin farkında olmayan işçileri korna veya sözle uyar!</a:t>
            </a:r>
          </a:p>
          <a:p>
            <a:pPr lvl="1" algn="just" eaLnBrk="1" hangingPunct="1"/>
            <a:endParaRPr lang="tr-TR" altLang="tr-TR" sz="1700">
              <a:solidFill>
                <a:schemeClr val="tx1"/>
              </a:solidFill>
            </a:endParaRPr>
          </a:p>
          <a:p>
            <a:pPr lvl="1" algn="just" eaLnBrk="1" hangingPunct="1"/>
            <a:endParaRPr lang="en-US" altLang="tr-TR" sz="1700">
              <a:solidFill>
                <a:schemeClr val="tx1"/>
              </a:solidFill>
            </a:endParaRPr>
          </a:p>
        </p:txBody>
      </p:sp>
      <p:sp>
        <p:nvSpPr>
          <p:cNvPr id="526351" name="Rectangle 15">
            <a:extLst>
              <a:ext uri="{FF2B5EF4-FFF2-40B4-BE49-F238E27FC236}">
                <a16:creationId xmlns:a16="http://schemas.microsoft.com/office/drawing/2014/main" id="{11B7D3E1-9674-4297-92C7-F23ED8A6F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5700" y="6507163"/>
            <a:ext cx="368300" cy="361950"/>
          </a:xfrm>
          <a:prstGeom prst="rect">
            <a:avLst/>
          </a:prstGeom>
          <a:gradFill rotWithShape="1"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gamma/>
                  <a:tint val="84706"/>
                  <a:invGamma/>
                  <a:alpha val="94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pic>
        <p:nvPicPr>
          <p:cNvPr id="526347" name="Picture 11" descr="forklifts warehouse">
            <a:extLst>
              <a:ext uri="{FF2B5EF4-FFF2-40B4-BE49-F238E27FC236}">
                <a16:creationId xmlns:a16="http://schemas.microsoft.com/office/drawing/2014/main" id="{1BF9BDC9-EB2F-48EB-8B77-713D2F722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628775"/>
            <a:ext cx="3775075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6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6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6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6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D7BE4CEB-7299-43B1-8A3B-3E9ACB1E1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1800"/>
              <a:t>Forklift Operatörleri İş Emniyeti Kuralları</a:t>
            </a:r>
            <a:endParaRPr lang="en-US" altLang="tr-TR" sz="1800"/>
          </a:p>
        </p:txBody>
      </p:sp>
      <p:sp>
        <p:nvSpPr>
          <p:cNvPr id="540677" name="Rectangle 5">
            <a:extLst>
              <a:ext uri="{FF2B5EF4-FFF2-40B4-BE49-F238E27FC236}">
                <a16:creationId xmlns:a16="http://schemas.microsoft.com/office/drawing/2014/main" id="{916A6272-6E8B-46FC-B3EE-365526C0D1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420938"/>
            <a:ext cx="4787900" cy="2451100"/>
          </a:xfrm>
        </p:spPr>
        <p:txBody>
          <a:bodyPr/>
          <a:lstStyle/>
          <a:p>
            <a:pPr lvl="1" algn="just" eaLnBrk="1" hangingPunct="1">
              <a:spcBef>
                <a:spcPct val="35000"/>
              </a:spcBef>
            </a:pPr>
            <a:r>
              <a:rPr lang="tr-TR" altLang="tr-TR" sz="1800">
                <a:solidFill>
                  <a:schemeClr val="tx1"/>
                </a:solidFill>
              </a:rPr>
              <a:t>Yayalara çok yaklaşmaktan kaçının!</a:t>
            </a:r>
          </a:p>
          <a:p>
            <a:pPr lvl="1" algn="just" eaLnBrk="1" hangingPunct="1">
              <a:spcBef>
                <a:spcPct val="35000"/>
              </a:spcBef>
            </a:pPr>
            <a:r>
              <a:rPr lang="tr-TR" altLang="tr-TR" sz="1800">
                <a:solidFill>
                  <a:schemeClr val="tx1"/>
                </a:solidFill>
              </a:rPr>
              <a:t>Dönüş yaparken yavaşlayın!</a:t>
            </a:r>
          </a:p>
          <a:p>
            <a:pPr lvl="1" algn="just" eaLnBrk="1" hangingPunct="1">
              <a:spcBef>
                <a:spcPct val="35000"/>
              </a:spcBef>
            </a:pPr>
            <a:r>
              <a:rPr lang="tr-TR" altLang="tr-TR" sz="1800">
                <a:solidFill>
                  <a:schemeClr val="tx1"/>
                </a:solidFill>
              </a:rPr>
              <a:t>Geri geri hareket etmeniz gerektiğinde önce tam olarak durun ve arkanıza bakın!</a:t>
            </a:r>
          </a:p>
          <a:p>
            <a:pPr lvl="1" algn="just" eaLnBrk="1" hangingPunct="1">
              <a:spcBef>
                <a:spcPct val="35000"/>
              </a:spcBef>
            </a:pPr>
            <a:r>
              <a:rPr lang="tr-TR" altLang="tr-TR" sz="1800">
                <a:solidFill>
                  <a:schemeClr val="tx1"/>
                </a:solidFill>
              </a:rPr>
              <a:t>Park halinde el frenleriniz çekili olsun ve anahtarları üzerinde bırakmayın!</a:t>
            </a:r>
          </a:p>
          <a:p>
            <a:pPr algn="just" eaLnBrk="1" hangingPunct="1"/>
            <a:endParaRPr lang="en-US" altLang="tr-TR"/>
          </a:p>
        </p:txBody>
      </p:sp>
      <p:pic>
        <p:nvPicPr>
          <p:cNvPr id="22532" name="Picture 2" descr="http://www.workplaceclaim.co.uk/wp-content/uploads/2012/02/forklift.jpg">
            <a:extLst>
              <a:ext uri="{FF2B5EF4-FFF2-40B4-BE49-F238E27FC236}">
                <a16:creationId xmlns:a16="http://schemas.microsoft.com/office/drawing/2014/main" id="{CC28C646-81CC-4583-86B4-14842020A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773238"/>
            <a:ext cx="39465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0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0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0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0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1" name="Rectangle 3">
            <a:extLst>
              <a:ext uri="{FF2B5EF4-FFF2-40B4-BE49-F238E27FC236}">
                <a16:creationId xmlns:a16="http://schemas.microsoft.com/office/drawing/2014/main" id="{DC72D624-DA16-40CF-898D-12F5AE775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181475"/>
            <a:ext cx="61912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Clr>
                <a:srgbClr val="800000"/>
              </a:buClr>
              <a:buSzPct val="115000"/>
              <a:buFont typeface="Arial" panose="020B0604020202020204" pitchFamily="34" charset="0"/>
              <a:buChar char="•"/>
            </a:pPr>
            <a:r>
              <a:rPr lang="tr-TR" altLang="tr-TR">
                <a:solidFill>
                  <a:srgbClr val="000000"/>
                </a:solidFill>
              </a:rPr>
              <a:t>Çevrenizdeki forklift operasyonlarına dikkat edin!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Clr>
                <a:srgbClr val="800000"/>
              </a:buClr>
              <a:buSzPct val="115000"/>
              <a:buFont typeface="Arial" panose="020B0604020202020204" pitchFamily="34" charset="0"/>
              <a:buChar char="•"/>
            </a:pPr>
            <a:r>
              <a:rPr lang="tr-TR" altLang="tr-TR">
                <a:solidFill>
                  <a:srgbClr val="000000"/>
                </a:solidFill>
              </a:rPr>
              <a:t>Forkliftlerin nerede çalıştıklarını ve hangi işleri gördüklerini hafızanızda kayıt altına alın!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Clr>
                <a:srgbClr val="800000"/>
              </a:buClr>
              <a:buSzPct val="115000"/>
              <a:buFont typeface="Arial" panose="020B0604020202020204" pitchFamily="34" charset="0"/>
              <a:buChar char="•"/>
            </a:pPr>
            <a:r>
              <a:rPr lang="tr-TR" altLang="tr-TR">
                <a:solidFill>
                  <a:srgbClr val="000000"/>
                </a:solidFill>
              </a:rPr>
              <a:t>Emniyet mesafenizi koruyun!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Clr>
                <a:srgbClr val="800000"/>
              </a:buClr>
              <a:buSzPct val="115000"/>
              <a:buFont typeface="Arial" panose="020B0604020202020204" pitchFamily="34" charset="0"/>
              <a:buChar char="•"/>
            </a:pPr>
            <a:r>
              <a:rPr lang="tr-TR" altLang="tr-TR">
                <a:solidFill>
                  <a:srgbClr val="000000"/>
                </a:solidFill>
              </a:rPr>
              <a:t>Korna, geri gelme ve diğer işaretlere kulak verin!</a:t>
            </a: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CDB85B33-2773-4261-9389-56C71C467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301625"/>
            <a:ext cx="7791450" cy="895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br>
              <a:rPr lang="tr-TR" altLang="tr-TR" sz="1000"/>
            </a:br>
            <a:r>
              <a:rPr lang="tr-TR" altLang="tr-TR" sz="2400"/>
              <a:t>Yayalar İçin İş Emniyeti Kuralları</a:t>
            </a:r>
            <a:endParaRPr lang="en-US" altLang="tr-TR" sz="2400"/>
          </a:p>
        </p:txBody>
      </p:sp>
      <p:pic>
        <p:nvPicPr>
          <p:cNvPr id="23556" name="Picture 10" descr="pedestrian do sign">
            <a:extLst>
              <a:ext uri="{FF2B5EF4-FFF2-40B4-BE49-F238E27FC236}">
                <a16:creationId xmlns:a16="http://schemas.microsoft.com/office/drawing/2014/main" id="{D38E09FF-87C4-419E-AC1E-CD6A57CA9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1557338"/>
            <a:ext cx="2271712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1">
            <a:extLst>
              <a:ext uri="{FF2B5EF4-FFF2-40B4-BE49-F238E27FC236}">
                <a16:creationId xmlns:a16="http://schemas.microsoft.com/office/drawing/2014/main" id="{8B0A695E-C3D5-4A51-9250-129B74485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8" y="1176338"/>
            <a:ext cx="3340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600"/>
              <a:t>YAPILACAKLAR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64A16EC-AD99-40E9-9D9E-31D327833A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4088" y="188913"/>
            <a:ext cx="8601075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800"/>
              <a:t>Yayalar İçin İş Emniyeti Kuralları</a:t>
            </a:r>
            <a:endParaRPr lang="en-US" altLang="tr-TR" sz="1000"/>
          </a:p>
        </p:txBody>
      </p:sp>
      <p:sp>
        <p:nvSpPr>
          <p:cNvPr id="528391" name="Rectangle 7">
            <a:extLst>
              <a:ext uri="{FF2B5EF4-FFF2-40B4-BE49-F238E27FC236}">
                <a16:creationId xmlns:a16="http://schemas.microsoft.com/office/drawing/2014/main" id="{F5D9F8DB-DF2A-4D00-A206-C5B17C8DB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5" y="2387600"/>
            <a:ext cx="4884738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35000"/>
              </a:spcBef>
              <a:buClr>
                <a:srgbClr val="800000"/>
              </a:buClr>
              <a:buSzPct val="115000"/>
              <a:buFont typeface="Arial" panose="020B0604020202020204" pitchFamily="34" charset="0"/>
              <a:buChar char="•"/>
            </a:pPr>
            <a:r>
              <a:rPr lang="tr-TR" altLang="tr-TR">
                <a:solidFill>
                  <a:srgbClr val="000000"/>
                </a:solidFill>
              </a:rPr>
              <a:t>Koridorlardan geçerken her iki yönü de (sağ ve solunuzu) kontrol edin!</a:t>
            </a:r>
          </a:p>
          <a:p>
            <a:pPr algn="just" eaLnBrk="1" hangingPunct="1">
              <a:lnSpc>
                <a:spcPct val="90000"/>
              </a:lnSpc>
              <a:spcBef>
                <a:spcPct val="35000"/>
              </a:spcBef>
              <a:buClr>
                <a:srgbClr val="800000"/>
              </a:buClr>
              <a:buSzPct val="115000"/>
              <a:buFont typeface="Arial" panose="020B0604020202020204" pitchFamily="34" charset="0"/>
              <a:buChar char="•"/>
            </a:pPr>
            <a:r>
              <a:rPr lang="tr-TR" altLang="tr-TR">
                <a:solidFill>
                  <a:srgbClr val="000000"/>
                </a:solidFill>
              </a:rPr>
              <a:t>Trafik işaretlerine uyun, yaya yollarını kullanın, bariyerlerden uzak durun!</a:t>
            </a:r>
          </a:p>
          <a:p>
            <a:pPr algn="just" eaLnBrk="1" hangingPunct="1">
              <a:lnSpc>
                <a:spcPct val="90000"/>
              </a:lnSpc>
              <a:spcBef>
                <a:spcPct val="35000"/>
              </a:spcBef>
              <a:buClr>
                <a:srgbClr val="800000"/>
              </a:buClr>
              <a:buSzPct val="115000"/>
              <a:buFont typeface="Arial" panose="020B0604020202020204" pitchFamily="34" charset="0"/>
              <a:buChar char="•"/>
            </a:pPr>
            <a:r>
              <a:rPr lang="tr-TR" altLang="tr-TR">
                <a:solidFill>
                  <a:srgbClr val="000000"/>
                </a:solidFill>
              </a:rPr>
              <a:t>Forklift operatörlerinin sizi görmediğini varsayın!</a:t>
            </a:r>
          </a:p>
          <a:p>
            <a:pPr algn="just" eaLnBrk="1" hangingPunct="1">
              <a:lnSpc>
                <a:spcPct val="90000"/>
              </a:lnSpc>
              <a:spcBef>
                <a:spcPct val="35000"/>
              </a:spcBef>
              <a:buClr>
                <a:srgbClr val="800000"/>
              </a:buClr>
              <a:buSzPct val="115000"/>
              <a:buFont typeface="Arial" panose="020B0604020202020204" pitchFamily="34" charset="0"/>
              <a:buChar char="•"/>
            </a:pPr>
            <a:r>
              <a:rPr lang="tr-TR" altLang="tr-TR">
                <a:solidFill>
                  <a:srgbClr val="000000"/>
                </a:solidFill>
              </a:rPr>
              <a:t>Görünebilme özelliği yüksek giysiler kullanın!</a:t>
            </a:r>
          </a:p>
          <a:p>
            <a:pPr algn="just" eaLnBrk="1" hangingPunct="1">
              <a:lnSpc>
                <a:spcPct val="90000"/>
              </a:lnSpc>
              <a:spcBef>
                <a:spcPct val="35000"/>
              </a:spcBef>
              <a:buClr>
                <a:srgbClr val="800000"/>
              </a:buClr>
              <a:buSzPct val="115000"/>
              <a:buFont typeface="Arial" panose="020B0604020202020204" pitchFamily="34" charset="0"/>
              <a:buChar char="•"/>
            </a:pPr>
            <a:r>
              <a:rPr lang="tr-TR" altLang="tr-TR">
                <a:solidFill>
                  <a:srgbClr val="000000"/>
                </a:solidFill>
              </a:rPr>
              <a:t>Gürültülü alanlarda daha da dikkatli olun!</a:t>
            </a:r>
            <a:endParaRPr lang="en-US" altLang="tr-TR">
              <a:solidFill>
                <a:srgbClr val="000000"/>
              </a:solidFill>
            </a:endParaRPr>
          </a:p>
        </p:txBody>
      </p:sp>
      <p:pic>
        <p:nvPicPr>
          <p:cNvPr id="24580" name="Picture 13" descr="pedestrian do sign">
            <a:extLst>
              <a:ext uri="{FF2B5EF4-FFF2-40B4-BE49-F238E27FC236}">
                <a16:creationId xmlns:a16="http://schemas.microsoft.com/office/drawing/2014/main" id="{C3CD164D-B0BE-438F-9CBB-B80B731D5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3" y="1651000"/>
            <a:ext cx="3738562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8400" name="Rectangle 16">
            <a:extLst>
              <a:ext uri="{FF2B5EF4-FFF2-40B4-BE49-F238E27FC236}">
                <a16:creationId xmlns:a16="http://schemas.microsoft.com/office/drawing/2014/main" id="{9F2EAD2D-19C6-484E-AE12-67ABB85A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5700" y="6507163"/>
            <a:ext cx="368300" cy="361950"/>
          </a:xfrm>
          <a:prstGeom prst="rect">
            <a:avLst/>
          </a:prstGeom>
          <a:gradFill rotWithShape="1"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gamma/>
                  <a:tint val="84706"/>
                  <a:invGamma/>
                  <a:alpha val="94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4582" name="TextBox 6">
            <a:extLst>
              <a:ext uri="{FF2B5EF4-FFF2-40B4-BE49-F238E27FC236}">
                <a16:creationId xmlns:a16="http://schemas.microsoft.com/office/drawing/2014/main" id="{2645AC3A-3C2E-4E84-8711-B634326FA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7900" y="1651000"/>
            <a:ext cx="3340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600"/>
              <a:t>YAPILACAKLAR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8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8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8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8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4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9C6494C-7528-4526-8E5C-69DD98F78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İçerik</a:t>
            </a:r>
            <a:endParaRPr lang="en-US" altLang="tr-TR">
              <a:solidFill>
                <a:schemeClr val="accent1"/>
              </a:solidFill>
            </a:endParaRPr>
          </a:p>
        </p:txBody>
      </p:sp>
      <p:grpSp>
        <p:nvGrpSpPr>
          <p:cNvPr id="2" name="Group 32">
            <a:extLst>
              <a:ext uri="{FF2B5EF4-FFF2-40B4-BE49-F238E27FC236}">
                <a16:creationId xmlns:a16="http://schemas.microsoft.com/office/drawing/2014/main" id="{3705B1C6-2F07-4585-8D87-F3AA2A864480}"/>
              </a:ext>
            </a:extLst>
          </p:cNvPr>
          <p:cNvGrpSpPr>
            <a:grpSpLocks/>
          </p:cNvGrpSpPr>
          <p:nvPr/>
        </p:nvGrpSpPr>
        <p:grpSpPr bwMode="auto">
          <a:xfrm>
            <a:off x="1162050" y="2024063"/>
            <a:ext cx="5527675" cy="665162"/>
            <a:chOff x="1152" y="1275"/>
            <a:chExt cx="3482" cy="419"/>
          </a:xfrm>
        </p:grpSpPr>
        <p:grpSp>
          <p:nvGrpSpPr>
            <p:cNvPr id="7197" name="Group 3">
              <a:extLst>
                <a:ext uri="{FF2B5EF4-FFF2-40B4-BE49-F238E27FC236}">
                  <a16:creationId xmlns:a16="http://schemas.microsoft.com/office/drawing/2014/main" id="{79C24843-70CA-4C31-A590-EB43DC4B80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7201" name="AutoShape 4">
                <a:extLst>
                  <a:ext uri="{FF2B5EF4-FFF2-40B4-BE49-F238E27FC236}">
                    <a16:creationId xmlns:a16="http://schemas.microsoft.com/office/drawing/2014/main" id="{FC1B086C-7E4F-4EAE-A8E8-2BE134371EB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  <p:sp>
            <p:nvSpPr>
              <p:cNvPr id="7202" name="AutoShape 5">
                <a:extLst>
                  <a:ext uri="{FF2B5EF4-FFF2-40B4-BE49-F238E27FC236}">
                    <a16:creationId xmlns:a16="http://schemas.microsoft.com/office/drawing/2014/main" id="{9D0A3379-727E-4C40-AFA1-5C234889B77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  <p:sp>
            <p:nvSpPr>
              <p:cNvPr id="101382" name="AutoShape 6">
                <a:extLst>
                  <a:ext uri="{FF2B5EF4-FFF2-40B4-BE49-F238E27FC236}">
                    <a16:creationId xmlns:a16="http://schemas.microsoft.com/office/drawing/2014/main" id="{0A95F484-9C07-41F7-B9B9-9424D26260A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  <p:sp>
          <p:nvSpPr>
            <p:cNvPr id="7198" name="Line 11">
              <a:extLst>
                <a:ext uri="{FF2B5EF4-FFF2-40B4-BE49-F238E27FC236}">
                  <a16:creationId xmlns:a16="http://schemas.microsoft.com/office/drawing/2014/main" id="{90032686-8AB4-45D3-B25E-C749B9E0E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199" name="Text Box 12">
              <a:extLst>
                <a:ext uri="{FF2B5EF4-FFF2-40B4-BE49-F238E27FC236}">
                  <a16:creationId xmlns:a16="http://schemas.microsoft.com/office/drawing/2014/main" id="{96C0045F-7C9E-4B06-ADC6-197AF2B81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1330"/>
              <a:ext cx="29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/>
                <a:t>Forklift Kullanımı ile Ortaya Çıkan Tehlikeler</a:t>
              </a:r>
            </a:p>
          </p:txBody>
        </p:sp>
        <p:sp>
          <p:nvSpPr>
            <p:cNvPr id="7200" name="Text Box 13">
              <a:extLst>
                <a:ext uri="{FF2B5EF4-FFF2-40B4-BE49-F238E27FC236}">
                  <a16:creationId xmlns:a16="http://schemas.microsoft.com/office/drawing/2014/main" id="{39961E88-1862-4D23-B192-49A867F6908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89" y="1337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tr-TR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" name="Group 33">
            <a:extLst>
              <a:ext uri="{FF2B5EF4-FFF2-40B4-BE49-F238E27FC236}">
                <a16:creationId xmlns:a16="http://schemas.microsoft.com/office/drawing/2014/main" id="{4CF1B952-EBBD-4347-9FAD-6926D12C39E9}"/>
              </a:ext>
            </a:extLst>
          </p:cNvPr>
          <p:cNvGrpSpPr>
            <a:grpSpLocks/>
          </p:cNvGrpSpPr>
          <p:nvPr/>
        </p:nvGrpSpPr>
        <p:grpSpPr bwMode="auto">
          <a:xfrm>
            <a:off x="1162050" y="2938463"/>
            <a:ext cx="5840413" cy="665162"/>
            <a:chOff x="1152" y="1851"/>
            <a:chExt cx="3679" cy="419"/>
          </a:xfrm>
        </p:grpSpPr>
        <p:grpSp>
          <p:nvGrpSpPr>
            <p:cNvPr id="7190" name="Group 7">
              <a:extLst>
                <a:ext uri="{FF2B5EF4-FFF2-40B4-BE49-F238E27FC236}">
                  <a16:creationId xmlns:a16="http://schemas.microsoft.com/office/drawing/2014/main" id="{8DD9AEFF-3DFC-4CC1-BD30-1D5AE85D97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851"/>
              <a:ext cx="480" cy="419"/>
              <a:chOff x="3174" y="2656"/>
              <a:chExt cx="1549" cy="1351"/>
            </a:xfrm>
          </p:grpSpPr>
          <p:sp>
            <p:nvSpPr>
              <p:cNvPr id="7194" name="AutoShape 8">
                <a:extLst>
                  <a:ext uri="{FF2B5EF4-FFF2-40B4-BE49-F238E27FC236}">
                    <a16:creationId xmlns:a16="http://schemas.microsoft.com/office/drawing/2014/main" id="{F9B85CA3-4475-4DDE-80A3-90E5B0D6F1A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  <p:sp>
            <p:nvSpPr>
              <p:cNvPr id="7195" name="AutoShape 9">
                <a:extLst>
                  <a:ext uri="{FF2B5EF4-FFF2-40B4-BE49-F238E27FC236}">
                    <a16:creationId xmlns:a16="http://schemas.microsoft.com/office/drawing/2014/main" id="{76DF9937-4962-4CDC-BE53-D12FB7C819D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  <p:sp>
            <p:nvSpPr>
              <p:cNvPr id="101386" name="AutoShape 10">
                <a:extLst>
                  <a:ext uri="{FF2B5EF4-FFF2-40B4-BE49-F238E27FC236}">
                    <a16:creationId xmlns:a16="http://schemas.microsoft.com/office/drawing/2014/main" id="{1F56B276-A80D-4666-99FF-AFFDF995905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  <p:sp>
          <p:nvSpPr>
            <p:cNvPr id="7191" name="Line 14">
              <a:extLst>
                <a:ext uri="{FF2B5EF4-FFF2-40B4-BE49-F238E27FC236}">
                  <a16:creationId xmlns:a16="http://schemas.microsoft.com/office/drawing/2014/main" id="{73667ED1-705C-4B9F-A480-94F1F28CA6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235"/>
              <a:ext cx="3024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192" name="Text Box 15">
              <a:extLst>
                <a:ext uri="{FF2B5EF4-FFF2-40B4-BE49-F238E27FC236}">
                  <a16:creationId xmlns:a16="http://schemas.microsoft.com/office/drawing/2014/main" id="{69CB7719-1EE5-481B-8486-2C44B66729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1899"/>
              <a:ext cx="313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35000"/>
                </a:spcBef>
              </a:pPr>
              <a:r>
                <a:rPr lang="tr-TR" altLang="tr-TR" dirty="0"/>
                <a:t>Tehlikelere Sebep Olan Faktörlerin Anlaşılması</a:t>
              </a:r>
            </a:p>
          </p:txBody>
        </p:sp>
        <p:sp>
          <p:nvSpPr>
            <p:cNvPr id="7193" name="Text Box 16">
              <a:extLst>
                <a:ext uri="{FF2B5EF4-FFF2-40B4-BE49-F238E27FC236}">
                  <a16:creationId xmlns:a16="http://schemas.microsoft.com/office/drawing/2014/main" id="{52305867-C409-4C55-B688-B4CF66375CC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89" y="1913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tr-TR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" name="Group 34">
            <a:extLst>
              <a:ext uri="{FF2B5EF4-FFF2-40B4-BE49-F238E27FC236}">
                <a16:creationId xmlns:a16="http://schemas.microsoft.com/office/drawing/2014/main" id="{4B1491CE-2883-49B3-BFF2-5C9F2EDA8416}"/>
              </a:ext>
            </a:extLst>
          </p:cNvPr>
          <p:cNvGrpSpPr>
            <a:grpSpLocks/>
          </p:cNvGrpSpPr>
          <p:nvPr/>
        </p:nvGrpSpPr>
        <p:grpSpPr bwMode="auto">
          <a:xfrm>
            <a:off x="1162050" y="3817938"/>
            <a:ext cx="7297738" cy="677862"/>
            <a:chOff x="1152" y="2405"/>
            <a:chExt cx="4597" cy="427"/>
          </a:xfrm>
        </p:grpSpPr>
        <p:grpSp>
          <p:nvGrpSpPr>
            <p:cNvPr id="7183" name="Group 17">
              <a:extLst>
                <a:ext uri="{FF2B5EF4-FFF2-40B4-BE49-F238E27FC236}">
                  <a16:creationId xmlns:a16="http://schemas.microsoft.com/office/drawing/2014/main" id="{1C51EA24-1913-48E0-8F18-99599B22A9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2413"/>
              <a:ext cx="480" cy="419"/>
              <a:chOff x="1110" y="2656"/>
              <a:chExt cx="1549" cy="1351"/>
            </a:xfrm>
          </p:grpSpPr>
          <p:sp>
            <p:nvSpPr>
              <p:cNvPr id="7187" name="AutoShape 18">
                <a:extLst>
                  <a:ext uri="{FF2B5EF4-FFF2-40B4-BE49-F238E27FC236}">
                    <a16:creationId xmlns:a16="http://schemas.microsoft.com/office/drawing/2014/main" id="{4C86BF14-B474-49C6-9A53-BC4A05C60FB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  <p:sp>
            <p:nvSpPr>
              <p:cNvPr id="7188" name="AutoShape 19">
                <a:extLst>
                  <a:ext uri="{FF2B5EF4-FFF2-40B4-BE49-F238E27FC236}">
                    <a16:creationId xmlns:a16="http://schemas.microsoft.com/office/drawing/2014/main" id="{3005D16B-4F84-4AC4-BD3C-C233F348734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  <p:sp>
            <p:nvSpPr>
              <p:cNvPr id="101396" name="AutoShape 20">
                <a:extLst>
                  <a:ext uri="{FF2B5EF4-FFF2-40B4-BE49-F238E27FC236}">
                    <a16:creationId xmlns:a16="http://schemas.microsoft.com/office/drawing/2014/main" id="{EF0DC64F-E709-464A-9FA9-D973326A34D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  <p:sp>
          <p:nvSpPr>
            <p:cNvPr id="7184" name="Line 25">
              <a:extLst>
                <a:ext uri="{FF2B5EF4-FFF2-40B4-BE49-F238E27FC236}">
                  <a16:creationId xmlns:a16="http://schemas.microsoft.com/office/drawing/2014/main" id="{43FF9090-C116-4206-9DEF-A34E46B9A3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797"/>
              <a:ext cx="3024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185" name="Text Box 26">
              <a:extLst>
                <a:ext uri="{FF2B5EF4-FFF2-40B4-BE49-F238E27FC236}">
                  <a16:creationId xmlns:a16="http://schemas.microsoft.com/office/drawing/2014/main" id="{373DA795-A67F-433A-883E-6891F8127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2" y="2405"/>
              <a:ext cx="409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35000"/>
                </a:spcBef>
              </a:pPr>
              <a:r>
                <a:rPr lang="tr-TR" altLang="tr-TR"/>
                <a:t>Yaya Güvenliği Gereksinimlerinin İdrak Edilmesi, Kavranması, Anlaşılması</a:t>
              </a:r>
            </a:p>
          </p:txBody>
        </p:sp>
        <p:sp>
          <p:nvSpPr>
            <p:cNvPr id="7186" name="Text Box 27">
              <a:extLst>
                <a:ext uri="{FF2B5EF4-FFF2-40B4-BE49-F238E27FC236}">
                  <a16:creationId xmlns:a16="http://schemas.microsoft.com/office/drawing/2014/main" id="{A1CF2DD0-1040-46FB-9FBD-68D6643D0C8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89" y="2475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tr-TR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" name="Group 35">
            <a:extLst>
              <a:ext uri="{FF2B5EF4-FFF2-40B4-BE49-F238E27FC236}">
                <a16:creationId xmlns:a16="http://schemas.microsoft.com/office/drawing/2014/main" id="{98E44169-4261-4192-B23A-99CEB2E44B13}"/>
              </a:ext>
            </a:extLst>
          </p:cNvPr>
          <p:cNvGrpSpPr>
            <a:grpSpLocks/>
          </p:cNvGrpSpPr>
          <p:nvPr/>
        </p:nvGrpSpPr>
        <p:grpSpPr bwMode="auto">
          <a:xfrm>
            <a:off x="1162050" y="4745038"/>
            <a:ext cx="7223125" cy="665162"/>
            <a:chOff x="1152" y="2989"/>
            <a:chExt cx="4550" cy="419"/>
          </a:xfrm>
        </p:grpSpPr>
        <p:grpSp>
          <p:nvGrpSpPr>
            <p:cNvPr id="7176" name="Group 21">
              <a:extLst>
                <a:ext uri="{FF2B5EF4-FFF2-40B4-BE49-F238E27FC236}">
                  <a16:creationId xmlns:a16="http://schemas.microsoft.com/office/drawing/2014/main" id="{D3BF5341-1636-4DC8-8A8B-FC69ED497C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2989"/>
              <a:ext cx="480" cy="419"/>
              <a:chOff x="3174" y="2656"/>
              <a:chExt cx="1549" cy="1351"/>
            </a:xfrm>
          </p:grpSpPr>
          <p:sp>
            <p:nvSpPr>
              <p:cNvPr id="7180" name="AutoShape 22">
                <a:extLst>
                  <a:ext uri="{FF2B5EF4-FFF2-40B4-BE49-F238E27FC236}">
                    <a16:creationId xmlns:a16="http://schemas.microsoft.com/office/drawing/2014/main" id="{7DF74A4E-B11A-4408-86AD-2D492510E4F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  <p:sp>
            <p:nvSpPr>
              <p:cNvPr id="7181" name="AutoShape 23">
                <a:extLst>
                  <a:ext uri="{FF2B5EF4-FFF2-40B4-BE49-F238E27FC236}">
                    <a16:creationId xmlns:a16="http://schemas.microsoft.com/office/drawing/2014/main" id="{508BB429-EA90-4E81-BC9D-F4C512F5CDB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  <p:sp>
            <p:nvSpPr>
              <p:cNvPr id="101400" name="AutoShape 24">
                <a:extLst>
                  <a:ext uri="{FF2B5EF4-FFF2-40B4-BE49-F238E27FC236}">
                    <a16:creationId xmlns:a16="http://schemas.microsoft.com/office/drawing/2014/main" id="{A514C76C-E890-410C-9009-568734B76BE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  <p:sp>
          <p:nvSpPr>
            <p:cNvPr id="7177" name="Line 28">
              <a:extLst>
                <a:ext uri="{FF2B5EF4-FFF2-40B4-BE49-F238E27FC236}">
                  <a16:creationId xmlns:a16="http://schemas.microsoft.com/office/drawing/2014/main" id="{3BEB9106-AB2A-48A1-B62E-333BDB07D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3373"/>
              <a:ext cx="3024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178" name="Text Box 29">
              <a:extLst>
                <a:ext uri="{FF2B5EF4-FFF2-40B4-BE49-F238E27FC236}">
                  <a16:creationId xmlns:a16="http://schemas.microsoft.com/office/drawing/2014/main" id="{C6A49E72-97F0-4E39-8FDF-8E31A249C7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2" y="3066"/>
              <a:ext cx="405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35000"/>
                </a:spcBef>
              </a:pPr>
              <a:r>
                <a:rPr lang="tr-TR" altLang="tr-TR"/>
                <a:t>Kazaların Önlenmesi Konusunda Alınacak Tedbirler</a:t>
              </a:r>
              <a:endParaRPr lang="en-US" altLang="tr-TR"/>
            </a:p>
          </p:txBody>
        </p:sp>
        <p:sp>
          <p:nvSpPr>
            <p:cNvPr id="7179" name="Text Box 30">
              <a:extLst>
                <a:ext uri="{FF2B5EF4-FFF2-40B4-BE49-F238E27FC236}">
                  <a16:creationId xmlns:a16="http://schemas.microsoft.com/office/drawing/2014/main" id="{3B26C462-195D-4C4A-9759-9091DDCD651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89" y="3051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tr-TR" b="1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7175" name="Text Box 31">
            <a:extLst>
              <a:ext uri="{FF2B5EF4-FFF2-40B4-BE49-F238E27FC236}">
                <a16:creationId xmlns:a16="http://schemas.microsoft.com/office/drawing/2014/main" id="{B43047FB-E37D-4441-B18F-9202BE83D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46" name="Rectangle 14">
            <a:extLst>
              <a:ext uri="{FF2B5EF4-FFF2-40B4-BE49-F238E27FC236}">
                <a16:creationId xmlns:a16="http://schemas.microsoft.com/office/drawing/2014/main" id="{8AC5552D-0669-49C4-974E-15F1FD79C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0" y="2349500"/>
            <a:ext cx="4748213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1825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45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tr-TR" altLang="tr-TR" sz="1600">
                <a:solidFill>
                  <a:srgbClr val="000000"/>
                </a:solidFill>
              </a:rPr>
              <a:t>Forkliti «geçmeye» çalışmayın!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tr-TR" altLang="tr-TR" sz="1600">
                <a:solidFill>
                  <a:srgbClr val="000000"/>
                </a:solidFill>
              </a:rPr>
              <a:t>Forklifte «otostop» çekmeyin!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tr-TR" altLang="tr-TR" sz="1600">
                <a:solidFill>
                  <a:srgbClr val="000000"/>
                </a:solidFill>
              </a:rPr>
              <a:t>Paletlere binmeyin!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tr-TR" altLang="tr-TR" sz="1600">
                <a:solidFill>
                  <a:srgbClr val="000000"/>
                </a:solidFill>
              </a:rPr>
              <a:t>Sürücülerin dikkatini dağıtmayın!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tr-TR" altLang="tr-TR" sz="1600">
                <a:solidFill>
                  <a:srgbClr val="000000"/>
                </a:solidFill>
              </a:rPr>
              <a:t>Paletleri yüksekte iken forklifte binmeyin, forklifte bulunmayın!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tr-TR" sz="1600">
              <a:solidFill>
                <a:srgbClr val="000000"/>
              </a:solidFill>
            </a:endParaRPr>
          </a:p>
        </p:txBody>
      </p:sp>
      <p:pic>
        <p:nvPicPr>
          <p:cNvPr id="25603" name="Picture 15" descr="traffic light red">
            <a:extLst>
              <a:ext uri="{FF2B5EF4-FFF2-40B4-BE49-F238E27FC236}">
                <a16:creationId xmlns:a16="http://schemas.microsoft.com/office/drawing/2014/main" id="{E3E9A281-AFCF-4F9A-8D50-DCB726928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219200"/>
            <a:ext cx="2986088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18">
            <a:extLst>
              <a:ext uri="{FF2B5EF4-FFF2-40B4-BE49-F238E27FC236}">
                <a16:creationId xmlns:a16="http://schemas.microsoft.com/office/drawing/2014/main" id="{91B315A5-D1D7-4286-BDAB-3EBFFD2A35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333375"/>
            <a:ext cx="8632825" cy="792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800"/>
              <a:t>Yayalar İçin İş Emniyeti Kuralları</a:t>
            </a:r>
            <a:endParaRPr lang="en-US" altLang="tr-TR" sz="2800"/>
          </a:p>
        </p:txBody>
      </p:sp>
      <p:sp>
        <p:nvSpPr>
          <p:cNvPr id="530455" name="Rectangle 23">
            <a:extLst>
              <a:ext uri="{FF2B5EF4-FFF2-40B4-BE49-F238E27FC236}">
                <a16:creationId xmlns:a16="http://schemas.microsoft.com/office/drawing/2014/main" id="{CAF598A2-859F-47D3-B5B6-7F37EB239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5700" y="6507163"/>
            <a:ext cx="368300" cy="361950"/>
          </a:xfrm>
          <a:prstGeom prst="rect">
            <a:avLst/>
          </a:prstGeom>
          <a:gradFill rotWithShape="1"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gamma/>
                  <a:tint val="84706"/>
                  <a:invGamma/>
                  <a:alpha val="94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5606" name="TextBox 6">
            <a:extLst>
              <a:ext uri="{FF2B5EF4-FFF2-40B4-BE49-F238E27FC236}">
                <a16:creationId xmlns:a16="http://schemas.microsoft.com/office/drawing/2014/main" id="{A9AFE9B4-6C6D-4529-B161-1E72171F8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7900" y="1651000"/>
            <a:ext cx="3340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600"/>
              <a:t>YAPILMAYACAKLAR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0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0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0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0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0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6" descr="traffic light red">
            <a:extLst>
              <a:ext uri="{FF2B5EF4-FFF2-40B4-BE49-F238E27FC236}">
                <a16:creationId xmlns:a16="http://schemas.microsoft.com/office/drawing/2014/main" id="{B00EDD9B-A414-4AA9-B823-1A137FFA4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32385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498" name="Rectangle 18">
            <a:extLst>
              <a:ext uri="{FF2B5EF4-FFF2-40B4-BE49-F238E27FC236}">
                <a16:creationId xmlns:a16="http://schemas.microsoft.com/office/drawing/2014/main" id="{4A533D39-87B3-450A-BFA4-4F9F537E1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397125"/>
            <a:ext cx="54737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1825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tr-TR" altLang="tr-TR" sz="1700">
                <a:solidFill>
                  <a:srgbClr val="000000"/>
                </a:solidFill>
              </a:rPr>
              <a:t>Eğitimli ve sertifikalı değilseniz asla forklift kullanmayın!</a:t>
            </a:r>
          </a:p>
          <a:p>
            <a:pPr algn="just" eaLnBrk="1" hangingPunct="1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tr-TR" altLang="tr-TR" sz="1700">
                <a:solidFill>
                  <a:srgbClr val="000000"/>
                </a:solidFill>
              </a:rPr>
              <a:t>Ezilme ihtimali olan yerlerde durmayın!</a:t>
            </a:r>
          </a:p>
          <a:p>
            <a:pPr algn="just" eaLnBrk="1" hangingPunct="1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tr-TR" altLang="tr-TR" sz="1700">
                <a:solidFill>
                  <a:srgbClr val="000000"/>
                </a:solidFill>
              </a:rPr>
              <a:t>Şaka yapmayın!</a:t>
            </a:r>
          </a:p>
          <a:p>
            <a:pPr algn="just" eaLnBrk="1" hangingPunct="1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tr-TR" altLang="tr-TR" sz="1700">
                <a:solidFill>
                  <a:srgbClr val="000000"/>
                </a:solidFill>
              </a:rPr>
              <a:t>Forklift operatörünün dikkatini dağıtmayın!</a:t>
            </a:r>
          </a:p>
          <a:p>
            <a:pPr algn="just" eaLnBrk="1" hangingPunct="1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tr-TR" altLang="tr-TR" sz="1700">
                <a:solidFill>
                  <a:srgbClr val="000000"/>
                </a:solidFill>
              </a:rPr>
              <a:t>Yakıt ikmali ve şarj yapılan alanlarda ve yakınında sigara içmeyin!</a:t>
            </a:r>
            <a:endParaRPr lang="en-US" altLang="tr-TR" sz="1700">
              <a:solidFill>
                <a:srgbClr val="000000"/>
              </a:solidFill>
            </a:endParaRPr>
          </a:p>
        </p:txBody>
      </p:sp>
      <p:sp>
        <p:nvSpPr>
          <p:cNvPr id="28677" name="Rectangle 21">
            <a:extLst>
              <a:ext uri="{FF2B5EF4-FFF2-40B4-BE49-F238E27FC236}">
                <a16:creationId xmlns:a16="http://schemas.microsoft.com/office/drawing/2014/main" id="{2056E4E7-2AB5-43E5-966E-F49FBBBEB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91440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800" dirty="0"/>
              <a:t>Yayalar İçin İş Emniyeti Kuralları</a:t>
            </a:r>
            <a:endParaRPr lang="en-US" sz="1050" dirty="0"/>
          </a:p>
        </p:txBody>
      </p:sp>
      <p:sp>
        <p:nvSpPr>
          <p:cNvPr id="532504" name="Rectangle 24">
            <a:extLst>
              <a:ext uri="{FF2B5EF4-FFF2-40B4-BE49-F238E27FC236}">
                <a16:creationId xmlns:a16="http://schemas.microsoft.com/office/drawing/2014/main" id="{12A1311C-D039-492C-9C37-B451B2D12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5700" y="6507163"/>
            <a:ext cx="368300" cy="361950"/>
          </a:xfrm>
          <a:prstGeom prst="rect">
            <a:avLst/>
          </a:prstGeom>
          <a:gradFill rotWithShape="1"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gamma/>
                  <a:tint val="84706"/>
                  <a:invGamma/>
                  <a:alpha val="94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6630" name="TextBox 6">
            <a:extLst>
              <a:ext uri="{FF2B5EF4-FFF2-40B4-BE49-F238E27FC236}">
                <a16:creationId xmlns:a16="http://schemas.microsoft.com/office/drawing/2014/main" id="{8015AAA7-279C-463F-AE6D-424DAFDA1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7900" y="1651000"/>
            <a:ext cx="3340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600"/>
              <a:t>YAPILMAYACAKLAR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2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9EE8DE4-1C21-478B-8D96-2304AE1EC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8225" y="260350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tr-TR" sz="2800"/>
              <a:t>Kazaların Önlenmesi: Seçiminizi Yapın</a:t>
            </a:r>
            <a:endParaRPr lang="en-US" altLang="tr-TR" sz="2800"/>
          </a:p>
        </p:txBody>
      </p:sp>
      <p:sp>
        <p:nvSpPr>
          <p:cNvPr id="593926" name="Text Box 6">
            <a:extLst>
              <a:ext uri="{FF2B5EF4-FFF2-40B4-BE49-F238E27FC236}">
                <a16:creationId xmlns:a16="http://schemas.microsoft.com/office/drawing/2014/main" id="{5938F945-248F-4B0B-942C-C929BC74D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1981200"/>
            <a:ext cx="2976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tr-TR" sz="1600"/>
              <a:t>a</a:t>
            </a:r>
            <a:r>
              <a:rPr lang="tr-TR" altLang="tr-TR" sz="1600"/>
              <a:t>. Elleriniz sallayın.</a:t>
            </a:r>
            <a:endParaRPr lang="en-US" altLang="tr-TR" sz="1600"/>
          </a:p>
        </p:txBody>
      </p:sp>
      <p:sp>
        <p:nvSpPr>
          <p:cNvPr id="593930" name="Text Box 10">
            <a:extLst>
              <a:ext uri="{FF2B5EF4-FFF2-40B4-BE49-F238E27FC236}">
                <a16:creationId xmlns:a16="http://schemas.microsoft.com/office/drawing/2014/main" id="{92CD7159-C34C-45AD-82B8-E9923CE0C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4054475"/>
            <a:ext cx="1768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tr-TR" sz="1600"/>
              <a:t>a. </a:t>
            </a:r>
            <a:r>
              <a:rPr lang="tr-TR" altLang="tr-TR" sz="1600"/>
              <a:t>Daha emniyetli</a:t>
            </a:r>
            <a:endParaRPr lang="en-US" altLang="tr-TR" sz="1600"/>
          </a:p>
        </p:txBody>
      </p:sp>
      <p:sp>
        <p:nvSpPr>
          <p:cNvPr id="593933" name="Text Box 13">
            <a:extLst>
              <a:ext uri="{FF2B5EF4-FFF2-40B4-BE49-F238E27FC236}">
                <a16:creationId xmlns:a16="http://schemas.microsoft.com/office/drawing/2014/main" id="{8D6EA445-4C0D-47C8-B6C7-9BECDF6F3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5010150"/>
            <a:ext cx="1579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tr-TR" sz="1600"/>
              <a:t>a. </a:t>
            </a:r>
            <a:r>
              <a:rPr lang="tr-TR" altLang="tr-TR" sz="1600"/>
              <a:t>Maske takın.</a:t>
            </a:r>
            <a:endParaRPr lang="en-US" altLang="tr-TR" sz="1600"/>
          </a:p>
        </p:txBody>
      </p:sp>
      <p:sp>
        <p:nvSpPr>
          <p:cNvPr id="593935" name="Text Box 15">
            <a:extLst>
              <a:ext uri="{FF2B5EF4-FFF2-40B4-BE49-F238E27FC236}">
                <a16:creationId xmlns:a16="http://schemas.microsoft.com/office/drawing/2014/main" id="{7917E93E-655F-474C-81D3-C43A54B12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2894013"/>
            <a:ext cx="1897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tr-TR" sz="1600"/>
              <a:t>a. </a:t>
            </a:r>
            <a:r>
              <a:rPr lang="tr-TR" altLang="tr-TR" sz="1600"/>
              <a:t>Korna çalınması</a:t>
            </a:r>
            <a:endParaRPr lang="en-US" altLang="tr-TR" sz="1600"/>
          </a:p>
        </p:txBody>
      </p:sp>
      <p:sp>
        <p:nvSpPr>
          <p:cNvPr id="593936" name="Text Box 16">
            <a:extLst>
              <a:ext uri="{FF2B5EF4-FFF2-40B4-BE49-F238E27FC236}">
                <a16:creationId xmlns:a16="http://schemas.microsoft.com/office/drawing/2014/main" id="{508BFA39-538F-470C-9EC0-128116511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2014538"/>
            <a:ext cx="45720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tr-TR" altLang="tr-TR" sz="1600" b="1">
                <a:solidFill>
                  <a:srgbClr val="333399"/>
                </a:solidFill>
              </a:rPr>
              <a:t>Forklift çalışma alanlarında koridorları geçerken</a:t>
            </a:r>
            <a:endParaRPr lang="en-US" altLang="tr-TR" sz="1600" b="1">
              <a:solidFill>
                <a:srgbClr val="333399"/>
              </a:solidFill>
            </a:endParaRPr>
          </a:p>
        </p:txBody>
      </p:sp>
      <p:sp>
        <p:nvSpPr>
          <p:cNvPr id="593939" name="Rectangle 19">
            <a:extLst>
              <a:ext uri="{FF2B5EF4-FFF2-40B4-BE49-F238E27FC236}">
                <a16:creationId xmlns:a16="http://schemas.microsoft.com/office/drawing/2014/main" id="{C7EA51C7-EB9C-4F19-B57D-F8A4CC9B3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3" y="4089400"/>
            <a:ext cx="45720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5000"/>
              </a:spcBef>
              <a:buFontTx/>
              <a:buAutoNum type="arabicPeriod" startAt="3"/>
            </a:pPr>
            <a:r>
              <a:rPr lang="tr-TR" altLang="tr-TR" sz="1600" b="1">
                <a:solidFill>
                  <a:srgbClr val="333399"/>
                </a:solidFill>
              </a:rPr>
              <a:t>Forklifte çok yakın çalışırsanız hangisi daha muhtemeldir?</a:t>
            </a:r>
            <a:endParaRPr lang="en-US" altLang="tr-TR" sz="1600" b="1">
              <a:solidFill>
                <a:srgbClr val="333399"/>
              </a:solidFill>
            </a:endParaRPr>
          </a:p>
        </p:txBody>
      </p:sp>
      <p:sp>
        <p:nvSpPr>
          <p:cNvPr id="593941" name="Rectangle 21">
            <a:extLst>
              <a:ext uri="{FF2B5EF4-FFF2-40B4-BE49-F238E27FC236}">
                <a16:creationId xmlns:a16="http://schemas.microsoft.com/office/drawing/2014/main" id="{D9740538-8D07-4665-AE62-A6E38722E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5011738"/>
            <a:ext cx="39719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AutoNum type="arabicPeriod" startAt="4"/>
            </a:pPr>
            <a:r>
              <a:rPr lang="tr-TR" altLang="tr-TR" sz="1600" b="1">
                <a:solidFill>
                  <a:srgbClr val="333399"/>
                </a:solidFill>
              </a:rPr>
              <a:t>Forklift operasyonları yakınında çalışırken</a:t>
            </a:r>
            <a:endParaRPr lang="en-US" altLang="tr-TR" sz="1600" b="1">
              <a:solidFill>
                <a:srgbClr val="333399"/>
              </a:solidFill>
            </a:endParaRPr>
          </a:p>
        </p:txBody>
      </p:sp>
      <p:sp>
        <p:nvSpPr>
          <p:cNvPr id="593942" name="Text Box 22">
            <a:extLst>
              <a:ext uri="{FF2B5EF4-FFF2-40B4-BE49-F238E27FC236}">
                <a16:creationId xmlns:a16="http://schemas.microsoft.com/office/drawing/2014/main" id="{2A5DDB01-E846-45E4-BD3A-B1C60095F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2306638"/>
            <a:ext cx="2670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tr-TR" sz="1600"/>
              <a:t>b. </a:t>
            </a:r>
            <a:r>
              <a:rPr lang="tr-TR" altLang="tr-TR" sz="1600"/>
              <a:t>Her iki yönü kontrol edin.</a:t>
            </a:r>
            <a:endParaRPr lang="en-US" altLang="tr-TR" sz="1600"/>
          </a:p>
        </p:txBody>
      </p:sp>
      <p:sp>
        <p:nvSpPr>
          <p:cNvPr id="593943" name="Text Box 23">
            <a:extLst>
              <a:ext uri="{FF2B5EF4-FFF2-40B4-BE49-F238E27FC236}">
                <a16:creationId xmlns:a16="http://schemas.microsoft.com/office/drawing/2014/main" id="{24E412C0-B858-44B4-8290-12D28D489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3209925"/>
            <a:ext cx="2178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1600"/>
              <a:t>b. </a:t>
            </a:r>
            <a:r>
              <a:rPr lang="tr-TR" altLang="tr-TR" sz="1600"/>
              <a:t>Elle işaret verilmesi</a:t>
            </a:r>
            <a:endParaRPr lang="en-US" altLang="tr-TR" sz="1600"/>
          </a:p>
        </p:txBody>
      </p:sp>
      <p:sp>
        <p:nvSpPr>
          <p:cNvPr id="593944" name="Text Box 24">
            <a:extLst>
              <a:ext uri="{FF2B5EF4-FFF2-40B4-BE49-F238E27FC236}">
                <a16:creationId xmlns:a16="http://schemas.microsoft.com/office/drawing/2014/main" id="{C3DEED6D-29D2-44DE-A2C0-83ADCF6A0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388" y="4411663"/>
            <a:ext cx="34718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tr-TR" sz="1600"/>
              <a:t>b. </a:t>
            </a:r>
            <a:r>
              <a:rPr lang="tr-TR" altLang="tr-TR" sz="1600"/>
              <a:t>Forklift ya da düşen cisimler tarafından çarpılma, ezilme</a:t>
            </a:r>
            <a:endParaRPr lang="en-US" altLang="tr-TR" sz="1600"/>
          </a:p>
        </p:txBody>
      </p:sp>
      <p:sp>
        <p:nvSpPr>
          <p:cNvPr id="593945" name="Text Box 25">
            <a:extLst>
              <a:ext uri="{FF2B5EF4-FFF2-40B4-BE49-F238E27FC236}">
                <a16:creationId xmlns:a16="http://schemas.microsoft.com/office/drawing/2014/main" id="{8E3D8779-B4E2-419E-80E1-2E5DADE29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5321300"/>
            <a:ext cx="3536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1600"/>
              <a:t>b. </a:t>
            </a:r>
            <a:r>
              <a:rPr lang="tr-TR" altLang="tr-TR" sz="1600"/>
              <a:t>Görünürlüğü yüksek giysiler giyin. </a:t>
            </a:r>
            <a:endParaRPr lang="en-US" altLang="tr-TR" sz="1600"/>
          </a:p>
        </p:txBody>
      </p:sp>
      <p:sp>
        <p:nvSpPr>
          <p:cNvPr id="593937" name="Text Box 17">
            <a:extLst>
              <a:ext uri="{FF2B5EF4-FFF2-40B4-BE49-F238E27FC236}">
                <a16:creationId xmlns:a16="http://schemas.microsoft.com/office/drawing/2014/main" id="{10544AA4-18BC-489B-AB56-89D7529B7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2933700"/>
            <a:ext cx="4572000" cy="5349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AutoNum type="arabicPeriod" startAt="2"/>
              <a:defRPr/>
            </a:pPr>
            <a:r>
              <a:rPr lang="tr-TR" sz="1600" b="1" dirty="0">
                <a:solidFill>
                  <a:srgbClr val="333399"/>
                </a:solidFill>
                <a:latin typeface="+mj-lt"/>
              </a:rPr>
              <a:t>Yaklaşan bir </a:t>
            </a:r>
            <a:r>
              <a:rPr lang="tr-TR" sz="1600" b="1" dirty="0" err="1">
                <a:solidFill>
                  <a:srgbClr val="333399"/>
                </a:solidFill>
                <a:latin typeface="+mj-lt"/>
              </a:rPr>
              <a:t>forklift</a:t>
            </a:r>
            <a:r>
              <a:rPr lang="tr-TR" sz="1600" b="1" dirty="0">
                <a:solidFill>
                  <a:srgbClr val="333399"/>
                </a:solidFill>
                <a:latin typeface="+mj-lt"/>
              </a:rPr>
              <a:t> için hangisi daha etkin bir uyarma şeklidir?</a:t>
            </a:r>
            <a:endParaRPr lang="en-US" sz="1600" b="1" dirty="0">
              <a:solidFill>
                <a:srgbClr val="3333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3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593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93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93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593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3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3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5939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93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93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59393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3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593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93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593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593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6" dur="indefinite"/>
                                        <p:tgtEl>
                                          <p:spTgt spid="59394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500" fill="hold"/>
                                        <p:tgtEl>
                                          <p:spTgt spid="5939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939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939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6" grpId="0"/>
      <p:bldP spid="593930" grpId="0"/>
      <p:bldP spid="593933" grpId="0"/>
      <p:bldP spid="593935" grpId="0"/>
      <p:bldP spid="593935" grpId="1"/>
      <p:bldP spid="593935" grpId="2"/>
      <p:bldP spid="593936" grpId="0"/>
      <p:bldP spid="593939" grpId="0"/>
      <p:bldP spid="593941" grpId="0"/>
      <p:bldP spid="593942" grpId="0" build="allAtOnce"/>
      <p:bldP spid="593943" grpId="0"/>
      <p:bldP spid="593944" grpId="0" build="allAtOnce"/>
      <p:bldP spid="593944" grpId="1" build="allAtOnce"/>
      <p:bldP spid="593945" grpId="0"/>
      <p:bldP spid="593945" grpId="1"/>
      <p:bldP spid="593945" grpId="2"/>
      <p:bldP spid="5939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>
            <a:extLst>
              <a:ext uri="{FF2B5EF4-FFF2-40B4-BE49-F238E27FC236}">
                <a16:creationId xmlns:a16="http://schemas.microsoft.com/office/drawing/2014/main" id="{B2F81BD4-9F05-4C97-8EA9-A65ACB7CAD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404813"/>
            <a:ext cx="7543800" cy="720725"/>
          </a:xfrm>
        </p:spPr>
        <p:txBody>
          <a:bodyPr/>
          <a:lstStyle/>
          <a:p>
            <a:pPr eaLnBrk="1" hangingPunct="1"/>
            <a:r>
              <a:rPr lang="tr-TR" altLang="tr-TR"/>
              <a:t>Kazaların Önlenmesi</a:t>
            </a:r>
            <a:endParaRPr lang="en-US" altLang="tr-TR"/>
          </a:p>
        </p:txBody>
      </p:sp>
      <p:sp>
        <p:nvSpPr>
          <p:cNvPr id="536585" name="Rectangle 9">
            <a:extLst>
              <a:ext uri="{FF2B5EF4-FFF2-40B4-BE49-F238E27FC236}">
                <a16:creationId xmlns:a16="http://schemas.microsoft.com/office/drawing/2014/main" id="{F80FF62F-78C4-4658-AA33-A3AF47C3BFC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636838"/>
            <a:ext cx="5688012" cy="1658937"/>
          </a:xfrm>
        </p:spPr>
        <p:txBody>
          <a:bodyPr/>
          <a:lstStyle/>
          <a:p>
            <a:pPr marL="114300" lvl="1" indent="0" eaLnBrk="1" hangingPunct="1">
              <a:spcBef>
                <a:spcPct val="25000"/>
              </a:spcBef>
              <a:buFont typeface="Times" pitchFamily="18" charset="0"/>
              <a:buNone/>
              <a:defRPr/>
            </a:pPr>
            <a:r>
              <a:rPr lang="tr-TR" sz="2000" dirty="0">
                <a:solidFill>
                  <a:schemeClr val="tx1"/>
                </a:solidFill>
              </a:rPr>
              <a:t>Aşağıdakiler tam olarak anlaşıldı mı?</a:t>
            </a:r>
          </a:p>
          <a:p>
            <a:pPr lvl="1" eaLnBrk="1" hangingPunct="1">
              <a:spcBef>
                <a:spcPct val="25000"/>
              </a:spcBef>
              <a:defRPr/>
            </a:pPr>
            <a:r>
              <a:rPr lang="tr-TR" sz="2000" dirty="0">
                <a:solidFill>
                  <a:schemeClr val="tx1"/>
                </a:solidFill>
              </a:rPr>
              <a:t>Yaya iş emniyeti programı</a:t>
            </a:r>
          </a:p>
          <a:p>
            <a:pPr lvl="1" eaLnBrk="1" hangingPunct="1">
              <a:spcBef>
                <a:spcPct val="25000"/>
              </a:spcBef>
              <a:defRPr/>
            </a:pPr>
            <a:r>
              <a:rPr lang="tr-TR" sz="2000" dirty="0" err="1">
                <a:solidFill>
                  <a:schemeClr val="tx1"/>
                </a:solidFill>
              </a:rPr>
              <a:t>Forklift</a:t>
            </a:r>
            <a:r>
              <a:rPr lang="tr-TR" sz="2000" dirty="0">
                <a:solidFill>
                  <a:schemeClr val="tx1"/>
                </a:solidFill>
              </a:rPr>
              <a:t> operatörleri iş emniyeti esasları</a:t>
            </a:r>
          </a:p>
          <a:p>
            <a:pPr lvl="1" eaLnBrk="1" hangingPunct="1">
              <a:spcBef>
                <a:spcPct val="25000"/>
              </a:spcBef>
              <a:defRPr/>
            </a:pPr>
            <a:r>
              <a:rPr lang="tr-TR" sz="2000" dirty="0">
                <a:solidFill>
                  <a:schemeClr val="tx1"/>
                </a:solidFill>
              </a:rPr>
              <a:t>Yaya iş emniyeti esasları</a:t>
            </a:r>
          </a:p>
          <a:p>
            <a:pPr lvl="1" eaLnBrk="1" hangingPunct="1">
              <a:spcBef>
                <a:spcPct val="25000"/>
              </a:spcBef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36588" name="Rectangle 12">
            <a:extLst>
              <a:ext uri="{FF2B5EF4-FFF2-40B4-BE49-F238E27FC236}">
                <a16:creationId xmlns:a16="http://schemas.microsoft.com/office/drawing/2014/main" id="{D381922E-1B52-44C5-87A8-5518E43BD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5700" y="6507163"/>
            <a:ext cx="368300" cy="361950"/>
          </a:xfrm>
          <a:prstGeom prst="rect">
            <a:avLst/>
          </a:prstGeom>
          <a:gradFill rotWithShape="1"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gamma/>
                  <a:tint val="84706"/>
                  <a:invGamma/>
                  <a:alpha val="94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pic>
        <p:nvPicPr>
          <p:cNvPr id="28677" name="Picture 2" descr="http://www.forklift.net.nz/wp-content/uploads/2010/05/how-to-drive-a-forklift.jpg">
            <a:extLst>
              <a:ext uri="{FF2B5EF4-FFF2-40B4-BE49-F238E27FC236}">
                <a16:creationId xmlns:a16="http://schemas.microsoft.com/office/drawing/2014/main" id="{3A6E6866-3919-4A79-9CC6-90353FAF0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1341438"/>
            <a:ext cx="3563937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6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6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6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6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50" name="Rectangle 26">
            <a:extLst>
              <a:ext uri="{FF2B5EF4-FFF2-40B4-BE49-F238E27FC236}">
                <a16:creationId xmlns:a16="http://schemas.microsoft.com/office/drawing/2014/main" id="{1EE58DDB-32FC-4EC2-B4DA-F94BF2918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2227263"/>
            <a:ext cx="6867525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35000"/>
              </a:spcBef>
              <a:spcAft>
                <a:spcPts val="600"/>
              </a:spcAft>
            </a:pPr>
            <a:r>
              <a:rPr lang="tr-TR" altLang="tr-TR"/>
              <a:t>Forkilftler çok yararlı ancak bir o kadar da tehlikeli araçlardır.</a:t>
            </a:r>
            <a:endParaRPr lang="en-US" altLang="tr-TR"/>
          </a:p>
          <a:p>
            <a:pPr eaLnBrk="1" hangingPunct="1">
              <a:lnSpc>
                <a:spcPct val="85000"/>
              </a:lnSpc>
              <a:spcBef>
                <a:spcPct val="35000"/>
              </a:spcBef>
              <a:spcAft>
                <a:spcPts val="600"/>
              </a:spcAft>
            </a:pPr>
            <a:endParaRPr lang="tr-TR" altLang="tr-TR" sz="1000"/>
          </a:p>
          <a:p>
            <a:pPr eaLnBrk="1" hangingPunct="1">
              <a:lnSpc>
                <a:spcPct val="85000"/>
              </a:lnSpc>
              <a:spcBef>
                <a:spcPct val="35000"/>
              </a:spcBef>
              <a:spcAft>
                <a:spcPts val="600"/>
              </a:spcAft>
            </a:pPr>
            <a:r>
              <a:rPr lang="tr-TR" altLang="tr-TR"/>
              <a:t>Yayalar ciddi biçimde yaralanabilir hatta ölümle sonuçlanan kazalar oluşabilir.</a:t>
            </a:r>
            <a:endParaRPr lang="en-US" altLang="tr-TR"/>
          </a:p>
          <a:p>
            <a:pPr eaLnBrk="1" hangingPunct="1">
              <a:lnSpc>
                <a:spcPct val="85000"/>
              </a:lnSpc>
              <a:spcBef>
                <a:spcPct val="35000"/>
              </a:spcBef>
              <a:spcAft>
                <a:spcPts val="600"/>
              </a:spcAft>
            </a:pPr>
            <a:r>
              <a:rPr lang="tr-TR" altLang="tr-TR"/>
              <a:t>Çevrenizdeki forklift operasyonlarına daima dikkat edin.</a:t>
            </a:r>
            <a:endParaRPr lang="en-US" altLang="tr-TR"/>
          </a:p>
          <a:p>
            <a:pPr eaLnBrk="1" hangingPunct="1">
              <a:lnSpc>
                <a:spcPct val="85000"/>
              </a:lnSpc>
              <a:spcBef>
                <a:spcPct val="35000"/>
              </a:spcBef>
              <a:spcAft>
                <a:spcPts val="600"/>
              </a:spcAft>
            </a:pPr>
            <a:r>
              <a:rPr lang="tr-TR" altLang="tr-TR"/>
              <a:t>Kazalardan korunmak için emniyetli çalışma kurallarına her zaman uyun.</a:t>
            </a:r>
            <a:endParaRPr lang="en-US" altLang="tr-TR"/>
          </a:p>
        </p:txBody>
      </p:sp>
      <p:sp>
        <p:nvSpPr>
          <p:cNvPr id="538652" name="Rectangle 28">
            <a:extLst>
              <a:ext uri="{FF2B5EF4-FFF2-40B4-BE49-F238E27FC236}">
                <a16:creationId xmlns:a16="http://schemas.microsoft.com/office/drawing/2014/main" id="{8F4F61F1-D558-49AD-8E1B-B002FBB2B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25" y="2247900"/>
            <a:ext cx="304800" cy="304800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538653" name="Picture 29" descr="checkmark maroon">
            <a:extLst>
              <a:ext uri="{FF2B5EF4-FFF2-40B4-BE49-F238E27FC236}">
                <a16:creationId xmlns:a16="http://schemas.microsoft.com/office/drawing/2014/main" id="{CAD05F47-F888-4AC3-A6C5-C718C4BC3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5225" y="2052638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8654" name="Rectangle 30">
            <a:extLst>
              <a:ext uri="{FF2B5EF4-FFF2-40B4-BE49-F238E27FC236}">
                <a16:creationId xmlns:a16="http://schemas.microsoft.com/office/drawing/2014/main" id="{99931B3F-76DC-4423-A140-CBD3A2725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550" y="2908300"/>
            <a:ext cx="304800" cy="304800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538655" name="Picture 31" descr="checkmark maroon">
            <a:extLst>
              <a:ext uri="{FF2B5EF4-FFF2-40B4-BE49-F238E27FC236}">
                <a16:creationId xmlns:a16="http://schemas.microsoft.com/office/drawing/2014/main" id="{235D5D16-9943-451E-BD5B-C84E8D69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575" y="2719388"/>
            <a:ext cx="6667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8656" name="Rectangle 32">
            <a:extLst>
              <a:ext uri="{FF2B5EF4-FFF2-40B4-BE49-F238E27FC236}">
                <a16:creationId xmlns:a16="http://schemas.microsoft.com/office/drawing/2014/main" id="{8C40111E-E172-47C2-B2BE-075E21459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3500438"/>
            <a:ext cx="304800" cy="304800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538657" name="Picture 33" descr="checkmark maroon">
            <a:extLst>
              <a:ext uri="{FF2B5EF4-FFF2-40B4-BE49-F238E27FC236}">
                <a16:creationId xmlns:a16="http://schemas.microsoft.com/office/drawing/2014/main" id="{B9C9E380-B497-4A4B-818D-BC8C7BF55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650" y="3284538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8658" name="Rectangle 34">
            <a:extLst>
              <a:ext uri="{FF2B5EF4-FFF2-40B4-BE49-F238E27FC236}">
                <a16:creationId xmlns:a16="http://schemas.microsoft.com/office/drawing/2014/main" id="{D8104111-B708-4687-9065-14BC0D20B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025" y="4157663"/>
            <a:ext cx="304800" cy="304800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538659" name="Picture 35" descr="checkmark maroon">
            <a:extLst>
              <a:ext uri="{FF2B5EF4-FFF2-40B4-BE49-F238E27FC236}">
                <a16:creationId xmlns:a16="http://schemas.microsoft.com/office/drawing/2014/main" id="{B8CE628C-A275-4B59-A190-61F1AF7AB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2525" y="3962400"/>
            <a:ext cx="6667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TextBox 1">
            <a:extLst>
              <a:ext uri="{FF2B5EF4-FFF2-40B4-BE49-F238E27FC236}">
                <a16:creationId xmlns:a16="http://schemas.microsoft.com/office/drawing/2014/main" id="{4AB921DD-AD66-4623-AA16-8E5E25CD2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476250"/>
            <a:ext cx="6429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600">
                <a:solidFill>
                  <a:schemeClr val="bg1"/>
                </a:solidFill>
              </a:rPr>
              <a:t>HATIRDA TUTULACAKLAR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8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8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8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8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52" grpId="0" animBg="1"/>
      <p:bldP spid="538654" grpId="0" animBg="1"/>
      <p:bldP spid="538656" grpId="0" animBg="1"/>
      <p:bldP spid="5386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96" name="Picture 28" descr="forklift talk supervisor glasses">
            <a:extLst>
              <a:ext uri="{FF2B5EF4-FFF2-40B4-BE49-F238E27FC236}">
                <a16:creationId xmlns:a16="http://schemas.microsoft.com/office/drawing/2014/main" id="{DB1BEFC4-7825-4116-AC5F-3CEF595CA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7525" y="2093913"/>
            <a:ext cx="3992563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20">
            <a:extLst>
              <a:ext uri="{FF2B5EF4-FFF2-40B4-BE49-F238E27FC236}">
                <a16:creationId xmlns:a16="http://schemas.microsoft.com/office/drawing/2014/main" id="{EBBDB5ED-D5E8-4FB1-9C34-C198E763C0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063" y="333375"/>
            <a:ext cx="7543800" cy="1143000"/>
          </a:xfrm>
        </p:spPr>
        <p:txBody>
          <a:bodyPr/>
          <a:lstStyle/>
          <a:p>
            <a:pPr eaLnBrk="1" hangingPunct="1"/>
            <a:r>
              <a:rPr lang="tr-TR" altLang="tr-TR" sz="2000"/>
              <a:t>Yaya Koruma Programı</a:t>
            </a:r>
            <a:endParaRPr lang="en-US" altLang="tr-TR" sz="2000"/>
          </a:p>
        </p:txBody>
      </p:sp>
      <p:sp>
        <p:nvSpPr>
          <p:cNvPr id="519189" name="Rectangle 21">
            <a:extLst>
              <a:ext uri="{FF2B5EF4-FFF2-40B4-BE49-F238E27FC236}">
                <a16:creationId xmlns:a16="http://schemas.microsoft.com/office/drawing/2014/main" id="{7DABA291-414D-43CC-9A37-EBFF804BDC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2057400"/>
            <a:ext cx="4543425" cy="2046288"/>
          </a:xfrm>
        </p:spPr>
        <p:txBody>
          <a:bodyPr/>
          <a:lstStyle/>
          <a:p>
            <a:pPr lvl="1" eaLnBrk="1" hangingPunct="1"/>
            <a:r>
              <a:rPr lang="tr-TR" altLang="tr-TR" sz="2000" dirty="0">
                <a:solidFill>
                  <a:schemeClr val="tx1"/>
                </a:solidFill>
              </a:rPr>
              <a:t>İşaretler</a:t>
            </a:r>
          </a:p>
          <a:p>
            <a:pPr lvl="1" eaLnBrk="1" hangingPunct="1"/>
            <a:r>
              <a:rPr lang="tr-TR" altLang="tr-TR" sz="2000" dirty="0">
                <a:solidFill>
                  <a:schemeClr val="tx1"/>
                </a:solidFill>
              </a:rPr>
              <a:t>Yaya yolları</a:t>
            </a:r>
          </a:p>
          <a:p>
            <a:pPr lvl="1" eaLnBrk="1" hangingPunct="1"/>
            <a:r>
              <a:rPr lang="tr-TR" altLang="tr-TR" sz="2000" dirty="0">
                <a:solidFill>
                  <a:schemeClr val="tx1"/>
                </a:solidFill>
              </a:rPr>
              <a:t>Bariyerler</a:t>
            </a:r>
          </a:p>
          <a:p>
            <a:pPr lvl="1" eaLnBrk="1" hangingPunct="1"/>
            <a:r>
              <a:rPr lang="tr-TR" altLang="tr-TR" sz="2000" dirty="0">
                <a:solidFill>
                  <a:schemeClr val="tx1"/>
                </a:solidFill>
              </a:rPr>
              <a:t>Yasak alanlar</a:t>
            </a:r>
          </a:p>
          <a:p>
            <a:pPr lvl="1" eaLnBrk="1" hangingPunct="1"/>
            <a:r>
              <a:rPr lang="tr-TR" altLang="tr-TR" sz="2000" dirty="0">
                <a:solidFill>
                  <a:schemeClr val="tx1"/>
                </a:solidFill>
              </a:rPr>
              <a:t>Trafik emniyeti planları</a:t>
            </a:r>
          </a:p>
          <a:p>
            <a:pPr lvl="1" eaLnBrk="1" hangingPunct="1"/>
            <a:r>
              <a:rPr lang="tr-TR" altLang="tr-TR" sz="2000" dirty="0">
                <a:solidFill>
                  <a:schemeClr val="tx1"/>
                </a:solidFill>
              </a:rPr>
              <a:t>İşçi eğitimi</a:t>
            </a:r>
          </a:p>
          <a:p>
            <a:pPr lvl="1" eaLnBrk="1" hangingPunct="1"/>
            <a:endParaRPr lang="en-US" altLang="tr-TR" sz="2000" dirty="0">
              <a:solidFill>
                <a:schemeClr val="tx1"/>
              </a:solidFill>
            </a:endParaRPr>
          </a:p>
        </p:txBody>
      </p:sp>
      <p:sp>
        <p:nvSpPr>
          <p:cNvPr id="519197" name="Rectangle 29">
            <a:extLst>
              <a:ext uri="{FF2B5EF4-FFF2-40B4-BE49-F238E27FC236}">
                <a16:creationId xmlns:a16="http://schemas.microsoft.com/office/drawing/2014/main" id="{937C5C73-2217-4794-90BF-356FC2A39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5700" y="6507163"/>
            <a:ext cx="368300" cy="361950"/>
          </a:xfrm>
          <a:prstGeom prst="rect">
            <a:avLst/>
          </a:prstGeom>
          <a:gradFill rotWithShape="1"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gamma/>
                  <a:tint val="84706"/>
                  <a:invGamma/>
                  <a:alpha val="94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8200" name="TextBox 1">
            <a:extLst>
              <a:ext uri="{FF2B5EF4-FFF2-40B4-BE49-F238E27FC236}">
                <a16:creationId xmlns:a16="http://schemas.microsoft.com/office/drawing/2014/main" id="{46BC39B1-F43D-4C4B-B93B-591A438CE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530725"/>
            <a:ext cx="33972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600"/>
              <a:t>Emniyetiniz İçin</a:t>
            </a:r>
          </a:p>
          <a:p>
            <a:pPr eaLnBrk="1" hangingPunct="1"/>
            <a:r>
              <a:rPr lang="tr-TR" altLang="tr-TR" sz="2600"/>
              <a:t>Bu Koridor Geçici Olarak Kapatılmıştır!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9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9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9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9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9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9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89" grpId="0" build="p"/>
      <p:bldP spid="5191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33E0B171-5328-4379-B6AE-50F080D4C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2400"/>
              <a:t>Forklift/Yaya Kazaları ile İlgili Gerçekler</a:t>
            </a:r>
            <a:endParaRPr lang="en-US" altLang="tr-TR" sz="2400"/>
          </a:p>
        </p:txBody>
      </p:sp>
      <p:sp>
        <p:nvSpPr>
          <p:cNvPr id="495621" name="Rectangle 5">
            <a:extLst>
              <a:ext uri="{FF2B5EF4-FFF2-40B4-BE49-F238E27FC236}">
                <a16:creationId xmlns:a16="http://schemas.microsoft.com/office/drawing/2014/main" id="{A4648FFE-3A71-476A-B05E-E1665CC82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569325" cy="1728787"/>
          </a:xfrm>
        </p:spPr>
        <p:txBody>
          <a:bodyPr/>
          <a:lstStyle/>
          <a:p>
            <a:pPr lvl="1" algn="just" eaLnBrk="1" hangingPunct="1">
              <a:spcAft>
                <a:spcPts val="600"/>
              </a:spcAft>
            </a:pPr>
            <a:r>
              <a:rPr lang="tr-TR" altLang="tr-TR" sz="1800">
                <a:solidFill>
                  <a:schemeClr val="tx1"/>
                </a:solidFill>
              </a:rPr>
              <a:t>Forkliftler  ağır ve tehlikelidir.</a:t>
            </a:r>
          </a:p>
          <a:p>
            <a:pPr lvl="1" algn="just" eaLnBrk="1" hangingPunct="1">
              <a:spcAft>
                <a:spcPts val="600"/>
              </a:spcAft>
            </a:pPr>
            <a:r>
              <a:rPr lang="tr-TR" altLang="tr-TR" sz="1800">
                <a:solidFill>
                  <a:schemeClr val="tx1"/>
                </a:solidFill>
              </a:rPr>
              <a:t>Binlerce kişi yaralanmakta, bazıları hayatını kaybetmektedir.</a:t>
            </a:r>
          </a:p>
          <a:p>
            <a:pPr lvl="1" algn="just" eaLnBrk="1" hangingPunct="1">
              <a:spcAft>
                <a:spcPts val="600"/>
              </a:spcAft>
            </a:pPr>
            <a:r>
              <a:rPr lang="tr-TR" altLang="tr-TR" sz="1800">
                <a:solidFill>
                  <a:schemeClr val="tx1"/>
                </a:solidFill>
              </a:rPr>
              <a:t>Yaralanan kişilerden bir çoğu  yayalardan oluşmaktadır.</a:t>
            </a:r>
          </a:p>
          <a:p>
            <a:pPr lvl="1" algn="just" eaLnBrk="1" hangingPunct="1">
              <a:spcAft>
                <a:spcPts val="600"/>
              </a:spcAft>
            </a:pPr>
            <a:r>
              <a:rPr lang="tr-TR" altLang="tr-TR" sz="1800">
                <a:solidFill>
                  <a:schemeClr val="tx1"/>
                </a:solidFill>
              </a:rPr>
              <a:t>Yaya yaralanmaları yaşamın sonuna kadar engelli kalınmasına hatta can kaybına sebep olabilir.</a:t>
            </a:r>
            <a:endParaRPr lang="en-US" altLang="tr-TR" sz="1800">
              <a:solidFill>
                <a:schemeClr val="tx1"/>
              </a:solidFill>
            </a:endParaRPr>
          </a:p>
        </p:txBody>
      </p:sp>
      <p:pic>
        <p:nvPicPr>
          <p:cNvPr id="9220" name="Picture 2" descr="http://www.jempsons.co.uk/images/header/forklift-training.jpg">
            <a:extLst>
              <a:ext uri="{FF2B5EF4-FFF2-40B4-BE49-F238E27FC236}">
                <a16:creationId xmlns:a16="http://schemas.microsoft.com/office/drawing/2014/main" id="{C638C878-25EC-4D38-ABC1-D1C8B3140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85693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5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5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5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5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7F9506C7-7374-459F-B56A-CA0F90F445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2800"/>
              <a:t>Forklift Çevresinde Oluşan Tehlikeler</a:t>
            </a:r>
            <a:endParaRPr lang="en-US" altLang="tr-TR" sz="2800"/>
          </a:p>
        </p:txBody>
      </p:sp>
      <p:pic>
        <p:nvPicPr>
          <p:cNvPr id="10243" name="Picture 6">
            <a:extLst>
              <a:ext uri="{FF2B5EF4-FFF2-40B4-BE49-F238E27FC236}">
                <a16:creationId xmlns:a16="http://schemas.microsoft.com/office/drawing/2014/main" id="{A6DA1F07-6A42-44EF-BF8E-433E834CE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3425" y="1628775"/>
            <a:ext cx="31464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7669" name="Rectangle 5">
            <a:extLst>
              <a:ext uri="{FF2B5EF4-FFF2-40B4-BE49-F238E27FC236}">
                <a16:creationId xmlns:a16="http://schemas.microsoft.com/office/drawing/2014/main" id="{22E418EF-49E0-469A-A85D-4049213C0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70100"/>
            <a:ext cx="5813425" cy="2438400"/>
          </a:xfrm>
        </p:spPr>
        <p:txBody>
          <a:bodyPr/>
          <a:lstStyle/>
          <a:p>
            <a:pPr lvl="1" eaLnBrk="1" hangingPunct="1"/>
            <a:r>
              <a:rPr lang="tr-TR" altLang="tr-TR" sz="1800">
                <a:solidFill>
                  <a:schemeClr val="tx1"/>
                </a:solidFill>
              </a:rPr>
              <a:t>Forklift çarpması</a:t>
            </a:r>
          </a:p>
          <a:p>
            <a:pPr lvl="1" eaLnBrk="1" hangingPunct="1"/>
            <a:r>
              <a:rPr lang="tr-TR" altLang="tr-TR" sz="1800">
                <a:solidFill>
                  <a:schemeClr val="tx1"/>
                </a:solidFill>
              </a:rPr>
              <a:t>Forklift ve yapı arasında kalarak ezilme</a:t>
            </a:r>
          </a:p>
          <a:p>
            <a:pPr lvl="1" eaLnBrk="1" hangingPunct="1"/>
            <a:r>
              <a:rPr lang="tr-TR" altLang="tr-TR" sz="1800">
                <a:solidFill>
                  <a:schemeClr val="tx1"/>
                </a:solidFill>
              </a:rPr>
              <a:t>Düşen cisimlerin çarpması</a:t>
            </a:r>
          </a:p>
          <a:p>
            <a:pPr lvl="1" eaLnBrk="1" hangingPunct="1"/>
            <a:r>
              <a:rPr lang="tr-TR" altLang="tr-TR" sz="1800">
                <a:solidFill>
                  <a:schemeClr val="tx1"/>
                </a:solidFill>
              </a:rPr>
              <a:t>Forklift tarafından ayak ezilmeleri</a:t>
            </a:r>
          </a:p>
          <a:p>
            <a:pPr lvl="1" eaLnBrk="1" hangingPunct="1"/>
            <a:r>
              <a:rPr lang="tr-TR" altLang="tr-TR" sz="1800">
                <a:solidFill>
                  <a:schemeClr val="tx1"/>
                </a:solidFill>
              </a:rPr>
              <a:t>Forkliftten düşme</a:t>
            </a:r>
          </a:p>
          <a:p>
            <a:pPr lvl="1" eaLnBrk="1" hangingPunct="1"/>
            <a:r>
              <a:rPr lang="tr-TR" altLang="tr-TR" sz="1800">
                <a:solidFill>
                  <a:schemeClr val="tx1"/>
                </a:solidFill>
              </a:rPr>
              <a:t>Forklift yakıt ikmali ve elektrik şarjı nedenleriyle oluşan yangınlar</a:t>
            </a:r>
          </a:p>
          <a:p>
            <a:pPr lvl="1" eaLnBrk="1" hangingPunct="1"/>
            <a:endParaRPr lang="en-US" altLang="tr-TR" sz="1800">
              <a:solidFill>
                <a:schemeClr val="tx1"/>
              </a:solidFill>
            </a:endParaRPr>
          </a:p>
        </p:txBody>
      </p:sp>
      <p:sp>
        <p:nvSpPr>
          <p:cNvPr id="497672" name="Rectangle 8">
            <a:extLst>
              <a:ext uri="{FF2B5EF4-FFF2-40B4-BE49-F238E27FC236}">
                <a16:creationId xmlns:a16="http://schemas.microsoft.com/office/drawing/2014/main" id="{3B838358-85C3-4122-A41D-F666104BC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5700" y="6507163"/>
            <a:ext cx="368300" cy="361950"/>
          </a:xfrm>
          <a:prstGeom prst="rect">
            <a:avLst/>
          </a:prstGeom>
          <a:gradFill rotWithShape="1"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gamma/>
                  <a:tint val="84706"/>
                  <a:invGamma/>
                  <a:alpha val="94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7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7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7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7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7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76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BD712A74-A9BF-46F7-BF62-8CBBE7164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2800"/>
              <a:t>Kazalara Sebep Olan Faktörler</a:t>
            </a:r>
            <a:endParaRPr lang="en-US" altLang="tr-TR" sz="2800"/>
          </a:p>
        </p:txBody>
      </p:sp>
      <p:sp>
        <p:nvSpPr>
          <p:cNvPr id="499717" name="Rectangle 5">
            <a:extLst>
              <a:ext uri="{FF2B5EF4-FFF2-40B4-BE49-F238E27FC236}">
                <a16:creationId xmlns:a16="http://schemas.microsoft.com/office/drawing/2014/main" id="{599289DE-5802-4A42-8DF9-729C34446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101850"/>
            <a:ext cx="5524500" cy="2622550"/>
          </a:xfrm>
        </p:spPr>
        <p:txBody>
          <a:bodyPr/>
          <a:lstStyle/>
          <a:p>
            <a:pPr lvl="1" algn="just" eaLnBrk="1" hangingPunct="1"/>
            <a:r>
              <a:rPr lang="tr-TR" altLang="tr-TR" sz="1800">
                <a:solidFill>
                  <a:schemeClr val="tx1"/>
                </a:solidFill>
              </a:rPr>
              <a:t>Görüş ve görüş açısı problemleri</a:t>
            </a:r>
          </a:p>
          <a:p>
            <a:pPr lvl="1" algn="just" eaLnBrk="1" hangingPunct="1"/>
            <a:r>
              <a:rPr lang="tr-TR" altLang="tr-TR" sz="1800">
                <a:solidFill>
                  <a:schemeClr val="tx1"/>
                </a:solidFill>
              </a:rPr>
              <a:t>Forklifte gereğinden fazla yaklaşan işçiler</a:t>
            </a:r>
          </a:p>
          <a:p>
            <a:pPr lvl="1" algn="just" eaLnBrk="1" hangingPunct="1"/>
            <a:r>
              <a:rPr lang="tr-TR" altLang="tr-TR" sz="1800">
                <a:solidFill>
                  <a:schemeClr val="tx1"/>
                </a:solidFill>
              </a:rPr>
              <a:t>Gereksiz risk alarak çalışma</a:t>
            </a:r>
          </a:p>
          <a:p>
            <a:pPr lvl="1" algn="just" eaLnBrk="1" hangingPunct="1"/>
            <a:r>
              <a:rPr lang="tr-TR" altLang="tr-TR" sz="1800">
                <a:solidFill>
                  <a:schemeClr val="tx1"/>
                </a:solidFill>
              </a:rPr>
              <a:t>Kurallara uymayan forklift operatörleri</a:t>
            </a:r>
          </a:p>
          <a:p>
            <a:pPr lvl="1" algn="just" eaLnBrk="1" hangingPunct="1"/>
            <a:r>
              <a:rPr lang="tr-TR" altLang="tr-TR" sz="1800">
                <a:solidFill>
                  <a:schemeClr val="tx1"/>
                </a:solidFill>
              </a:rPr>
              <a:t>Dikkatsiz yayalar</a:t>
            </a:r>
          </a:p>
          <a:p>
            <a:pPr lvl="1" algn="just" eaLnBrk="1" hangingPunct="1"/>
            <a:r>
              <a:rPr lang="tr-TR" altLang="tr-TR" sz="1800">
                <a:solidFill>
                  <a:schemeClr val="tx1"/>
                </a:solidFill>
              </a:rPr>
              <a:t>Birlikte çalışma eksikliği, çalışanlar arasında işbirliği yapılmaması</a:t>
            </a:r>
          </a:p>
        </p:txBody>
      </p:sp>
      <p:sp>
        <p:nvSpPr>
          <p:cNvPr id="499723" name="Rectangle 11">
            <a:extLst>
              <a:ext uri="{FF2B5EF4-FFF2-40B4-BE49-F238E27FC236}">
                <a16:creationId xmlns:a16="http://schemas.microsoft.com/office/drawing/2014/main" id="{91FE2B5A-AB16-4206-A830-9D2A9AD07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5700" y="6507163"/>
            <a:ext cx="368300" cy="361950"/>
          </a:xfrm>
          <a:prstGeom prst="rect">
            <a:avLst/>
          </a:prstGeom>
          <a:gradFill rotWithShape="1"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gamma/>
                  <a:tint val="84706"/>
                  <a:invGamma/>
                  <a:alpha val="94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pic>
        <p:nvPicPr>
          <p:cNvPr id="11269" name="Picture 2" descr="http://www.safetyculture.com.au/images/Forklift_Safety.gif">
            <a:extLst>
              <a:ext uri="{FF2B5EF4-FFF2-40B4-BE49-F238E27FC236}">
                <a16:creationId xmlns:a16="http://schemas.microsoft.com/office/drawing/2014/main" id="{49CB1FC2-2A94-4F1C-9302-FB19049DA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1341438"/>
            <a:ext cx="3563937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9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9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9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9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9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CEAEAE15-A7BE-488E-B58E-6BF208DB5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2400"/>
              <a:t>Tehlikenin En Yoğun Olduğu Yer ve Zamanlar</a:t>
            </a:r>
            <a:endParaRPr lang="en-US" altLang="tr-TR" sz="2400"/>
          </a:p>
        </p:txBody>
      </p:sp>
      <p:sp>
        <p:nvSpPr>
          <p:cNvPr id="501765" name="Rectangle 5">
            <a:extLst>
              <a:ext uri="{FF2B5EF4-FFF2-40B4-BE49-F238E27FC236}">
                <a16:creationId xmlns:a16="http://schemas.microsoft.com/office/drawing/2014/main" id="{1BC4730A-3420-48FC-BD16-A71A4C1F3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5508625" cy="2157413"/>
          </a:xfrm>
        </p:spPr>
        <p:txBody>
          <a:bodyPr/>
          <a:lstStyle/>
          <a:p>
            <a:pPr lvl="1" eaLnBrk="1" hangingPunct="1">
              <a:spcBef>
                <a:spcPct val="25000"/>
              </a:spcBef>
            </a:pPr>
            <a:r>
              <a:rPr lang="tr-TR" altLang="tr-TR" sz="1800">
                <a:solidFill>
                  <a:schemeClr val="tx1"/>
                </a:solidFill>
              </a:rPr>
              <a:t>Forklift ile veya yakınında çalışırken,</a:t>
            </a:r>
          </a:p>
          <a:p>
            <a:pPr lvl="1" eaLnBrk="1" hangingPunct="1">
              <a:spcBef>
                <a:spcPct val="25000"/>
              </a:spcBef>
            </a:pPr>
            <a:r>
              <a:rPr lang="tr-TR" altLang="tr-TR" sz="1800">
                <a:solidFill>
                  <a:schemeClr val="tx1"/>
                </a:solidFill>
              </a:rPr>
              <a:t>Dar yol geçitlerinden geçerken,</a:t>
            </a:r>
          </a:p>
          <a:p>
            <a:pPr lvl="1" eaLnBrk="1" hangingPunct="1">
              <a:spcBef>
                <a:spcPct val="25000"/>
              </a:spcBef>
            </a:pPr>
            <a:r>
              <a:rPr lang="tr-TR" altLang="tr-TR" sz="1800">
                <a:solidFill>
                  <a:schemeClr val="tx1"/>
                </a:solidFill>
              </a:rPr>
              <a:t>Köşe ve kör noktalar,</a:t>
            </a:r>
          </a:p>
          <a:p>
            <a:pPr lvl="1" eaLnBrk="1" hangingPunct="1">
              <a:spcBef>
                <a:spcPct val="25000"/>
              </a:spcBef>
            </a:pPr>
            <a:r>
              <a:rPr lang="tr-TR" altLang="tr-TR" sz="1800">
                <a:solidFill>
                  <a:schemeClr val="tx1"/>
                </a:solidFill>
              </a:rPr>
              <a:t>Bir iş alanından diğerine geçilirken,</a:t>
            </a:r>
          </a:p>
          <a:p>
            <a:pPr lvl="1" eaLnBrk="1" hangingPunct="1">
              <a:spcBef>
                <a:spcPct val="25000"/>
              </a:spcBef>
            </a:pPr>
            <a:r>
              <a:rPr lang="tr-TR" altLang="tr-TR" sz="1800">
                <a:solidFill>
                  <a:schemeClr val="tx1"/>
                </a:solidFill>
              </a:rPr>
              <a:t>Vardiya başlangıç veya vardiya sonları,</a:t>
            </a:r>
          </a:p>
          <a:p>
            <a:pPr lvl="1" eaLnBrk="1" hangingPunct="1">
              <a:spcBef>
                <a:spcPct val="25000"/>
              </a:spcBef>
            </a:pPr>
            <a:r>
              <a:rPr lang="tr-TR" altLang="tr-TR" sz="1800">
                <a:solidFill>
                  <a:schemeClr val="tx1"/>
                </a:solidFill>
              </a:rPr>
              <a:t>Mola zamanları…</a:t>
            </a:r>
            <a:endParaRPr lang="en-US" altLang="tr-TR" sz="1800">
              <a:solidFill>
                <a:schemeClr val="tx1"/>
              </a:solidFill>
            </a:endParaRPr>
          </a:p>
        </p:txBody>
      </p:sp>
      <p:pic>
        <p:nvPicPr>
          <p:cNvPr id="12292" name="Picture 10" descr="danger forklift truck sign">
            <a:extLst>
              <a:ext uri="{FF2B5EF4-FFF2-40B4-BE49-F238E27FC236}">
                <a16:creationId xmlns:a16="http://schemas.microsoft.com/office/drawing/2014/main" id="{8A633777-E8A4-47EB-8FB8-A60567424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3075" y="1628775"/>
            <a:ext cx="322262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72" name="Rectangle 12">
            <a:extLst>
              <a:ext uri="{FF2B5EF4-FFF2-40B4-BE49-F238E27FC236}">
                <a16:creationId xmlns:a16="http://schemas.microsoft.com/office/drawing/2014/main" id="{D784A0AE-C5DB-4E71-928E-C7DD4E7A9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5700" y="6507163"/>
            <a:ext cx="368300" cy="361950"/>
          </a:xfrm>
          <a:prstGeom prst="rect">
            <a:avLst/>
          </a:prstGeom>
          <a:gradFill rotWithShape="1"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gamma/>
                  <a:tint val="84706"/>
                  <a:invGamma/>
                  <a:alpha val="94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1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1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1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" descr="clipboard silo">
            <a:extLst>
              <a:ext uri="{FF2B5EF4-FFF2-40B4-BE49-F238E27FC236}">
                <a16:creationId xmlns:a16="http://schemas.microsoft.com/office/drawing/2014/main" id="{DE87074B-7204-42B3-BEB7-8DA04E76F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50" y="-622300"/>
            <a:ext cx="7600950" cy="748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>
            <a:extLst>
              <a:ext uri="{FF2B5EF4-FFF2-40B4-BE49-F238E27FC236}">
                <a16:creationId xmlns:a16="http://schemas.microsoft.com/office/drawing/2014/main" id="{FF0CE1D0-BEDF-4387-A7CE-003DAF9AE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250" y="1839913"/>
            <a:ext cx="5976938" cy="1143000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tr-TR" sz="1800" b="1" dirty="0">
                <a:solidFill>
                  <a:schemeClr val="tx2"/>
                </a:solidFill>
                <a:latin typeface="Tahoma" pitchFamily="34" charset="0"/>
                <a:ea typeface="+mn-ea"/>
                <a:cs typeface="+mn-cs"/>
              </a:rPr>
              <a:t>Kaza İncelemesi: Acele Eden Bir İşçi</a:t>
            </a:r>
            <a:endParaRPr lang="en-US" sz="1800" b="1" dirty="0">
              <a:solidFill>
                <a:schemeClr val="tx2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03813" name="Rectangle 5">
            <a:extLst>
              <a:ext uri="{FF2B5EF4-FFF2-40B4-BE49-F238E27FC236}">
                <a16:creationId xmlns:a16="http://schemas.microsoft.com/office/drawing/2014/main" id="{F67C8984-DBC1-41F6-AE9E-1F81E12A4C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32338" y="2998788"/>
            <a:ext cx="2651125" cy="180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r-TR" altLang="tr-TR" sz="1800" i="1">
                <a:latin typeface="Tahoma" panose="020B0604030504040204" pitchFamily="34" charset="0"/>
              </a:rPr>
              <a:t>Dar bir koridorda geri geri hareket eden bir forkliftin, çarpmasıyla bir bacağını kaybeden işçi </a:t>
            </a:r>
            <a:endParaRPr lang="en-US" altLang="tr-TR" sz="1800" i="1">
              <a:latin typeface="Tahoma" panose="020B0604030504040204" pitchFamily="34" charset="0"/>
            </a:endParaRPr>
          </a:p>
        </p:txBody>
      </p:sp>
      <p:pic>
        <p:nvPicPr>
          <p:cNvPr id="13317" name="Picture 17" descr="forklift man backup reverse glasses5799140">
            <a:extLst>
              <a:ext uri="{FF2B5EF4-FFF2-40B4-BE49-F238E27FC236}">
                <a16:creationId xmlns:a16="http://schemas.microsoft.com/office/drawing/2014/main" id="{2A6CCE33-08FD-47D7-87FF-0E0622E5C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2400" y="2963863"/>
            <a:ext cx="3240088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21">
            <a:extLst>
              <a:ext uri="{FF2B5EF4-FFF2-40B4-BE49-F238E27FC236}">
                <a16:creationId xmlns:a16="http://schemas.microsoft.com/office/drawing/2014/main" id="{0EEC5DE5-22A1-4305-A785-2BC3E68BC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" y="6391275"/>
            <a:ext cx="1092200" cy="466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3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">
            <a:extLst>
              <a:ext uri="{FF2B5EF4-FFF2-40B4-BE49-F238E27FC236}">
                <a16:creationId xmlns:a16="http://schemas.microsoft.com/office/drawing/2014/main" id="{59AFA2AD-1109-404F-A44A-42AB94499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" y="6391275"/>
            <a:ext cx="1092200" cy="466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14339" name="Picture 14" descr="clipboard silo">
            <a:extLst>
              <a:ext uri="{FF2B5EF4-FFF2-40B4-BE49-F238E27FC236}">
                <a16:creationId xmlns:a16="http://schemas.microsoft.com/office/drawing/2014/main" id="{3718C984-0742-4FFA-A54D-5E6C209D9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50" y="-622300"/>
            <a:ext cx="7600950" cy="748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10">
            <a:extLst>
              <a:ext uri="{FF2B5EF4-FFF2-40B4-BE49-F238E27FC236}">
                <a16:creationId xmlns:a16="http://schemas.microsoft.com/office/drawing/2014/main" id="{18519608-75A5-4EA2-BF04-93B4BBFA3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5038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tr-TR" altLang="tr-TR" b="1">
                <a:solidFill>
                  <a:schemeClr val="tx2"/>
                </a:solidFill>
                <a:latin typeface="Tahoma" panose="020B0604030504040204" pitchFamily="34" charset="0"/>
              </a:rPr>
              <a:t>Kaza İncelemesi :  Masum Seyirci</a:t>
            </a:r>
            <a:endParaRPr lang="en-US" altLang="tr-TR" b="1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507909" name="Rectangle 5">
            <a:extLst>
              <a:ext uri="{FF2B5EF4-FFF2-40B4-BE49-F238E27FC236}">
                <a16:creationId xmlns:a16="http://schemas.microsoft.com/office/drawing/2014/main" id="{57FB4B40-9580-4425-B502-414EF6443E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87900" y="3108325"/>
            <a:ext cx="2797175" cy="21796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r-TR" altLang="tr-TR" sz="1800" i="1">
                <a:latin typeface="Tahoma" panose="020B0604030504040204" pitchFamily="34" charset="0"/>
              </a:rPr>
              <a:t>Hızla hareket eden bir forklift depolama raflarına çarpar,  raf sistemi operasyonu izlemekte olan işçinin üstüne yıkılarak ezilmesine neden olur.</a:t>
            </a:r>
            <a:endParaRPr lang="en-US" altLang="tr-TR" sz="1800" i="1">
              <a:latin typeface="Tahoma" panose="020B0604030504040204" pitchFamily="34" charset="0"/>
            </a:endParaRPr>
          </a:p>
        </p:txBody>
      </p:sp>
      <p:sp>
        <p:nvSpPr>
          <p:cNvPr id="14342" name="AutoShape 2" descr="http://www.hyundaiforkliftsocal.com/training3.jpg">
            <a:extLst>
              <a:ext uri="{FF2B5EF4-FFF2-40B4-BE49-F238E27FC236}">
                <a16:creationId xmlns:a16="http://schemas.microsoft.com/office/drawing/2014/main" id="{CDDC1777-AC29-4EDC-9517-644E5F34B5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14343" name="Picture 3">
            <a:extLst>
              <a:ext uri="{FF2B5EF4-FFF2-40B4-BE49-F238E27FC236}">
                <a16:creationId xmlns:a16="http://schemas.microsoft.com/office/drawing/2014/main" id="{90D6010C-1756-42A5-82BB-7977E8DFD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1138" y="2852738"/>
            <a:ext cx="32924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7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9" grpId="0" build="p"/>
    </p:bldLst>
  </p:timing>
</p:sld>
</file>

<file path=ppt/theme/theme1.xml><?xml version="1.0" encoding="utf-8"?>
<a:theme xmlns:a="http://schemas.openxmlformats.org/drawingml/2006/main" name="084TGp_global_cosmos_v3">
  <a:themeElements>
    <a:clrScheme name="Default Design 2">
      <a:dk1>
        <a:srgbClr val="000000"/>
      </a:dk1>
      <a:lt1>
        <a:srgbClr val="FFFFFF"/>
      </a:lt1>
      <a:dk2>
        <a:srgbClr val="7351E1"/>
      </a:dk2>
      <a:lt2>
        <a:srgbClr val="969696"/>
      </a:lt2>
      <a:accent1>
        <a:srgbClr val="4388E3"/>
      </a:accent1>
      <a:accent2>
        <a:srgbClr val="ECA024"/>
      </a:accent2>
      <a:accent3>
        <a:srgbClr val="FFFFFF"/>
      </a:accent3>
      <a:accent4>
        <a:srgbClr val="000000"/>
      </a:accent4>
      <a:accent5>
        <a:srgbClr val="B0C3EF"/>
      </a:accent5>
      <a:accent6>
        <a:srgbClr val="D69120"/>
      </a:accent6>
      <a:hlink>
        <a:srgbClr val="99CC00"/>
      </a:hlink>
      <a:folHlink>
        <a:srgbClr val="339966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336699"/>
        </a:dk2>
        <a:lt2>
          <a:srgbClr val="969696"/>
        </a:lt2>
        <a:accent1>
          <a:srgbClr val="8876C8"/>
        </a:accent1>
        <a:accent2>
          <a:srgbClr val="28CCBC"/>
        </a:accent2>
        <a:accent3>
          <a:srgbClr val="FFFFFF"/>
        </a:accent3>
        <a:accent4>
          <a:srgbClr val="000000"/>
        </a:accent4>
        <a:accent5>
          <a:srgbClr val="C3BDE0"/>
        </a:accent5>
        <a:accent6>
          <a:srgbClr val="23B9AA"/>
        </a:accent6>
        <a:hlink>
          <a:srgbClr val="83A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7351E1"/>
        </a:dk2>
        <a:lt2>
          <a:srgbClr val="969696"/>
        </a:lt2>
        <a:accent1>
          <a:srgbClr val="4388E3"/>
        </a:accent1>
        <a:accent2>
          <a:srgbClr val="ECA024"/>
        </a:accent2>
        <a:accent3>
          <a:srgbClr val="FFFFFF"/>
        </a:accent3>
        <a:accent4>
          <a:srgbClr val="000000"/>
        </a:accent4>
        <a:accent5>
          <a:srgbClr val="B0C3EF"/>
        </a:accent5>
        <a:accent6>
          <a:srgbClr val="D69120"/>
        </a:accent6>
        <a:hlink>
          <a:srgbClr val="99CC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66CC"/>
        </a:dk2>
        <a:lt2>
          <a:srgbClr val="808080"/>
        </a:lt2>
        <a:accent1>
          <a:srgbClr val="41BBE1"/>
        </a:accent1>
        <a:accent2>
          <a:srgbClr val="165AA4"/>
        </a:accent2>
        <a:accent3>
          <a:srgbClr val="FFFFFF"/>
        </a:accent3>
        <a:accent4>
          <a:srgbClr val="000000"/>
        </a:accent4>
        <a:accent5>
          <a:srgbClr val="B0DAEE"/>
        </a:accent5>
        <a:accent6>
          <a:srgbClr val="135194"/>
        </a:accent6>
        <a:hlink>
          <a:srgbClr val="FFCC0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084TGp_global_cosmos_v3</Template>
  <TotalTime>279</TotalTime>
  <Words>839</Words>
  <Application>Microsoft Office PowerPoint</Application>
  <PresentationFormat>Ekran Gösterisi (4:3)</PresentationFormat>
  <Paragraphs>163</Paragraphs>
  <Slides>24</Slides>
  <Notes>23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24</vt:i4>
      </vt:variant>
    </vt:vector>
  </HeadingPairs>
  <TitlesOfParts>
    <vt:vector size="33" baseType="lpstr">
      <vt:lpstr>Arial</vt:lpstr>
      <vt:lpstr>Calibri</vt:lpstr>
      <vt:lpstr>Tahoma</vt:lpstr>
      <vt:lpstr>Times</vt:lpstr>
      <vt:lpstr>Times New Roman</vt:lpstr>
      <vt:lpstr>Verdana</vt:lpstr>
      <vt:lpstr>Wingdings</vt:lpstr>
      <vt:lpstr>084TGp_global_cosmos_v3</vt:lpstr>
      <vt:lpstr>Office Theme</vt:lpstr>
      <vt:lpstr>Forklift ve Yaya Emniyeti</vt:lpstr>
      <vt:lpstr>İçerik</vt:lpstr>
      <vt:lpstr>Yaya Koruma Programı</vt:lpstr>
      <vt:lpstr>Forklift/Yaya Kazaları ile İlgili Gerçekler</vt:lpstr>
      <vt:lpstr>Forklift Çevresinde Oluşan Tehlikeler</vt:lpstr>
      <vt:lpstr>Kazalara Sebep Olan Faktörler</vt:lpstr>
      <vt:lpstr>Tehlikenin En Yoğun Olduğu Yer ve Zamanlar</vt:lpstr>
      <vt:lpstr>Kaza İncelemesi: Acele Eden Bir İşçi</vt:lpstr>
      <vt:lpstr>PowerPoint Sunusu</vt:lpstr>
      <vt:lpstr>PowerPoint Sunusu</vt:lpstr>
      <vt:lpstr>PowerPoint Sunusu</vt:lpstr>
      <vt:lpstr>PowerPoint Sunusu</vt:lpstr>
      <vt:lpstr> Forklift/Yaya Tehlikeleri: Doğrular ve Yanlışlar</vt:lpstr>
      <vt:lpstr> Forklift/Yaya Tehlikeleri</vt:lpstr>
      <vt:lpstr>Forklift Operatörleri İş Emniyeti Kuralları</vt:lpstr>
      <vt:lpstr>Forklift Operatörleri İş Emniyeti Kuralları</vt:lpstr>
      <vt:lpstr>Forklift Operatörleri İş Emniyeti Kuralları</vt:lpstr>
      <vt:lpstr> Yayalar İçin İş Emniyeti Kuralları</vt:lpstr>
      <vt:lpstr>Yayalar İçin İş Emniyeti Kuralları</vt:lpstr>
      <vt:lpstr>Yayalar İçin İş Emniyeti Kuralları</vt:lpstr>
      <vt:lpstr>Yayalar İçin İş Emniyeti Kuralları</vt:lpstr>
      <vt:lpstr>Kazaların Önlenmesi: Seçiminizi Yapın</vt:lpstr>
      <vt:lpstr>Kazaların Önlenmesi</vt:lpstr>
      <vt:lpstr>PowerPoint Sunusu</vt:lpstr>
    </vt:vector>
  </TitlesOfParts>
  <Company>Onder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OO</dc:creator>
  <cp:lastModifiedBy>Erkan Keleşoğlu</cp:lastModifiedBy>
  <cp:revision>17</cp:revision>
  <dcterms:created xsi:type="dcterms:W3CDTF">2011-12-29T13:26:18Z</dcterms:created>
  <dcterms:modified xsi:type="dcterms:W3CDTF">2021-08-09T12:05:21Z</dcterms:modified>
</cp:coreProperties>
</file>