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theme/themeOverride11.xml" ContentType="application/vnd.openxmlformats-officedocument.themeOverride+xml"/>
  <Override PartName="/ppt/notesSlides/notesSlide14.xml" ContentType="application/vnd.openxmlformats-officedocument.presentationml.notesSlide+xml"/>
  <Override PartName="/ppt/theme/themeOverride1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4.xml" ContentType="application/vnd.openxmlformats-officedocument.themeOverride+xml"/>
  <Override PartName="/ppt/notesSlides/notesSlide20.xml" ContentType="application/vnd.openxmlformats-officedocument.presentationml.notesSlide+xml"/>
  <Override PartName="/ppt/theme/themeOverride15.xml" ContentType="application/vnd.openxmlformats-officedocument.themeOverride+xml"/>
  <Override PartName="/ppt/notesSlides/notesSlide21.xml" ContentType="application/vnd.openxmlformats-officedocument.presentationml.notesSlide+xml"/>
  <Override PartName="/ppt/theme/themeOverride1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7.xml" ContentType="application/vnd.openxmlformats-officedocument.themeOverride+xml"/>
  <Override PartName="/ppt/notesSlides/notesSlide24.xml" ContentType="application/vnd.openxmlformats-officedocument.presentationml.notesSlide+xml"/>
  <Override PartName="/ppt/theme/themeOverride18.xml" ContentType="application/vnd.openxmlformats-officedocument.themeOverride+xml"/>
  <Override PartName="/ppt/notesSlides/notesSlide25.xml" ContentType="application/vnd.openxmlformats-officedocument.presentationml.notesSlide+xml"/>
  <Override PartName="/ppt/theme/themeOverride19.xml" ContentType="application/vnd.openxmlformats-officedocument.themeOverride+xml"/>
  <Override PartName="/ppt/notesSlides/notesSlide26.xml" ContentType="application/vnd.openxmlformats-officedocument.presentationml.notesSlide+xml"/>
  <Override PartName="/ppt/theme/themeOverride20.xml" ContentType="application/vnd.openxmlformats-officedocument.themeOverride+xml"/>
  <Override PartName="/ppt/notesSlides/notesSlide27.xml" ContentType="application/vnd.openxmlformats-officedocument.presentationml.notesSlide+xml"/>
  <Override PartName="/ppt/theme/themeOverride21.xml" ContentType="application/vnd.openxmlformats-officedocument.themeOverride+xml"/>
  <Override PartName="/ppt/notesSlides/notesSlide28.xml" ContentType="application/vnd.openxmlformats-officedocument.presentationml.notesSlide+xml"/>
  <Override PartName="/ppt/theme/themeOverride22.xml" ContentType="application/vnd.openxmlformats-officedocument.themeOverride+xml"/>
  <Override PartName="/ppt/notesSlides/notesSlide29.xml" ContentType="application/vnd.openxmlformats-officedocument.presentationml.notesSlide+xml"/>
  <Override PartName="/ppt/theme/themeOverride23.xml" ContentType="application/vnd.openxmlformats-officedocument.themeOverride+xml"/>
  <Override PartName="/ppt/notesSlides/notesSlide30.xml" ContentType="application/vnd.openxmlformats-officedocument.presentationml.notesSlide+xml"/>
  <Override PartName="/ppt/theme/themeOverride24.xml" ContentType="application/vnd.openxmlformats-officedocument.themeOverride+xml"/>
  <Override PartName="/ppt/notesSlides/notesSlide31.xml" ContentType="application/vnd.openxmlformats-officedocument.presentationml.notesSlide+xml"/>
  <Override PartName="/ppt/theme/themeOverride25.xml" ContentType="application/vnd.openxmlformats-officedocument.themeOverride+xml"/>
  <Override PartName="/ppt/notesSlides/notesSlide32.xml" ContentType="application/vnd.openxmlformats-officedocument.presentationml.notesSlide+xml"/>
  <Override PartName="/ppt/theme/themeOverride26.xml" ContentType="application/vnd.openxmlformats-officedocument.themeOverride+xml"/>
  <Override PartName="/ppt/notesSlides/notesSlide33.xml" ContentType="application/vnd.openxmlformats-officedocument.presentationml.notesSlide+xml"/>
  <Override PartName="/ppt/theme/themeOverride27.xml" ContentType="application/vnd.openxmlformats-officedocument.themeOverride+xml"/>
  <Override PartName="/ppt/notesSlides/notesSlide34.xml" ContentType="application/vnd.openxmlformats-officedocument.presentationml.notesSlide+xml"/>
  <Override PartName="/ppt/theme/themeOverride28.xml" ContentType="application/vnd.openxmlformats-officedocument.themeOverride+xml"/>
  <Override PartName="/ppt/notesSlides/notesSlide35.xml" ContentType="application/vnd.openxmlformats-officedocument.presentationml.notesSlide+xml"/>
  <Override PartName="/ppt/theme/themeOverride29.xml" ContentType="application/vnd.openxmlformats-officedocument.themeOverride+xml"/>
  <Override PartName="/ppt/notesSlides/notesSlide36.xml" ContentType="application/vnd.openxmlformats-officedocument.presentationml.notesSlide+xml"/>
  <Override PartName="/ppt/theme/themeOverride30.xml" ContentType="application/vnd.openxmlformats-officedocument.themeOverr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2" r:id="rId3"/>
    <p:sldId id="263" r:id="rId4"/>
    <p:sldId id="264" r:id="rId5"/>
    <p:sldId id="297" r:id="rId6"/>
    <p:sldId id="265" r:id="rId7"/>
    <p:sldId id="266" r:id="rId8"/>
    <p:sldId id="267" r:id="rId9"/>
    <p:sldId id="298" r:id="rId10"/>
    <p:sldId id="269" r:id="rId11"/>
    <p:sldId id="270" r:id="rId12"/>
    <p:sldId id="271" r:id="rId13"/>
    <p:sldId id="272" r:id="rId14"/>
    <p:sldId id="273" r:id="rId15"/>
    <p:sldId id="274" r:id="rId16"/>
    <p:sldId id="275" r:id="rId17"/>
    <p:sldId id="299" r:id="rId18"/>
    <p:sldId id="277" r:id="rId19"/>
    <p:sldId id="300" r:id="rId20"/>
    <p:sldId id="301" r:id="rId21"/>
    <p:sldId id="279" r:id="rId22"/>
    <p:sldId id="280" r:id="rId23"/>
    <p:sldId id="281" r:id="rId24"/>
    <p:sldId id="303" r:id="rId25"/>
    <p:sldId id="283" r:id="rId26"/>
    <p:sldId id="284" r:id="rId27"/>
    <p:sldId id="285" r:id="rId28"/>
    <p:sldId id="286" r:id="rId29"/>
    <p:sldId id="287" r:id="rId30"/>
    <p:sldId id="288" r:id="rId31"/>
    <p:sldId id="289" r:id="rId32"/>
    <p:sldId id="290" r:id="rId33"/>
    <p:sldId id="291" r:id="rId34"/>
    <p:sldId id="292" r:id="rId35"/>
    <p:sldId id="304" r:id="rId36"/>
    <p:sldId id="293" r:id="rId37"/>
    <p:sldId id="295" r:id="rId38"/>
    <p:sldId id="296" r:id="rId39"/>
    <p:sldId id="258" r:id="rId4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5A7DA-614C-416D-9B9E-400910C739F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tr-TR"/>
          </a:p>
        </p:txBody>
      </p:sp>
      <p:sp>
        <p:nvSpPr>
          <p:cNvPr id="3" name="Date Placeholder 2">
            <a:extLst>
              <a:ext uri="{FF2B5EF4-FFF2-40B4-BE49-F238E27FC236}">
                <a16:creationId xmlns:a16="http://schemas.microsoft.com/office/drawing/2014/main" id="{E91C990C-ED85-4E20-A11A-409E5790493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CBBB380-6FC2-42B9-862F-E3E3F6EC2E73}" type="datetimeFigureOut">
              <a:rPr lang="tr-TR"/>
              <a:pPr>
                <a:defRPr/>
              </a:pPr>
              <a:t>09.08.2021</a:t>
            </a:fld>
            <a:endParaRPr lang="tr-TR"/>
          </a:p>
        </p:txBody>
      </p:sp>
      <p:sp>
        <p:nvSpPr>
          <p:cNvPr id="4" name="Slide Image Placeholder 3">
            <a:extLst>
              <a:ext uri="{FF2B5EF4-FFF2-40B4-BE49-F238E27FC236}">
                <a16:creationId xmlns:a16="http://schemas.microsoft.com/office/drawing/2014/main" id="{7C3A6CDA-6CF8-4096-B8AF-1C4A2A4056C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a:extLst>
              <a:ext uri="{FF2B5EF4-FFF2-40B4-BE49-F238E27FC236}">
                <a16:creationId xmlns:a16="http://schemas.microsoft.com/office/drawing/2014/main" id="{6324B8EA-4EB0-43CD-9101-5257A050052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r-TR" noProof="0"/>
          </a:p>
        </p:txBody>
      </p:sp>
      <p:sp>
        <p:nvSpPr>
          <p:cNvPr id="6" name="Footer Placeholder 5">
            <a:extLst>
              <a:ext uri="{FF2B5EF4-FFF2-40B4-BE49-F238E27FC236}">
                <a16:creationId xmlns:a16="http://schemas.microsoft.com/office/drawing/2014/main" id="{C6E7F5F0-4036-4170-96A0-5A109D45135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tr-TR"/>
          </a:p>
        </p:txBody>
      </p:sp>
      <p:sp>
        <p:nvSpPr>
          <p:cNvPr id="7" name="Slide Number Placeholder 6">
            <a:extLst>
              <a:ext uri="{FF2B5EF4-FFF2-40B4-BE49-F238E27FC236}">
                <a16:creationId xmlns:a16="http://schemas.microsoft.com/office/drawing/2014/main" id="{AEFD5436-0A7F-43B0-9021-48DC493D16E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8C5F4B2-9291-4501-AFA0-25DF3B3C7F7E}"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5F12456-B4B1-4FBE-A15E-C6CC6FB5B7A3}"/>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21F2BB4B-3E18-4877-89B6-DEA997ED4878}" type="slidenum">
              <a:rPr lang="en-US" altLang="tr-TR"/>
              <a:pPr eaLnBrk="1" hangingPunct="1"/>
              <a:t>2</a:t>
            </a:fld>
            <a:endParaRPr lang="en-US" altLang="tr-TR"/>
          </a:p>
        </p:txBody>
      </p:sp>
      <p:sp>
        <p:nvSpPr>
          <p:cNvPr id="44035" name="Rectangle 12">
            <a:extLst>
              <a:ext uri="{FF2B5EF4-FFF2-40B4-BE49-F238E27FC236}">
                <a16:creationId xmlns:a16="http://schemas.microsoft.com/office/drawing/2014/main" id="{EF7A9211-B3AB-4518-A437-9D5E6F908D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13">
            <a:extLst>
              <a:ext uri="{FF2B5EF4-FFF2-40B4-BE49-F238E27FC236}">
                <a16:creationId xmlns:a16="http://schemas.microsoft.com/office/drawing/2014/main" id="{F98274B3-7C8A-411B-9D4F-66D9B1E47B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2B41D0E-2EF1-422B-9A30-9259C236FC82}"/>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EBD2A7E8-EA9C-401F-8607-2AB1327379EB}" type="slidenum">
              <a:rPr lang="en-US" altLang="tr-TR"/>
              <a:pPr eaLnBrk="1" hangingPunct="1"/>
              <a:t>11</a:t>
            </a:fld>
            <a:endParaRPr lang="en-US" altLang="tr-TR"/>
          </a:p>
        </p:txBody>
      </p:sp>
      <p:sp>
        <p:nvSpPr>
          <p:cNvPr id="53251" name="Rectangle 8">
            <a:extLst>
              <a:ext uri="{FF2B5EF4-FFF2-40B4-BE49-F238E27FC236}">
                <a16:creationId xmlns:a16="http://schemas.microsoft.com/office/drawing/2014/main" id="{00D86CBD-F55D-47E4-8F95-1D5D408E7A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9">
            <a:extLst>
              <a:ext uri="{FF2B5EF4-FFF2-40B4-BE49-F238E27FC236}">
                <a16:creationId xmlns:a16="http://schemas.microsoft.com/office/drawing/2014/main" id="{50EE137D-153B-421B-998C-7D47696A5A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5DA371C7-DDED-4033-9F79-1EB2B64084B2}"/>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F6E97BAF-85A2-4F9A-ADAA-60E17BEAEFEA}" type="slidenum">
              <a:rPr lang="en-US" altLang="tr-TR"/>
              <a:pPr eaLnBrk="1" hangingPunct="1"/>
              <a:t>12</a:t>
            </a:fld>
            <a:endParaRPr lang="en-US" altLang="tr-TR"/>
          </a:p>
        </p:txBody>
      </p:sp>
      <p:sp>
        <p:nvSpPr>
          <p:cNvPr id="54275" name="Rectangle 4">
            <a:extLst>
              <a:ext uri="{FF2B5EF4-FFF2-40B4-BE49-F238E27FC236}">
                <a16:creationId xmlns:a16="http://schemas.microsoft.com/office/drawing/2014/main" id="{F8A10A8A-7699-4BF5-8865-1D36C223B6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5">
            <a:extLst>
              <a:ext uri="{FF2B5EF4-FFF2-40B4-BE49-F238E27FC236}">
                <a16:creationId xmlns:a16="http://schemas.microsoft.com/office/drawing/2014/main" id="{6C748DF7-6501-4B08-B966-5000BBD334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95581D3-F89F-4929-BA8B-49DA69671AF3}"/>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3A6437D0-82AE-4C04-98AA-BFF36C7A9422}" type="slidenum">
              <a:rPr lang="en-US" altLang="tr-TR"/>
              <a:pPr eaLnBrk="1" hangingPunct="1"/>
              <a:t>13</a:t>
            </a:fld>
            <a:endParaRPr lang="en-US" altLang="tr-TR"/>
          </a:p>
        </p:txBody>
      </p:sp>
      <p:sp>
        <p:nvSpPr>
          <p:cNvPr id="55299" name="Rectangle 6">
            <a:extLst>
              <a:ext uri="{FF2B5EF4-FFF2-40B4-BE49-F238E27FC236}">
                <a16:creationId xmlns:a16="http://schemas.microsoft.com/office/drawing/2014/main" id="{9FDE47D4-F957-40C1-BE49-F67105AB1C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7">
            <a:extLst>
              <a:ext uri="{FF2B5EF4-FFF2-40B4-BE49-F238E27FC236}">
                <a16:creationId xmlns:a16="http://schemas.microsoft.com/office/drawing/2014/main" id="{FD1DA1F8-A6A7-4868-94EB-E813CA0792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69ED3732-8687-4AA5-B57F-1CF6B3C5870A}"/>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DED615D5-27D8-4DAF-85B6-CBEA24CCB0B3}" type="slidenum">
              <a:rPr lang="en-US" altLang="tr-TR"/>
              <a:pPr eaLnBrk="1" hangingPunct="1"/>
              <a:t>14</a:t>
            </a:fld>
            <a:endParaRPr lang="en-US" altLang="tr-TR"/>
          </a:p>
        </p:txBody>
      </p:sp>
      <p:sp>
        <p:nvSpPr>
          <p:cNvPr id="56323" name="Rectangle 8">
            <a:extLst>
              <a:ext uri="{FF2B5EF4-FFF2-40B4-BE49-F238E27FC236}">
                <a16:creationId xmlns:a16="http://schemas.microsoft.com/office/drawing/2014/main" id="{EAA67EA1-A584-4112-AE4D-5A554152CD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9">
            <a:extLst>
              <a:ext uri="{FF2B5EF4-FFF2-40B4-BE49-F238E27FC236}">
                <a16:creationId xmlns:a16="http://schemas.microsoft.com/office/drawing/2014/main" id="{DBE9F1EC-6643-4B3B-B7A1-A7C8EA8708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E42A1D4-8E21-4648-8460-924F66A891A1}"/>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C0B666E1-DB1B-4738-8D9B-29BAB9B6D260}" type="slidenum">
              <a:rPr lang="en-US" altLang="tr-TR"/>
              <a:pPr eaLnBrk="1" hangingPunct="1"/>
              <a:t>15</a:t>
            </a:fld>
            <a:endParaRPr lang="en-US" altLang="tr-TR"/>
          </a:p>
        </p:txBody>
      </p:sp>
      <p:sp>
        <p:nvSpPr>
          <p:cNvPr id="57347" name="Rectangle 6">
            <a:extLst>
              <a:ext uri="{FF2B5EF4-FFF2-40B4-BE49-F238E27FC236}">
                <a16:creationId xmlns:a16="http://schemas.microsoft.com/office/drawing/2014/main" id="{6F684172-F913-4EBC-8158-EF1DB8C2FA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7">
            <a:extLst>
              <a:ext uri="{FF2B5EF4-FFF2-40B4-BE49-F238E27FC236}">
                <a16:creationId xmlns:a16="http://schemas.microsoft.com/office/drawing/2014/main" id="{8FE03278-0677-4013-90E6-0BB827CEC4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418D3EC1-D414-42DA-8035-373969FF7738}"/>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AAE917CE-D698-4E54-9D78-6FE112F15F3C}" type="slidenum">
              <a:rPr lang="en-US" altLang="tr-TR"/>
              <a:pPr eaLnBrk="1" hangingPunct="1"/>
              <a:t>16</a:t>
            </a:fld>
            <a:endParaRPr lang="en-US" altLang="tr-TR"/>
          </a:p>
        </p:txBody>
      </p:sp>
      <p:sp>
        <p:nvSpPr>
          <p:cNvPr id="58371" name="Rectangle 8">
            <a:extLst>
              <a:ext uri="{FF2B5EF4-FFF2-40B4-BE49-F238E27FC236}">
                <a16:creationId xmlns:a16="http://schemas.microsoft.com/office/drawing/2014/main" id="{FBE940C6-6B59-49E4-A5F4-0BEDD7B8A7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9">
            <a:extLst>
              <a:ext uri="{FF2B5EF4-FFF2-40B4-BE49-F238E27FC236}">
                <a16:creationId xmlns:a16="http://schemas.microsoft.com/office/drawing/2014/main" id="{44EB9A72-D122-49F8-9E03-B9EB83CAAD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0E3EB25-EF5F-488E-B635-5C30DED845B9}"/>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0BEB79B3-AEA4-4EE3-B660-68364B824973}" type="slidenum">
              <a:rPr lang="en-US" altLang="tr-TR"/>
              <a:pPr eaLnBrk="1" hangingPunct="1"/>
              <a:t>17</a:t>
            </a:fld>
            <a:endParaRPr lang="en-US" altLang="tr-TR"/>
          </a:p>
        </p:txBody>
      </p:sp>
      <p:sp>
        <p:nvSpPr>
          <p:cNvPr id="59395" name="Rectangle 6">
            <a:extLst>
              <a:ext uri="{FF2B5EF4-FFF2-40B4-BE49-F238E27FC236}">
                <a16:creationId xmlns:a16="http://schemas.microsoft.com/office/drawing/2014/main" id="{D4F1CE01-044D-4480-B248-56D11F4FAD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7">
            <a:extLst>
              <a:ext uri="{FF2B5EF4-FFF2-40B4-BE49-F238E27FC236}">
                <a16:creationId xmlns:a16="http://schemas.microsoft.com/office/drawing/2014/main" id="{4DDC1BB6-241E-4456-B190-0286E951FB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CA6BE08-1204-49AD-BE3E-94ED0E76993C}"/>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3C7580F1-6114-4CF5-B555-D7692788DF64}" type="slidenum">
              <a:rPr lang="en-US" altLang="tr-TR"/>
              <a:pPr eaLnBrk="1" hangingPunct="1"/>
              <a:t>18</a:t>
            </a:fld>
            <a:endParaRPr lang="en-US" altLang="tr-TR"/>
          </a:p>
        </p:txBody>
      </p:sp>
      <p:sp>
        <p:nvSpPr>
          <p:cNvPr id="60419" name="Rectangle 8">
            <a:extLst>
              <a:ext uri="{FF2B5EF4-FFF2-40B4-BE49-F238E27FC236}">
                <a16:creationId xmlns:a16="http://schemas.microsoft.com/office/drawing/2014/main" id="{61A5D3AD-1FB1-449D-8F78-1DBED7011A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9">
            <a:extLst>
              <a:ext uri="{FF2B5EF4-FFF2-40B4-BE49-F238E27FC236}">
                <a16:creationId xmlns:a16="http://schemas.microsoft.com/office/drawing/2014/main" id="{43B08A75-414E-4D11-8A0E-30F21D5AA9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2523B9A-87ED-4BA5-B473-9CB63D5ECF78}"/>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96CD4455-585B-45E5-BBF7-FBAEC0F74009}" type="slidenum">
              <a:rPr lang="en-US" altLang="tr-TR"/>
              <a:pPr eaLnBrk="1" hangingPunct="1"/>
              <a:t>19</a:t>
            </a:fld>
            <a:endParaRPr lang="en-US" altLang="tr-TR"/>
          </a:p>
        </p:txBody>
      </p:sp>
      <p:sp>
        <p:nvSpPr>
          <p:cNvPr id="61443" name="Rectangle 6">
            <a:extLst>
              <a:ext uri="{FF2B5EF4-FFF2-40B4-BE49-F238E27FC236}">
                <a16:creationId xmlns:a16="http://schemas.microsoft.com/office/drawing/2014/main" id="{CDD555D8-9363-4C7C-ABB4-5679637775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7">
            <a:extLst>
              <a:ext uri="{FF2B5EF4-FFF2-40B4-BE49-F238E27FC236}">
                <a16:creationId xmlns:a16="http://schemas.microsoft.com/office/drawing/2014/main" id="{0EC14405-01F2-4612-A1FB-DA9CF4BF5E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390BF70-32B8-46E4-9A83-36E0B56C6650}"/>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79D1D7E6-C46C-4B3B-9AD6-0BE78B4E4A69}" type="slidenum">
              <a:rPr lang="en-US" altLang="tr-TR"/>
              <a:pPr eaLnBrk="1" hangingPunct="1"/>
              <a:t>20</a:t>
            </a:fld>
            <a:endParaRPr lang="en-US" altLang="tr-TR"/>
          </a:p>
        </p:txBody>
      </p:sp>
      <p:sp>
        <p:nvSpPr>
          <p:cNvPr id="62467" name="Rectangle 6">
            <a:extLst>
              <a:ext uri="{FF2B5EF4-FFF2-40B4-BE49-F238E27FC236}">
                <a16:creationId xmlns:a16="http://schemas.microsoft.com/office/drawing/2014/main" id="{29EE8669-45AC-48EB-95D2-CC471449E9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7">
            <a:extLst>
              <a:ext uri="{FF2B5EF4-FFF2-40B4-BE49-F238E27FC236}">
                <a16:creationId xmlns:a16="http://schemas.microsoft.com/office/drawing/2014/main" id="{83E80E81-AA2E-4C75-8893-051608F5E3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EED9245D-23B9-43A3-BD20-A3D86E2EBD18}"/>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8E087C70-CEC3-458D-8FC4-45501A0D0B69}" type="slidenum">
              <a:rPr lang="en-US" altLang="tr-TR"/>
              <a:pPr eaLnBrk="1" hangingPunct="1"/>
              <a:t>3</a:t>
            </a:fld>
            <a:endParaRPr lang="en-US" altLang="tr-TR"/>
          </a:p>
        </p:txBody>
      </p:sp>
      <p:sp>
        <p:nvSpPr>
          <p:cNvPr id="45059" name="Rectangle 10">
            <a:extLst>
              <a:ext uri="{FF2B5EF4-FFF2-40B4-BE49-F238E27FC236}">
                <a16:creationId xmlns:a16="http://schemas.microsoft.com/office/drawing/2014/main" id="{076E4EC3-B793-44F0-97F6-75E6ECCD4A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11">
            <a:extLst>
              <a:ext uri="{FF2B5EF4-FFF2-40B4-BE49-F238E27FC236}">
                <a16:creationId xmlns:a16="http://schemas.microsoft.com/office/drawing/2014/main" id="{1686F24B-D006-4A43-ADF3-A02EEA6E2D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19D5C2B-6771-4D73-A4BE-C5BEA7605BCA}"/>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8FBB56B3-4D50-4297-B40B-4303F72EFB8A}" type="slidenum">
              <a:rPr lang="en-US" altLang="tr-TR"/>
              <a:pPr eaLnBrk="1" hangingPunct="1"/>
              <a:t>21</a:t>
            </a:fld>
            <a:endParaRPr lang="en-US" altLang="tr-TR"/>
          </a:p>
        </p:txBody>
      </p:sp>
      <p:sp>
        <p:nvSpPr>
          <p:cNvPr id="63491" name="Rectangle 6">
            <a:extLst>
              <a:ext uri="{FF2B5EF4-FFF2-40B4-BE49-F238E27FC236}">
                <a16:creationId xmlns:a16="http://schemas.microsoft.com/office/drawing/2014/main" id="{2DD572DA-EF6E-4670-BBE5-29E49ADDEE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7">
            <a:extLst>
              <a:ext uri="{FF2B5EF4-FFF2-40B4-BE49-F238E27FC236}">
                <a16:creationId xmlns:a16="http://schemas.microsoft.com/office/drawing/2014/main" id="{C8DB5074-9AC3-4EAA-BF07-728326298F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902C98F-4CDE-4412-A6A2-E0CE5A2F712B}"/>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082B70DC-FC80-4D8F-9B5C-1624B4646377}" type="slidenum">
              <a:rPr lang="en-US" altLang="tr-TR"/>
              <a:pPr eaLnBrk="1" hangingPunct="1"/>
              <a:t>22</a:t>
            </a:fld>
            <a:endParaRPr lang="en-US" altLang="tr-TR"/>
          </a:p>
        </p:txBody>
      </p:sp>
      <p:sp>
        <p:nvSpPr>
          <p:cNvPr id="64515" name="Rectangle 10">
            <a:extLst>
              <a:ext uri="{FF2B5EF4-FFF2-40B4-BE49-F238E27FC236}">
                <a16:creationId xmlns:a16="http://schemas.microsoft.com/office/drawing/2014/main" id="{A630437C-12CD-43A5-927E-869603B6E4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11">
            <a:extLst>
              <a:ext uri="{FF2B5EF4-FFF2-40B4-BE49-F238E27FC236}">
                <a16:creationId xmlns:a16="http://schemas.microsoft.com/office/drawing/2014/main" id="{9663C8B7-DC36-4173-A9CB-A80FF5CFE4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7E09CE7-DFA5-4E61-B331-8F6A6DFD2A4C}"/>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768DDC06-03F6-43BC-AAC9-D77837F2CCD5}" type="slidenum">
              <a:rPr lang="en-US" altLang="tr-TR"/>
              <a:pPr eaLnBrk="1" hangingPunct="1"/>
              <a:t>23</a:t>
            </a:fld>
            <a:endParaRPr lang="en-US" altLang="tr-TR"/>
          </a:p>
        </p:txBody>
      </p:sp>
      <p:sp>
        <p:nvSpPr>
          <p:cNvPr id="65539" name="Rectangle 6">
            <a:extLst>
              <a:ext uri="{FF2B5EF4-FFF2-40B4-BE49-F238E27FC236}">
                <a16:creationId xmlns:a16="http://schemas.microsoft.com/office/drawing/2014/main" id="{0A6EC43C-0EDF-40D5-A3FC-BE5EFE1250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7">
            <a:extLst>
              <a:ext uri="{FF2B5EF4-FFF2-40B4-BE49-F238E27FC236}">
                <a16:creationId xmlns:a16="http://schemas.microsoft.com/office/drawing/2014/main" id="{27E8FBFA-1EFF-4F7A-9A8C-9C2C16FBFD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F23A688-5A88-428B-B751-B6E6AF325DAC}"/>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CD9BA75B-CF6F-4346-A7A0-8D245461C390}" type="slidenum">
              <a:rPr lang="en-US" altLang="tr-TR"/>
              <a:pPr eaLnBrk="1" hangingPunct="1"/>
              <a:t>24</a:t>
            </a:fld>
            <a:endParaRPr lang="en-US" altLang="tr-TR"/>
          </a:p>
        </p:txBody>
      </p:sp>
      <p:sp>
        <p:nvSpPr>
          <p:cNvPr id="66563" name="Rectangle 6">
            <a:extLst>
              <a:ext uri="{FF2B5EF4-FFF2-40B4-BE49-F238E27FC236}">
                <a16:creationId xmlns:a16="http://schemas.microsoft.com/office/drawing/2014/main" id="{0585C5DB-E3B1-4605-A75A-526F2B6A31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7">
            <a:extLst>
              <a:ext uri="{FF2B5EF4-FFF2-40B4-BE49-F238E27FC236}">
                <a16:creationId xmlns:a16="http://schemas.microsoft.com/office/drawing/2014/main" id="{E83B9713-6545-4BDE-81CE-7CAA63A557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D6B561C8-FE88-456E-9E96-3B5F13E715E7}"/>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23C42233-73CF-4E45-83E9-95904F8C97D2}" type="slidenum">
              <a:rPr lang="en-US" altLang="tr-TR"/>
              <a:pPr eaLnBrk="1" hangingPunct="1"/>
              <a:t>25</a:t>
            </a:fld>
            <a:endParaRPr lang="en-US" altLang="tr-TR"/>
          </a:p>
        </p:txBody>
      </p:sp>
      <p:sp>
        <p:nvSpPr>
          <p:cNvPr id="67587" name="Rectangle 8">
            <a:extLst>
              <a:ext uri="{FF2B5EF4-FFF2-40B4-BE49-F238E27FC236}">
                <a16:creationId xmlns:a16="http://schemas.microsoft.com/office/drawing/2014/main" id="{DCCEA096-CBC2-45F6-8C06-E403524FC4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9">
            <a:extLst>
              <a:ext uri="{FF2B5EF4-FFF2-40B4-BE49-F238E27FC236}">
                <a16:creationId xmlns:a16="http://schemas.microsoft.com/office/drawing/2014/main" id="{EF41578A-F123-4955-9CEA-B2BFB54718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A974105-CBAC-4D0F-97AE-30DEA15AD47B}"/>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52EBD733-F9AB-45D3-90B5-094D3CB55984}" type="slidenum">
              <a:rPr lang="en-US" altLang="tr-TR"/>
              <a:pPr eaLnBrk="1" hangingPunct="1"/>
              <a:t>26</a:t>
            </a:fld>
            <a:endParaRPr lang="en-US" altLang="tr-TR"/>
          </a:p>
        </p:txBody>
      </p:sp>
      <p:sp>
        <p:nvSpPr>
          <p:cNvPr id="68611" name="Rectangle 8">
            <a:extLst>
              <a:ext uri="{FF2B5EF4-FFF2-40B4-BE49-F238E27FC236}">
                <a16:creationId xmlns:a16="http://schemas.microsoft.com/office/drawing/2014/main" id="{1AFEDD64-373C-4271-AC81-778209314F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9">
            <a:extLst>
              <a:ext uri="{FF2B5EF4-FFF2-40B4-BE49-F238E27FC236}">
                <a16:creationId xmlns:a16="http://schemas.microsoft.com/office/drawing/2014/main" id="{D4D611A1-338B-4294-9C93-B6021952A8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1CE3F63-2496-4EE4-BEFC-722BE8C57C61}"/>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9D06E49C-8574-4180-BFE4-96AE0880D91A}" type="slidenum">
              <a:rPr lang="en-US" altLang="tr-TR"/>
              <a:pPr eaLnBrk="1" hangingPunct="1"/>
              <a:t>27</a:t>
            </a:fld>
            <a:endParaRPr lang="en-US" altLang="tr-TR"/>
          </a:p>
        </p:txBody>
      </p:sp>
      <p:sp>
        <p:nvSpPr>
          <p:cNvPr id="69635" name="Rectangle 6">
            <a:extLst>
              <a:ext uri="{FF2B5EF4-FFF2-40B4-BE49-F238E27FC236}">
                <a16:creationId xmlns:a16="http://schemas.microsoft.com/office/drawing/2014/main" id="{AF8BB834-9C28-4AF9-84E6-130512441F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7">
            <a:extLst>
              <a:ext uri="{FF2B5EF4-FFF2-40B4-BE49-F238E27FC236}">
                <a16:creationId xmlns:a16="http://schemas.microsoft.com/office/drawing/2014/main" id="{711EA019-C09A-4825-8992-225CF1AB62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85F0BCB8-BA07-44AB-9588-FF57CDEC0E23}"/>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86AAE0E3-0E26-40D8-90A3-513845D1D57F}" type="slidenum">
              <a:rPr lang="en-US" altLang="tr-TR"/>
              <a:pPr eaLnBrk="1" hangingPunct="1"/>
              <a:t>28</a:t>
            </a:fld>
            <a:endParaRPr lang="en-US" altLang="tr-TR"/>
          </a:p>
        </p:txBody>
      </p:sp>
      <p:sp>
        <p:nvSpPr>
          <p:cNvPr id="70659" name="Rectangle 8">
            <a:extLst>
              <a:ext uri="{FF2B5EF4-FFF2-40B4-BE49-F238E27FC236}">
                <a16:creationId xmlns:a16="http://schemas.microsoft.com/office/drawing/2014/main" id="{F4155339-21D8-4D2F-968F-D86E18D407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9">
            <a:extLst>
              <a:ext uri="{FF2B5EF4-FFF2-40B4-BE49-F238E27FC236}">
                <a16:creationId xmlns:a16="http://schemas.microsoft.com/office/drawing/2014/main" id="{B7C30457-5E88-477A-A421-2594A79ED7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F04CEE4A-30FF-4AF6-BDDA-F1AE611506BC}"/>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7A46BA33-DB96-4360-8F99-052D2C2BD947}" type="slidenum">
              <a:rPr lang="en-US" altLang="tr-TR"/>
              <a:pPr eaLnBrk="1" hangingPunct="1"/>
              <a:t>29</a:t>
            </a:fld>
            <a:endParaRPr lang="en-US" altLang="tr-TR"/>
          </a:p>
        </p:txBody>
      </p:sp>
      <p:sp>
        <p:nvSpPr>
          <p:cNvPr id="71683" name="Rectangle 6">
            <a:extLst>
              <a:ext uri="{FF2B5EF4-FFF2-40B4-BE49-F238E27FC236}">
                <a16:creationId xmlns:a16="http://schemas.microsoft.com/office/drawing/2014/main" id="{A216DB2D-F607-4709-88D3-9B4D98221A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7">
            <a:extLst>
              <a:ext uri="{FF2B5EF4-FFF2-40B4-BE49-F238E27FC236}">
                <a16:creationId xmlns:a16="http://schemas.microsoft.com/office/drawing/2014/main" id="{5C98176F-D0F5-4C41-9138-F4610D6C7C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E0C96EE-0035-4684-B1A3-1786745C7FAB}"/>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D5687921-EC4C-4C6D-B474-B22EA8B69ADC}" type="slidenum">
              <a:rPr lang="en-US" altLang="tr-TR"/>
              <a:pPr eaLnBrk="1" hangingPunct="1"/>
              <a:t>30</a:t>
            </a:fld>
            <a:endParaRPr lang="en-US" altLang="tr-TR"/>
          </a:p>
        </p:txBody>
      </p:sp>
      <p:sp>
        <p:nvSpPr>
          <p:cNvPr id="72707" name="Rectangle 8">
            <a:extLst>
              <a:ext uri="{FF2B5EF4-FFF2-40B4-BE49-F238E27FC236}">
                <a16:creationId xmlns:a16="http://schemas.microsoft.com/office/drawing/2014/main" id="{40453FA7-D1A2-49B9-9F54-F189E336B4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9">
            <a:extLst>
              <a:ext uri="{FF2B5EF4-FFF2-40B4-BE49-F238E27FC236}">
                <a16:creationId xmlns:a16="http://schemas.microsoft.com/office/drawing/2014/main" id="{C6E552A7-1204-46F0-8E47-61BD86F47C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40327CD-AE46-484B-91D6-4E5F2C4A4086}"/>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71C98DD8-F2C2-4493-B668-6896F4D6FAD0}" type="slidenum">
              <a:rPr lang="en-US" altLang="tr-TR"/>
              <a:pPr eaLnBrk="1" hangingPunct="1"/>
              <a:t>4</a:t>
            </a:fld>
            <a:endParaRPr lang="en-US" altLang="tr-TR"/>
          </a:p>
        </p:txBody>
      </p:sp>
      <p:sp>
        <p:nvSpPr>
          <p:cNvPr id="46083" name="Rectangle 6">
            <a:extLst>
              <a:ext uri="{FF2B5EF4-FFF2-40B4-BE49-F238E27FC236}">
                <a16:creationId xmlns:a16="http://schemas.microsoft.com/office/drawing/2014/main" id="{0916A355-2E85-4396-B3DD-4FDE15AE2B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7">
            <a:extLst>
              <a:ext uri="{FF2B5EF4-FFF2-40B4-BE49-F238E27FC236}">
                <a16:creationId xmlns:a16="http://schemas.microsoft.com/office/drawing/2014/main" id="{3D3716A6-DEE8-4DAF-BAC6-865747B21E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FCBA08C-E57C-4368-90B1-DB6B92508F09}"/>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20001228-2B2C-4103-BAFA-D2D4CC7C9B23}" type="slidenum">
              <a:rPr lang="en-US" altLang="tr-TR"/>
              <a:pPr eaLnBrk="1" hangingPunct="1"/>
              <a:t>31</a:t>
            </a:fld>
            <a:endParaRPr lang="en-US" altLang="tr-TR"/>
          </a:p>
        </p:txBody>
      </p:sp>
      <p:sp>
        <p:nvSpPr>
          <p:cNvPr id="73731" name="Rectangle 10">
            <a:extLst>
              <a:ext uri="{FF2B5EF4-FFF2-40B4-BE49-F238E27FC236}">
                <a16:creationId xmlns:a16="http://schemas.microsoft.com/office/drawing/2014/main" id="{B6F8F32A-2C57-4B17-A5D2-5F6DC9384E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11">
            <a:extLst>
              <a:ext uri="{FF2B5EF4-FFF2-40B4-BE49-F238E27FC236}">
                <a16:creationId xmlns:a16="http://schemas.microsoft.com/office/drawing/2014/main" id="{48CEC28F-FABF-4504-932E-4D271EF131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A7371A4-8B66-41F7-B53B-1EE685F21134}"/>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1BC8FE48-6486-4A5B-B6B7-4F3EA9C97A1E}" type="slidenum">
              <a:rPr lang="en-US" altLang="tr-TR"/>
              <a:pPr eaLnBrk="1" hangingPunct="1"/>
              <a:t>32</a:t>
            </a:fld>
            <a:endParaRPr lang="en-US" altLang="tr-TR"/>
          </a:p>
        </p:txBody>
      </p:sp>
      <p:sp>
        <p:nvSpPr>
          <p:cNvPr id="74755" name="Rectangle 8">
            <a:extLst>
              <a:ext uri="{FF2B5EF4-FFF2-40B4-BE49-F238E27FC236}">
                <a16:creationId xmlns:a16="http://schemas.microsoft.com/office/drawing/2014/main" id="{C9CC1348-2B31-497E-AB5C-4BABD52DFD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9">
            <a:extLst>
              <a:ext uri="{FF2B5EF4-FFF2-40B4-BE49-F238E27FC236}">
                <a16:creationId xmlns:a16="http://schemas.microsoft.com/office/drawing/2014/main" id="{D30E130F-C3AA-483C-96D8-5D791B2584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0608ED15-24F5-4B1B-954A-CB1493873A56}"/>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1B544FD8-DD4E-4F81-B9BD-509E11AA5889}" type="slidenum">
              <a:rPr lang="en-US" altLang="tr-TR"/>
              <a:pPr eaLnBrk="1" hangingPunct="1"/>
              <a:t>33</a:t>
            </a:fld>
            <a:endParaRPr lang="en-US" altLang="tr-TR"/>
          </a:p>
        </p:txBody>
      </p:sp>
      <p:sp>
        <p:nvSpPr>
          <p:cNvPr id="75779" name="Rectangle 8">
            <a:extLst>
              <a:ext uri="{FF2B5EF4-FFF2-40B4-BE49-F238E27FC236}">
                <a16:creationId xmlns:a16="http://schemas.microsoft.com/office/drawing/2014/main" id="{473D3897-0F6B-4A2A-82DD-9E1D1A51DE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9">
            <a:extLst>
              <a:ext uri="{FF2B5EF4-FFF2-40B4-BE49-F238E27FC236}">
                <a16:creationId xmlns:a16="http://schemas.microsoft.com/office/drawing/2014/main" id="{CD9972DB-39C5-483C-9B71-B1EEEA2CD0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B18922E6-F789-498D-9C2D-01C13A2058C1}"/>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F0FB7B4A-42B5-46C3-9ECB-492631D49934}" type="slidenum">
              <a:rPr lang="en-US" altLang="tr-TR"/>
              <a:pPr eaLnBrk="1" hangingPunct="1"/>
              <a:t>34</a:t>
            </a:fld>
            <a:endParaRPr lang="en-US" altLang="tr-TR"/>
          </a:p>
        </p:txBody>
      </p:sp>
      <p:sp>
        <p:nvSpPr>
          <p:cNvPr id="76803" name="Rectangle 8">
            <a:extLst>
              <a:ext uri="{FF2B5EF4-FFF2-40B4-BE49-F238E27FC236}">
                <a16:creationId xmlns:a16="http://schemas.microsoft.com/office/drawing/2014/main" id="{BF9BABCC-2B63-4A39-98FC-9B564CCE83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9">
            <a:extLst>
              <a:ext uri="{FF2B5EF4-FFF2-40B4-BE49-F238E27FC236}">
                <a16:creationId xmlns:a16="http://schemas.microsoft.com/office/drawing/2014/main" id="{5D78F888-98C4-43D6-9F90-E2CA9FBAB0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E530A5F7-C344-46ED-8504-6585AB06699E}"/>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DFC0EB1C-4664-46D7-AC20-F23F628B23CB}" type="slidenum">
              <a:rPr lang="en-US" altLang="tr-TR"/>
              <a:pPr eaLnBrk="1" hangingPunct="1"/>
              <a:t>35</a:t>
            </a:fld>
            <a:endParaRPr lang="en-US" altLang="tr-TR"/>
          </a:p>
        </p:txBody>
      </p:sp>
      <p:sp>
        <p:nvSpPr>
          <p:cNvPr id="77827" name="Rectangle 6">
            <a:extLst>
              <a:ext uri="{FF2B5EF4-FFF2-40B4-BE49-F238E27FC236}">
                <a16:creationId xmlns:a16="http://schemas.microsoft.com/office/drawing/2014/main" id="{3374E022-4BB5-4B5C-B1F8-B885ED0A80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7">
            <a:extLst>
              <a:ext uri="{FF2B5EF4-FFF2-40B4-BE49-F238E27FC236}">
                <a16:creationId xmlns:a16="http://schemas.microsoft.com/office/drawing/2014/main" id="{8AD067B5-733C-4BC1-A0D1-A7E74E4C6E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2223BB8-671A-40B8-9F4A-3B0E5822F04F}"/>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49FA2FC1-0583-427E-9458-29B342F5EFD6}" type="slidenum">
              <a:rPr lang="en-US" altLang="tr-TR"/>
              <a:pPr eaLnBrk="1" hangingPunct="1"/>
              <a:t>36</a:t>
            </a:fld>
            <a:endParaRPr lang="en-US" altLang="tr-TR"/>
          </a:p>
        </p:txBody>
      </p:sp>
      <p:sp>
        <p:nvSpPr>
          <p:cNvPr id="78851" name="Rectangle 6">
            <a:extLst>
              <a:ext uri="{FF2B5EF4-FFF2-40B4-BE49-F238E27FC236}">
                <a16:creationId xmlns:a16="http://schemas.microsoft.com/office/drawing/2014/main" id="{9AE7CFEC-7987-4C16-AD52-C2E4C700A5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7">
            <a:extLst>
              <a:ext uri="{FF2B5EF4-FFF2-40B4-BE49-F238E27FC236}">
                <a16:creationId xmlns:a16="http://schemas.microsoft.com/office/drawing/2014/main" id="{72EFE87A-82E2-4316-8132-9F082AFCCF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7F054B3F-524E-4AF8-8AAB-4C5652180711}"/>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873E8BB6-10B2-4C31-8951-A9112B1A4032}" type="slidenum">
              <a:rPr lang="en-US" altLang="tr-TR"/>
              <a:pPr eaLnBrk="1" hangingPunct="1"/>
              <a:t>37</a:t>
            </a:fld>
            <a:endParaRPr lang="en-US" altLang="tr-TR"/>
          </a:p>
        </p:txBody>
      </p:sp>
      <p:sp>
        <p:nvSpPr>
          <p:cNvPr id="79875" name="Rectangle 10">
            <a:extLst>
              <a:ext uri="{FF2B5EF4-FFF2-40B4-BE49-F238E27FC236}">
                <a16:creationId xmlns:a16="http://schemas.microsoft.com/office/drawing/2014/main" id="{23B63D04-BD26-41FA-831B-E014ADB977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11">
            <a:extLst>
              <a:ext uri="{FF2B5EF4-FFF2-40B4-BE49-F238E27FC236}">
                <a16:creationId xmlns:a16="http://schemas.microsoft.com/office/drawing/2014/main" id="{5601E340-2C30-47A2-B487-7CB7A2F9CA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75DFBFD6-E5C4-4FC2-9CC1-2E17EA7ACC43}"/>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C98295EA-4E6F-41B7-AD9F-B5BFC5A65BD7}" type="slidenum">
              <a:rPr lang="en-US" altLang="tr-TR"/>
              <a:pPr eaLnBrk="1" hangingPunct="1"/>
              <a:t>38</a:t>
            </a:fld>
            <a:endParaRPr lang="en-US" altLang="tr-TR"/>
          </a:p>
        </p:txBody>
      </p:sp>
      <p:sp>
        <p:nvSpPr>
          <p:cNvPr id="80899" name="Rectangle 10">
            <a:extLst>
              <a:ext uri="{FF2B5EF4-FFF2-40B4-BE49-F238E27FC236}">
                <a16:creationId xmlns:a16="http://schemas.microsoft.com/office/drawing/2014/main" id="{B001AA7D-F8EE-4EF8-84E1-D9590BA323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11">
            <a:extLst>
              <a:ext uri="{FF2B5EF4-FFF2-40B4-BE49-F238E27FC236}">
                <a16:creationId xmlns:a16="http://schemas.microsoft.com/office/drawing/2014/main" id="{CC06D2A3-7F5A-43E8-AC33-64A796107E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B89EED1-C308-4D79-8F6C-4F6634E3DA30}"/>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8C2758F3-622D-4866-A1A8-CF0EBA879C32}" type="slidenum">
              <a:rPr lang="en-US" altLang="tr-TR"/>
              <a:pPr eaLnBrk="1" hangingPunct="1"/>
              <a:t>5</a:t>
            </a:fld>
            <a:endParaRPr lang="en-US" altLang="tr-TR"/>
          </a:p>
        </p:txBody>
      </p:sp>
      <p:sp>
        <p:nvSpPr>
          <p:cNvPr id="47107" name="Rectangle 6">
            <a:extLst>
              <a:ext uri="{FF2B5EF4-FFF2-40B4-BE49-F238E27FC236}">
                <a16:creationId xmlns:a16="http://schemas.microsoft.com/office/drawing/2014/main" id="{786A508D-89DD-4E2F-82A5-FA8B5F3382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7">
            <a:extLst>
              <a:ext uri="{FF2B5EF4-FFF2-40B4-BE49-F238E27FC236}">
                <a16:creationId xmlns:a16="http://schemas.microsoft.com/office/drawing/2014/main" id="{180646BE-651F-476D-B611-AB1BF6C6BB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147DD5C-AFF6-4F82-8BCB-1C0DF2DC0BDE}"/>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187D758C-3C5D-46C2-973D-CD6C0F3C1FD8}" type="slidenum">
              <a:rPr lang="en-US" altLang="tr-TR"/>
              <a:pPr eaLnBrk="1" hangingPunct="1"/>
              <a:t>6</a:t>
            </a:fld>
            <a:endParaRPr lang="en-US" altLang="tr-TR"/>
          </a:p>
        </p:txBody>
      </p:sp>
      <p:sp>
        <p:nvSpPr>
          <p:cNvPr id="48131" name="Rectangle 8">
            <a:extLst>
              <a:ext uri="{FF2B5EF4-FFF2-40B4-BE49-F238E27FC236}">
                <a16:creationId xmlns:a16="http://schemas.microsoft.com/office/drawing/2014/main" id="{AE867614-7564-49C6-9971-0E33B09C5A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9">
            <a:extLst>
              <a:ext uri="{FF2B5EF4-FFF2-40B4-BE49-F238E27FC236}">
                <a16:creationId xmlns:a16="http://schemas.microsoft.com/office/drawing/2014/main" id="{90D2C671-00FC-4B07-9483-0B7D86EADD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10CB7A6-BBB8-4544-8E7A-CD394591E804}"/>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64C4D177-9907-4215-8543-968B5DE26691}" type="slidenum">
              <a:rPr lang="en-US" altLang="tr-TR"/>
              <a:pPr eaLnBrk="1" hangingPunct="1"/>
              <a:t>7</a:t>
            </a:fld>
            <a:endParaRPr lang="en-US" altLang="tr-TR"/>
          </a:p>
        </p:txBody>
      </p:sp>
      <p:sp>
        <p:nvSpPr>
          <p:cNvPr id="49155" name="Rectangle 6">
            <a:extLst>
              <a:ext uri="{FF2B5EF4-FFF2-40B4-BE49-F238E27FC236}">
                <a16:creationId xmlns:a16="http://schemas.microsoft.com/office/drawing/2014/main" id="{11742E4B-0329-4427-A007-70194395AA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7">
            <a:extLst>
              <a:ext uri="{FF2B5EF4-FFF2-40B4-BE49-F238E27FC236}">
                <a16:creationId xmlns:a16="http://schemas.microsoft.com/office/drawing/2014/main" id="{CDB6783F-A24D-48B9-B43E-430E2C3696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25277C3-A766-4507-88A3-E4A16225C5B5}"/>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A6D98B89-C789-4472-9856-665F502BD3DC}" type="slidenum">
              <a:rPr lang="en-US" altLang="tr-TR"/>
              <a:pPr eaLnBrk="1" hangingPunct="1"/>
              <a:t>8</a:t>
            </a:fld>
            <a:endParaRPr lang="en-US" altLang="tr-TR"/>
          </a:p>
        </p:txBody>
      </p:sp>
      <p:sp>
        <p:nvSpPr>
          <p:cNvPr id="50179" name="Rectangle 4">
            <a:extLst>
              <a:ext uri="{FF2B5EF4-FFF2-40B4-BE49-F238E27FC236}">
                <a16:creationId xmlns:a16="http://schemas.microsoft.com/office/drawing/2014/main" id="{E3F2B70F-DE84-47F3-9C32-E779982409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5">
            <a:extLst>
              <a:ext uri="{FF2B5EF4-FFF2-40B4-BE49-F238E27FC236}">
                <a16:creationId xmlns:a16="http://schemas.microsoft.com/office/drawing/2014/main" id="{197B715F-AA5F-4411-B7FE-C429CD6EDA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i="1">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315A7FA-B21E-4093-A176-BD9AAC7BCBDB}"/>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204C1D0C-B2E3-49B9-A158-018DADB4652C}" type="slidenum">
              <a:rPr lang="en-US" altLang="tr-TR"/>
              <a:pPr eaLnBrk="1" hangingPunct="1"/>
              <a:t>9</a:t>
            </a:fld>
            <a:endParaRPr lang="en-US" altLang="tr-TR"/>
          </a:p>
        </p:txBody>
      </p:sp>
      <p:sp>
        <p:nvSpPr>
          <p:cNvPr id="51203" name="Rectangle 6">
            <a:extLst>
              <a:ext uri="{FF2B5EF4-FFF2-40B4-BE49-F238E27FC236}">
                <a16:creationId xmlns:a16="http://schemas.microsoft.com/office/drawing/2014/main" id="{36B5646B-47A3-486E-81E9-A91F793BB0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7">
            <a:extLst>
              <a:ext uri="{FF2B5EF4-FFF2-40B4-BE49-F238E27FC236}">
                <a16:creationId xmlns:a16="http://schemas.microsoft.com/office/drawing/2014/main" id="{57B6DE81-08DD-4458-9FEC-A9266D2DEB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B51D1DE1-D376-4A72-BB91-3C3DD1D82F65}"/>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ED04E4DE-E916-494B-8054-8DC1DF3CE1D2}" type="slidenum">
              <a:rPr lang="en-US" altLang="tr-TR"/>
              <a:pPr eaLnBrk="1" hangingPunct="1"/>
              <a:t>10</a:t>
            </a:fld>
            <a:endParaRPr lang="en-US" altLang="tr-TR"/>
          </a:p>
        </p:txBody>
      </p:sp>
      <p:sp>
        <p:nvSpPr>
          <p:cNvPr id="52227" name="Rectangle 6">
            <a:extLst>
              <a:ext uri="{FF2B5EF4-FFF2-40B4-BE49-F238E27FC236}">
                <a16:creationId xmlns:a16="http://schemas.microsoft.com/office/drawing/2014/main" id="{C7ABF1FB-4ED6-4044-93B5-931C977517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7">
            <a:extLst>
              <a:ext uri="{FF2B5EF4-FFF2-40B4-BE49-F238E27FC236}">
                <a16:creationId xmlns:a16="http://schemas.microsoft.com/office/drawing/2014/main" id="{3423E14F-651F-4D3B-9559-0B58EB7C40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495D5957-EE48-4FB1-BB3B-E1A9D5CC5C17}"/>
              </a:ext>
            </a:extLst>
          </p:cNvPr>
          <p:cNvSpPr>
            <a:spLocks noGrp="1"/>
          </p:cNvSpPr>
          <p:nvPr>
            <p:ph type="dt" sz="half" idx="10"/>
          </p:nvPr>
        </p:nvSpPr>
        <p:spPr/>
        <p:txBody>
          <a:bodyPr/>
          <a:lstStyle>
            <a:lvl1pPr>
              <a:defRPr/>
            </a:lvl1pPr>
          </a:lstStyle>
          <a:p>
            <a:pPr>
              <a:defRPr/>
            </a:pPr>
            <a:fld id="{D8F36A77-EAA7-4CC1-8F1A-906DCAF5EA14}" type="datetimeFigureOut">
              <a:rPr lang="zh-CN" altLang="en-US"/>
              <a:pPr>
                <a:defRPr/>
              </a:pPr>
              <a:t>2021/8/9</a:t>
            </a:fld>
            <a:endParaRPr lang="zh-CN" altLang="en-US"/>
          </a:p>
        </p:txBody>
      </p:sp>
      <p:sp>
        <p:nvSpPr>
          <p:cNvPr id="5" name="Footer Placeholder 4">
            <a:extLst>
              <a:ext uri="{FF2B5EF4-FFF2-40B4-BE49-F238E27FC236}">
                <a16:creationId xmlns:a16="http://schemas.microsoft.com/office/drawing/2014/main" id="{25CF5A91-88B1-4DA1-A7B6-C6D5C091BB22}"/>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3E8B20AC-963D-45C6-8356-3AF81A3852E6}"/>
              </a:ext>
            </a:extLst>
          </p:cNvPr>
          <p:cNvSpPr>
            <a:spLocks noGrp="1"/>
          </p:cNvSpPr>
          <p:nvPr>
            <p:ph type="sldNum" sz="quarter" idx="12"/>
          </p:nvPr>
        </p:nvSpPr>
        <p:spPr/>
        <p:txBody>
          <a:bodyPr/>
          <a:lstStyle>
            <a:lvl1pPr>
              <a:defRPr/>
            </a:lvl1pPr>
          </a:lstStyle>
          <a:p>
            <a:fld id="{C07BF782-F86A-47F6-A8D6-DF48E381E50C}" type="slidenum">
              <a:rPr lang="zh-CN" altLang="en-US"/>
              <a:pPr/>
              <a:t>‹#›</a:t>
            </a:fld>
            <a:endParaRPr lang="zh-CN" altLang="en-US"/>
          </a:p>
        </p:txBody>
      </p:sp>
    </p:spTree>
    <p:extLst>
      <p:ext uri="{BB962C8B-B14F-4D97-AF65-F5344CB8AC3E}">
        <p14:creationId xmlns:p14="http://schemas.microsoft.com/office/powerpoint/2010/main" val="62508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4F5DE309-437E-4218-AEB2-1A59BE31DEF8}"/>
              </a:ext>
            </a:extLst>
          </p:cNvPr>
          <p:cNvSpPr>
            <a:spLocks noGrp="1"/>
          </p:cNvSpPr>
          <p:nvPr>
            <p:ph type="dt" sz="half" idx="10"/>
          </p:nvPr>
        </p:nvSpPr>
        <p:spPr/>
        <p:txBody>
          <a:bodyPr/>
          <a:lstStyle>
            <a:lvl1pPr>
              <a:defRPr/>
            </a:lvl1pPr>
          </a:lstStyle>
          <a:p>
            <a:pPr>
              <a:defRPr/>
            </a:pPr>
            <a:fld id="{3539C6A1-6F7D-4B1A-8F4C-DECC800E944C}" type="datetimeFigureOut">
              <a:rPr lang="zh-CN" altLang="en-US"/>
              <a:pPr>
                <a:defRPr/>
              </a:pPr>
              <a:t>2021/8/9</a:t>
            </a:fld>
            <a:endParaRPr lang="zh-CN" altLang="en-US"/>
          </a:p>
        </p:txBody>
      </p:sp>
      <p:sp>
        <p:nvSpPr>
          <p:cNvPr id="5" name="Footer Placeholder 4">
            <a:extLst>
              <a:ext uri="{FF2B5EF4-FFF2-40B4-BE49-F238E27FC236}">
                <a16:creationId xmlns:a16="http://schemas.microsoft.com/office/drawing/2014/main" id="{3D5A6CFB-6E58-4591-B482-9862C87ECB54}"/>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6559FE4D-1CA2-4CC7-BA44-9743D0DEBA6F}"/>
              </a:ext>
            </a:extLst>
          </p:cNvPr>
          <p:cNvSpPr>
            <a:spLocks noGrp="1"/>
          </p:cNvSpPr>
          <p:nvPr>
            <p:ph type="sldNum" sz="quarter" idx="12"/>
          </p:nvPr>
        </p:nvSpPr>
        <p:spPr/>
        <p:txBody>
          <a:bodyPr/>
          <a:lstStyle>
            <a:lvl1pPr>
              <a:defRPr/>
            </a:lvl1pPr>
          </a:lstStyle>
          <a:p>
            <a:fld id="{EC0C92FD-B7E2-4AB5-B3CC-CBC7327EDD60}" type="slidenum">
              <a:rPr lang="zh-CN" altLang="en-US"/>
              <a:pPr/>
              <a:t>‹#›</a:t>
            </a:fld>
            <a:endParaRPr lang="zh-CN" altLang="en-US"/>
          </a:p>
        </p:txBody>
      </p:sp>
    </p:spTree>
    <p:extLst>
      <p:ext uri="{BB962C8B-B14F-4D97-AF65-F5344CB8AC3E}">
        <p14:creationId xmlns:p14="http://schemas.microsoft.com/office/powerpoint/2010/main" val="263700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14F9F0FA-3528-445A-BC10-0BC10F5194ED}"/>
              </a:ext>
            </a:extLst>
          </p:cNvPr>
          <p:cNvSpPr>
            <a:spLocks noGrp="1"/>
          </p:cNvSpPr>
          <p:nvPr>
            <p:ph type="dt" sz="half" idx="10"/>
          </p:nvPr>
        </p:nvSpPr>
        <p:spPr/>
        <p:txBody>
          <a:bodyPr/>
          <a:lstStyle>
            <a:lvl1pPr>
              <a:defRPr/>
            </a:lvl1pPr>
          </a:lstStyle>
          <a:p>
            <a:pPr>
              <a:defRPr/>
            </a:pPr>
            <a:fld id="{95782736-A128-4AA6-96E1-D3ACD4B8B84E}" type="datetimeFigureOut">
              <a:rPr lang="zh-CN" altLang="en-US"/>
              <a:pPr>
                <a:defRPr/>
              </a:pPr>
              <a:t>2021/8/9</a:t>
            </a:fld>
            <a:endParaRPr lang="zh-CN" altLang="en-US"/>
          </a:p>
        </p:txBody>
      </p:sp>
      <p:sp>
        <p:nvSpPr>
          <p:cNvPr id="5" name="Footer Placeholder 4">
            <a:extLst>
              <a:ext uri="{FF2B5EF4-FFF2-40B4-BE49-F238E27FC236}">
                <a16:creationId xmlns:a16="http://schemas.microsoft.com/office/drawing/2014/main" id="{A234CDF6-3852-4CB6-915A-1F3330E95AFD}"/>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515489BA-9392-4E7D-B6F3-822696ECA217}"/>
              </a:ext>
            </a:extLst>
          </p:cNvPr>
          <p:cNvSpPr>
            <a:spLocks noGrp="1"/>
          </p:cNvSpPr>
          <p:nvPr>
            <p:ph type="sldNum" sz="quarter" idx="12"/>
          </p:nvPr>
        </p:nvSpPr>
        <p:spPr/>
        <p:txBody>
          <a:bodyPr/>
          <a:lstStyle>
            <a:lvl1pPr>
              <a:defRPr/>
            </a:lvl1pPr>
          </a:lstStyle>
          <a:p>
            <a:fld id="{08B026CD-89EA-47F1-B7BF-D84F6D972E4D}" type="slidenum">
              <a:rPr lang="zh-CN" altLang="en-US"/>
              <a:pPr/>
              <a:t>‹#›</a:t>
            </a:fld>
            <a:endParaRPr lang="zh-CN" altLang="en-US"/>
          </a:p>
        </p:txBody>
      </p:sp>
    </p:spTree>
    <p:extLst>
      <p:ext uri="{BB962C8B-B14F-4D97-AF65-F5344CB8AC3E}">
        <p14:creationId xmlns:p14="http://schemas.microsoft.com/office/powerpoint/2010/main" val="1915586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543800" cy="11430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1066800" y="2057400"/>
            <a:ext cx="36957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914900" y="2057400"/>
            <a:ext cx="36957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Footer Placeholder 4">
            <a:extLst>
              <a:ext uri="{FF2B5EF4-FFF2-40B4-BE49-F238E27FC236}">
                <a16:creationId xmlns:a16="http://schemas.microsoft.com/office/drawing/2014/main" id="{816A78DA-1890-4E82-B143-46444FF688F3}"/>
              </a:ext>
            </a:extLst>
          </p:cNvPr>
          <p:cNvSpPr>
            <a:spLocks noGrp="1"/>
          </p:cNvSpPr>
          <p:nvPr>
            <p:ph type="ftr" sz="quarter" idx="10"/>
          </p:nvPr>
        </p:nvSpPr>
        <p:spPr>
          <a:xfrm>
            <a:off x="1905000" y="6629400"/>
            <a:ext cx="2590800" cy="228600"/>
          </a:xfrm>
        </p:spPr>
        <p:txBody>
          <a:bodyPr/>
          <a:lstStyle>
            <a:lvl1pPr>
              <a:defRPr>
                <a:latin typeface="Times New Roman" pitchFamily="18" charset="0"/>
              </a:defRPr>
            </a:lvl1pPr>
          </a:lstStyle>
          <a:p>
            <a:pPr>
              <a:defRPr/>
            </a:pPr>
            <a:endParaRPr lang="en-US"/>
          </a:p>
          <a:p>
            <a:pPr>
              <a:defRPr/>
            </a:pPr>
            <a:endParaRPr lang="en-US"/>
          </a:p>
        </p:txBody>
      </p:sp>
    </p:spTree>
    <p:extLst>
      <p:ext uri="{BB962C8B-B14F-4D97-AF65-F5344CB8AC3E}">
        <p14:creationId xmlns:p14="http://schemas.microsoft.com/office/powerpoint/2010/main" val="6396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F25B52E0-A261-4E78-A541-8C50C4F54E35}"/>
              </a:ext>
            </a:extLst>
          </p:cNvPr>
          <p:cNvSpPr>
            <a:spLocks noGrp="1"/>
          </p:cNvSpPr>
          <p:nvPr>
            <p:ph type="dt" sz="half" idx="10"/>
          </p:nvPr>
        </p:nvSpPr>
        <p:spPr/>
        <p:txBody>
          <a:bodyPr/>
          <a:lstStyle>
            <a:lvl1pPr>
              <a:defRPr/>
            </a:lvl1pPr>
          </a:lstStyle>
          <a:p>
            <a:pPr>
              <a:defRPr/>
            </a:pPr>
            <a:fld id="{6D71D87D-D0FF-4B68-A21E-7C777831A114}" type="datetimeFigureOut">
              <a:rPr lang="zh-CN" altLang="en-US"/>
              <a:pPr>
                <a:defRPr/>
              </a:pPr>
              <a:t>2021/8/9</a:t>
            </a:fld>
            <a:endParaRPr lang="zh-CN" altLang="en-US"/>
          </a:p>
        </p:txBody>
      </p:sp>
      <p:sp>
        <p:nvSpPr>
          <p:cNvPr id="5" name="Footer Placeholder 4">
            <a:extLst>
              <a:ext uri="{FF2B5EF4-FFF2-40B4-BE49-F238E27FC236}">
                <a16:creationId xmlns:a16="http://schemas.microsoft.com/office/drawing/2014/main" id="{388FBDF2-5210-457B-8AA6-634707B302AF}"/>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887C7424-E930-4908-AF5D-BF43C9B6515D}"/>
              </a:ext>
            </a:extLst>
          </p:cNvPr>
          <p:cNvSpPr>
            <a:spLocks noGrp="1"/>
          </p:cNvSpPr>
          <p:nvPr>
            <p:ph type="sldNum" sz="quarter" idx="12"/>
          </p:nvPr>
        </p:nvSpPr>
        <p:spPr/>
        <p:txBody>
          <a:bodyPr/>
          <a:lstStyle>
            <a:lvl1pPr>
              <a:defRPr/>
            </a:lvl1pPr>
          </a:lstStyle>
          <a:p>
            <a:fld id="{C332BEEC-F5EE-4C5F-8618-6CA40AFBC4EE}" type="slidenum">
              <a:rPr lang="zh-CN" altLang="en-US"/>
              <a:pPr/>
              <a:t>‹#›</a:t>
            </a:fld>
            <a:endParaRPr lang="zh-CN" altLang="en-US"/>
          </a:p>
        </p:txBody>
      </p:sp>
    </p:spTree>
    <p:extLst>
      <p:ext uri="{BB962C8B-B14F-4D97-AF65-F5344CB8AC3E}">
        <p14:creationId xmlns:p14="http://schemas.microsoft.com/office/powerpoint/2010/main" val="363072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048BF4A3-2A6A-4A35-830D-F3C048313EEE}"/>
              </a:ext>
            </a:extLst>
          </p:cNvPr>
          <p:cNvSpPr>
            <a:spLocks noGrp="1"/>
          </p:cNvSpPr>
          <p:nvPr>
            <p:ph type="dt" sz="half" idx="10"/>
          </p:nvPr>
        </p:nvSpPr>
        <p:spPr/>
        <p:txBody>
          <a:bodyPr/>
          <a:lstStyle>
            <a:lvl1pPr>
              <a:defRPr/>
            </a:lvl1pPr>
          </a:lstStyle>
          <a:p>
            <a:pPr>
              <a:defRPr/>
            </a:pPr>
            <a:fld id="{64011641-C743-4C70-8CFE-6B593C57BABF}" type="datetimeFigureOut">
              <a:rPr lang="zh-CN" altLang="en-US"/>
              <a:pPr>
                <a:defRPr/>
              </a:pPr>
              <a:t>2021/8/9</a:t>
            </a:fld>
            <a:endParaRPr lang="zh-CN" altLang="en-US"/>
          </a:p>
        </p:txBody>
      </p:sp>
      <p:sp>
        <p:nvSpPr>
          <p:cNvPr id="5" name="Footer Placeholder 4">
            <a:extLst>
              <a:ext uri="{FF2B5EF4-FFF2-40B4-BE49-F238E27FC236}">
                <a16:creationId xmlns:a16="http://schemas.microsoft.com/office/drawing/2014/main" id="{B02255D9-4B39-46AD-ABAF-7458B472ED21}"/>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169EE243-3E19-4465-8ACE-57C3E4686E15}"/>
              </a:ext>
            </a:extLst>
          </p:cNvPr>
          <p:cNvSpPr>
            <a:spLocks noGrp="1"/>
          </p:cNvSpPr>
          <p:nvPr>
            <p:ph type="sldNum" sz="quarter" idx="12"/>
          </p:nvPr>
        </p:nvSpPr>
        <p:spPr/>
        <p:txBody>
          <a:bodyPr/>
          <a:lstStyle>
            <a:lvl1pPr>
              <a:defRPr/>
            </a:lvl1pPr>
          </a:lstStyle>
          <a:p>
            <a:fld id="{042B9000-681F-48A8-AF2F-8FCAD8198346}" type="slidenum">
              <a:rPr lang="zh-CN" altLang="en-US"/>
              <a:pPr/>
              <a:t>‹#›</a:t>
            </a:fld>
            <a:endParaRPr lang="zh-CN" altLang="en-US"/>
          </a:p>
        </p:txBody>
      </p:sp>
    </p:spTree>
    <p:extLst>
      <p:ext uri="{BB962C8B-B14F-4D97-AF65-F5344CB8AC3E}">
        <p14:creationId xmlns:p14="http://schemas.microsoft.com/office/powerpoint/2010/main" val="265946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3">
            <a:extLst>
              <a:ext uri="{FF2B5EF4-FFF2-40B4-BE49-F238E27FC236}">
                <a16:creationId xmlns:a16="http://schemas.microsoft.com/office/drawing/2014/main" id="{15BFD599-E838-4E53-A5FD-A13AA195A329}"/>
              </a:ext>
            </a:extLst>
          </p:cNvPr>
          <p:cNvSpPr>
            <a:spLocks noGrp="1"/>
          </p:cNvSpPr>
          <p:nvPr>
            <p:ph type="dt" sz="half" idx="10"/>
          </p:nvPr>
        </p:nvSpPr>
        <p:spPr/>
        <p:txBody>
          <a:bodyPr/>
          <a:lstStyle>
            <a:lvl1pPr>
              <a:defRPr/>
            </a:lvl1pPr>
          </a:lstStyle>
          <a:p>
            <a:pPr>
              <a:defRPr/>
            </a:pPr>
            <a:fld id="{FCF3C4B3-3FCB-452E-BCC8-01C7DE7C3029}" type="datetimeFigureOut">
              <a:rPr lang="zh-CN" altLang="en-US"/>
              <a:pPr>
                <a:defRPr/>
              </a:pPr>
              <a:t>2021/8/9</a:t>
            </a:fld>
            <a:endParaRPr lang="zh-CN" altLang="en-US"/>
          </a:p>
        </p:txBody>
      </p:sp>
      <p:sp>
        <p:nvSpPr>
          <p:cNvPr id="6" name="Footer Placeholder 4">
            <a:extLst>
              <a:ext uri="{FF2B5EF4-FFF2-40B4-BE49-F238E27FC236}">
                <a16:creationId xmlns:a16="http://schemas.microsoft.com/office/drawing/2014/main" id="{C393E36F-7C81-4614-B047-06BAC4D04273}"/>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29CAE93B-EAEE-48D6-A0D1-5C879E2144AF}"/>
              </a:ext>
            </a:extLst>
          </p:cNvPr>
          <p:cNvSpPr>
            <a:spLocks noGrp="1"/>
          </p:cNvSpPr>
          <p:nvPr>
            <p:ph type="sldNum" sz="quarter" idx="12"/>
          </p:nvPr>
        </p:nvSpPr>
        <p:spPr/>
        <p:txBody>
          <a:bodyPr/>
          <a:lstStyle>
            <a:lvl1pPr>
              <a:defRPr/>
            </a:lvl1pPr>
          </a:lstStyle>
          <a:p>
            <a:fld id="{AAA949C6-41B1-4550-B3D9-6DDD801142D1}" type="slidenum">
              <a:rPr lang="zh-CN" altLang="en-US"/>
              <a:pPr/>
              <a:t>‹#›</a:t>
            </a:fld>
            <a:endParaRPr lang="zh-CN" altLang="en-US"/>
          </a:p>
        </p:txBody>
      </p:sp>
    </p:spTree>
    <p:extLst>
      <p:ext uri="{BB962C8B-B14F-4D97-AF65-F5344CB8AC3E}">
        <p14:creationId xmlns:p14="http://schemas.microsoft.com/office/powerpoint/2010/main" val="38238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3">
            <a:extLst>
              <a:ext uri="{FF2B5EF4-FFF2-40B4-BE49-F238E27FC236}">
                <a16:creationId xmlns:a16="http://schemas.microsoft.com/office/drawing/2014/main" id="{EE782CDA-2B09-48AF-AA23-EE2CA2A9322D}"/>
              </a:ext>
            </a:extLst>
          </p:cNvPr>
          <p:cNvSpPr>
            <a:spLocks noGrp="1"/>
          </p:cNvSpPr>
          <p:nvPr>
            <p:ph type="dt" sz="half" idx="10"/>
          </p:nvPr>
        </p:nvSpPr>
        <p:spPr/>
        <p:txBody>
          <a:bodyPr/>
          <a:lstStyle>
            <a:lvl1pPr>
              <a:defRPr/>
            </a:lvl1pPr>
          </a:lstStyle>
          <a:p>
            <a:pPr>
              <a:defRPr/>
            </a:pPr>
            <a:fld id="{DCAADE17-0FD3-40D1-853C-20F40E9B27D6}" type="datetimeFigureOut">
              <a:rPr lang="zh-CN" altLang="en-US"/>
              <a:pPr>
                <a:defRPr/>
              </a:pPr>
              <a:t>2021/8/9</a:t>
            </a:fld>
            <a:endParaRPr lang="zh-CN" altLang="en-US"/>
          </a:p>
        </p:txBody>
      </p:sp>
      <p:sp>
        <p:nvSpPr>
          <p:cNvPr id="8" name="Footer Placeholder 4">
            <a:extLst>
              <a:ext uri="{FF2B5EF4-FFF2-40B4-BE49-F238E27FC236}">
                <a16:creationId xmlns:a16="http://schemas.microsoft.com/office/drawing/2014/main" id="{DEB60093-9570-47C2-A2D1-81DAE6D18FCE}"/>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a16="http://schemas.microsoft.com/office/drawing/2014/main" id="{90F015A9-0123-4A6D-A0B9-4F17EC04EED0}"/>
              </a:ext>
            </a:extLst>
          </p:cNvPr>
          <p:cNvSpPr>
            <a:spLocks noGrp="1"/>
          </p:cNvSpPr>
          <p:nvPr>
            <p:ph type="sldNum" sz="quarter" idx="12"/>
          </p:nvPr>
        </p:nvSpPr>
        <p:spPr/>
        <p:txBody>
          <a:bodyPr/>
          <a:lstStyle>
            <a:lvl1pPr>
              <a:defRPr/>
            </a:lvl1pPr>
          </a:lstStyle>
          <a:p>
            <a:fld id="{7A83EED5-52FB-4845-90EA-D8809CA6FCD8}" type="slidenum">
              <a:rPr lang="zh-CN" altLang="en-US"/>
              <a:pPr/>
              <a:t>‹#›</a:t>
            </a:fld>
            <a:endParaRPr lang="zh-CN" altLang="en-US"/>
          </a:p>
        </p:txBody>
      </p:sp>
    </p:spTree>
    <p:extLst>
      <p:ext uri="{BB962C8B-B14F-4D97-AF65-F5344CB8AC3E}">
        <p14:creationId xmlns:p14="http://schemas.microsoft.com/office/powerpoint/2010/main" val="282630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Date Placeholder 3">
            <a:extLst>
              <a:ext uri="{FF2B5EF4-FFF2-40B4-BE49-F238E27FC236}">
                <a16:creationId xmlns:a16="http://schemas.microsoft.com/office/drawing/2014/main" id="{75595A48-9129-4F65-A5DF-E348DB55CE78}"/>
              </a:ext>
            </a:extLst>
          </p:cNvPr>
          <p:cNvSpPr>
            <a:spLocks noGrp="1"/>
          </p:cNvSpPr>
          <p:nvPr>
            <p:ph type="dt" sz="half" idx="10"/>
          </p:nvPr>
        </p:nvSpPr>
        <p:spPr/>
        <p:txBody>
          <a:bodyPr/>
          <a:lstStyle>
            <a:lvl1pPr>
              <a:defRPr/>
            </a:lvl1pPr>
          </a:lstStyle>
          <a:p>
            <a:pPr>
              <a:defRPr/>
            </a:pPr>
            <a:fld id="{1985DF02-78FD-4960-895F-CE6D914E3B9D}" type="datetimeFigureOut">
              <a:rPr lang="zh-CN" altLang="en-US"/>
              <a:pPr>
                <a:defRPr/>
              </a:pPr>
              <a:t>2021/8/9</a:t>
            </a:fld>
            <a:endParaRPr lang="zh-CN" altLang="en-US"/>
          </a:p>
        </p:txBody>
      </p:sp>
      <p:sp>
        <p:nvSpPr>
          <p:cNvPr id="4" name="Footer Placeholder 4">
            <a:extLst>
              <a:ext uri="{FF2B5EF4-FFF2-40B4-BE49-F238E27FC236}">
                <a16:creationId xmlns:a16="http://schemas.microsoft.com/office/drawing/2014/main" id="{7754CB1B-F1E0-41BB-A33E-5D3A193E37FF}"/>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id="{CF1204CB-4BCF-45A3-B6D5-DA17CFB7F018}"/>
              </a:ext>
            </a:extLst>
          </p:cNvPr>
          <p:cNvSpPr>
            <a:spLocks noGrp="1"/>
          </p:cNvSpPr>
          <p:nvPr>
            <p:ph type="sldNum" sz="quarter" idx="12"/>
          </p:nvPr>
        </p:nvSpPr>
        <p:spPr/>
        <p:txBody>
          <a:bodyPr/>
          <a:lstStyle>
            <a:lvl1pPr>
              <a:defRPr/>
            </a:lvl1pPr>
          </a:lstStyle>
          <a:p>
            <a:fld id="{4F7C71C4-4638-41EA-B05F-E1D09D2A8F24}" type="slidenum">
              <a:rPr lang="zh-CN" altLang="en-US"/>
              <a:pPr/>
              <a:t>‹#›</a:t>
            </a:fld>
            <a:endParaRPr lang="zh-CN" altLang="en-US"/>
          </a:p>
        </p:txBody>
      </p:sp>
    </p:spTree>
    <p:extLst>
      <p:ext uri="{BB962C8B-B14F-4D97-AF65-F5344CB8AC3E}">
        <p14:creationId xmlns:p14="http://schemas.microsoft.com/office/powerpoint/2010/main" val="259058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6EA659F-D188-4C0F-9523-F0B58C20DF19}"/>
              </a:ext>
            </a:extLst>
          </p:cNvPr>
          <p:cNvSpPr>
            <a:spLocks noGrp="1"/>
          </p:cNvSpPr>
          <p:nvPr>
            <p:ph type="dt" sz="half" idx="10"/>
          </p:nvPr>
        </p:nvSpPr>
        <p:spPr/>
        <p:txBody>
          <a:bodyPr/>
          <a:lstStyle>
            <a:lvl1pPr>
              <a:defRPr/>
            </a:lvl1pPr>
          </a:lstStyle>
          <a:p>
            <a:pPr>
              <a:defRPr/>
            </a:pPr>
            <a:fld id="{D9B5BA0B-1ED1-43AC-A6EA-F0FEB292C720}" type="datetimeFigureOut">
              <a:rPr lang="zh-CN" altLang="en-US"/>
              <a:pPr>
                <a:defRPr/>
              </a:pPr>
              <a:t>2021/8/9</a:t>
            </a:fld>
            <a:endParaRPr lang="zh-CN" altLang="en-US"/>
          </a:p>
        </p:txBody>
      </p:sp>
      <p:sp>
        <p:nvSpPr>
          <p:cNvPr id="3" name="Footer Placeholder 4">
            <a:extLst>
              <a:ext uri="{FF2B5EF4-FFF2-40B4-BE49-F238E27FC236}">
                <a16:creationId xmlns:a16="http://schemas.microsoft.com/office/drawing/2014/main" id="{3DEDEE9A-AB1F-43AC-9418-37F3DAE46246}"/>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id="{DD8E391C-A73A-41C3-B9BC-0183D8264EBA}"/>
              </a:ext>
            </a:extLst>
          </p:cNvPr>
          <p:cNvSpPr>
            <a:spLocks noGrp="1"/>
          </p:cNvSpPr>
          <p:nvPr>
            <p:ph type="sldNum" sz="quarter" idx="12"/>
          </p:nvPr>
        </p:nvSpPr>
        <p:spPr/>
        <p:txBody>
          <a:bodyPr/>
          <a:lstStyle>
            <a:lvl1pPr>
              <a:defRPr/>
            </a:lvl1pPr>
          </a:lstStyle>
          <a:p>
            <a:fld id="{24276B95-9642-4252-A230-C206D21F805A}" type="slidenum">
              <a:rPr lang="zh-CN" altLang="en-US"/>
              <a:pPr/>
              <a:t>‹#›</a:t>
            </a:fld>
            <a:endParaRPr lang="zh-CN" altLang="en-US"/>
          </a:p>
        </p:txBody>
      </p:sp>
    </p:spTree>
    <p:extLst>
      <p:ext uri="{BB962C8B-B14F-4D97-AF65-F5344CB8AC3E}">
        <p14:creationId xmlns:p14="http://schemas.microsoft.com/office/powerpoint/2010/main" val="328689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3">
            <a:extLst>
              <a:ext uri="{FF2B5EF4-FFF2-40B4-BE49-F238E27FC236}">
                <a16:creationId xmlns:a16="http://schemas.microsoft.com/office/drawing/2014/main" id="{6F833513-6B3F-431C-9B60-A2B9A2F42F32}"/>
              </a:ext>
            </a:extLst>
          </p:cNvPr>
          <p:cNvSpPr>
            <a:spLocks noGrp="1"/>
          </p:cNvSpPr>
          <p:nvPr>
            <p:ph type="dt" sz="half" idx="10"/>
          </p:nvPr>
        </p:nvSpPr>
        <p:spPr/>
        <p:txBody>
          <a:bodyPr/>
          <a:lstStyle>
            <a:lvl1pPr>
              <a:defRPr/>
            </a:lvl1pPr>
          </a:lstStyle>
          <a:p>
            <a:pPr>
              <a:defRPr/>
            </a:pPr>
            <a:fld id="{8E58435C-BBFF-4816-AF44-399EE31D2EFD}" type="datetimeFigureOut">
              <a:rPr lang="zh-CN" altLang="en-US"/>
              <a:pPr>
                <a:defRPr/>
              </a:pPr>
              <a:t>2021/8/9</a:t>
            </a:fld>
            <a:endParaRPr lang="zh-CN" altLang="en-US"/>
          </a:p>
        </p:txBody>
      </p:sp>
      <p:sp>
        <p:nvSpPr>
          <p:cNvPr id="6" name="Footer Placeholder 4">
            <a:extLst>
              <a:ext uri="{FF2B5EF4-FFF2-40B4-BE49-F238E27FC236}">
                <a16:creationId xmlns:a16="http://schemas.microsoft.com/office/drawing/2014/main" id="{EE81E0B5-4BE6-4296-9E2E-8CCF2A94BC94}"/>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3B93D9D5-E5B7-4B1B-896D-CE49C2D55B59}"/>
              </a:ext>
            </a:extLst>
          </p:cNvPr>
          <p:cNvSpPr>
            <a:spLocks noGrp="1"/>
          </p:cNvSpPr>
          <p:nvPr>
            <p:ph type="sldNum" sz="quarter" idx="12"/>
          </p:nvPr>
        </p:nvSpPr>
        <p:spPr/>
        <p:txBody>
          <a:bodyPr/>
          <a:lstStyle>
            <a:lvl1pPr>
              <a:defRPr/>
            </a:lvl1pPr>
          </a:lstStyle>
          <a:p>
            <a:fld id="{81AB3037-E834-43D0-BF42-CC11AE09676B}" type="slidenum">
              <a:rPr lang="zh-CN" altLang="en-US"/>
              <a:pPr/>
              <a:t>‹#›</a:t>
            </a:fld>
            <a:endParaRPr lang="zh-CN" altLang="en-US"/>
          </a:p>
        </p:txBody>
      </p:sp>
    </p:spTree>
    <p:extLst>
      <p:ext uri="{BB962C8B-B14F-4D97-AF65-F5344CB8AC3E}">
        <p14:creationId xmlns:p14="http://schemas.microsoft.com/office/powerpoint/2010/main" val="138588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3">
            <a:extLst>
              <a:ext uri="{FF2B5EF4-FFF2-40B4-BE49-F238E27FC236}">
                <a16:creationId xmlns:a16="http://schemas.microsoft.com/office/drawing/2014/main" id="{9A078552-81E0-4A6F-8F2D-E2486F11EA0F}"/>
              </a:ext>
            </a:extLst>
          </p:cNvPr>
          <p:cNvSpPr>
            <a:spLocks noGrp="1"/>
          </p:cNvSpPr>
          <p:nvPr>
            <p:ph type="dt" sz="half" idx="10"/>
          </p:nvPr>
        </p:nvSpPr>
        <p:spPr/>
        <p:txBody>
          <a:bodyPr/>
          <a:lstStyle>
            <a:lvl1pPr>
              <a:defRPr/>
            </a:lvl1pPr>
          </a:lstStyle>
          <a:p>
            <a:pPr>
              <a:defRPr/>
            </a:pPr>
            <a:fld id="{1B54FA92-D135-4431-B5B5-DA37A9A62531}" type="datetimeFigureOut">
              <a:rPr lang="zh-CN" altLang="en-US"/>
              <a:pPr>
                <a:defRPr/>
              </a:pPr>
              <a:t>2021/8/9</a:t>
            </a:fld>
            <a:endParaRPr lang="zh-CN" altLang="en-US"/>
          </a:p>
        </p:txBody>
      </p:sp>
      <p:sp>
        <p:nvSpPr>
          <p:cNvPr id="6" name="Footer Placeholder 4">
            <a:extLst>
              <a:ext uri="{FF2B5EF4-FFF2-40B4-BE49-F238E27FC236}">
                <a16:creationId xmlns:a16="http://schemas.microsoft.com/office/drawing/2014/main" id="{1E0FE1A7-C63F-4762-9A9B-71A1CE8981A8}"/>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22F9450D-FD22-42B7-AA26-B17172E5B0F3}"/>
              </a:ext>
            </a:extLst>
          </p:cNvPr>
          <p:cNvSpPr>
            <a:spLocks noGrp="1"/>
          </p:cNvSpPr>
          <p:nvPr>
            <p:ph type="sldNum" sz="quarter" idx="12"/>
          </p:nvPr>
        </p:nvSpPr>
        <p:spPr/>
        <p:txBody>
          <a:bodyPr/>
          <a:lstStyle>
            <a:lvl1pPr>
              <a:defRPr/>
            </a:lvl1pPr>
          </a:lstStyle>
          <a:p>
            <a:fld id="{F6F7511C-FF31-4209-AB31-D9B5EECC4B9F}" type="slidenum">
              <a:rPr lang="zh-CN" altLang="en-US"/>
              <a:pPr/>
              <a:t>‹#›</a:t>
            </a:fld>
            <a:endParaRPr lang="zh-CN" altLang="en-US"/>
          </a:p>
        </p:txBody>
      </p:sp>
    </p:spTree>
    <p:extLst>
      <p:ext uri="{BB962C8B-B14F-4D97-AF65-F5344CB8AC3E}">
        <p14:creationId xmlns:p14="http://schemas.microsoft.com/office/powerpoint/2010/main" val="3038055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9CE1EB-2689-4702-82C5-707FFAD952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1027" name="Text Placeholder 2">
            <a:extLst>
              <a:ext uri="{FF2B5EF4-FFF2-40B4-BE49-F238E27FC236}">
                <a16:creationId xmlns:a16="http://schemas.microsoft.com/office/drawing/2014/main" id="{369A27BE-4D27-4D6B-BBAC-9E21DD0BBB1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B454CDFD-70E7-464E-A09C-4DD3A3BBE38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D5529D2B-1BC9-426F-A4DA-076C3B9186C4}" type="datetimeFigureOut">
              <a:rPr lang="zh-CN" altLang="en-US"/>
              <a:pPr>
                <a:defRPr/>
              </a:pPr>
              <a:t>2021/8/9</a:t>
            </a:fld>
            <a:endParaRPr lang="zh-CN" altLang="en-US"/>
          </a:p>
        </p:txBody>
      </p:sp>
      <p:sp>
        <p:nvSpPr>
          <p:cNvPr id="5" name="Footer Placeholder 4">
            <a:extLst>
              <a:ext uri="{FF2B5EF4-FFF2-40B4-BE49-F238E27FC236}">
                <a16:creationId xmlns:a16="http://schemas.microsoft.com/office/drawing/2014/main" id="{68BBDED0-27A5-4CCF-A9AB-858A98CEB30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Slide Number Placeholder 5">
            <a:extLst>
              <a:ext uri="{FF2B5EF4-FFF2-40B4-BE49-F238E27FC236}">
                <a16:creationId xmlns:a16="http://schemas.microsoft.com/office/drawing/2014/main" id="{030FFE1D-4FC2-4EBE-A107-69F99F52CF9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315F12A-FA47-4DBC-97FE-F407953BD6A6}"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6.xml"/><Relationship Id="rId5" Type="http://schemas.openxmlformats.org/officeDocument/2006/relationships/image" Target="../media/image8.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9.wmf"/><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0.wmf"/><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hemeOverride" Target="../theme/themeOverride9.xml"/><Relationship Id="rId5" Type="http://schemas.openxmlformats.org/officeDocument/2006/relationships/image" Target="../media/image11.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hemeOverride" Target="../theme/themeOverride10.xml"/><Relationship Id="rId5" Type="http://schemas.openxmlformats.org/officeDocument/2006/relationships/image" Target="../media/image12.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hemeOverride" Target="../theme/themeOverride11.xml"/><Relationship Id="rId5" Type="http://schemas.openxmlformats.org/officeDocument/2006/relationships/image" Target="../media/image1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hemeOverride" Target="../theme/themeOverride1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hemeOverride" Target="../theme/themeOverride13.xml"/><Relationship Id="rId5" Type="http://schemas.openxmlformats.org/officeDocument/2006/relationships/image" Target="../media/image14.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15.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16.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17.wmf"/><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18.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hemeOverride" Target="../theme/themeOverride18.xml"/><Relationship Id="rId5" Type="http://schemas.openxmlformats.org/officeDocument/2006/relationships/image" Target="../media/image19.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20.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21.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hemeOverride" Target="../theme/themeOverride21.xml"/><Relationship Id="rId5" Type="http://schemas.openxmlformats.org/officeDocument/2006/relationships/image" Target="../media/image22.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2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3.xml"/><Relationship Id="rId5" Type="http://schemas.openxmlformats.org/officeDocument/2006/relationships/image" Target="../media/image24.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hemeOverride" Target="../theme/themeOverride24.xml"/><Relationship Id="rId5" Type="http://schemas.openxmlformats.org/officeDocument/2006/relationships/image" Target="../media/image25.jpe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hemeOverride" Target="../theme/themeOverride25.xml"/><Relationship Id="rId5" Type="http://schemas.openxmlformats.org/officeDocument/2006/relationships/image" Target="../media/image26.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26.xml"/><Relationship Id="rId5" Type="http://schemas.openxmlformats.org/officeDocument/2006/relationships/image" Target="../media/image27.wmf"/><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27.xml"/><Relationship Id="rId5" Type="http://schemas.openxmlformats.org/officeDocument/2006/relationships/image" Target="../media/image28.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28.xml"/><Relationship Id="rId5" Type="http://schemas.openxmlformats.org/officeDocument/2006/relationships/image" Target="../media/image28.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hemeOverride" Target="../theme/themeOverride29.xml"/><Relationship Id="rId5" Type="http://schemas.openxmlformats.org/officeDocument/2006/relationships/image" Target="../media/image29.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3.xml"/><Relationship Id="rId5" Type="http://schemas.openxmlformats.org/officeDocument/2006/relationships/image" Target="../media/image5.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4.xml"/><Relationship Id="rId5" Type="http://schemas.openxmlformats.org/officeDocument/2006/relationships/image" Target="../media/image6.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5.xml"/><Relationship Id="rId5" Type="http://schemas.openxmlformats.org/officeDocument/2006/relationships/image" Target="../media/image7.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42D3-6CCA-4D43-AA7B-4FE7F158B3E3}"/>
              </a:ext>
            </a:extLst>
          </p:cNvPr>
          <p:cNvSpPr>
            <a:spLocks noGrp="1"/>
          </p:cNvSpPr>
          <p:nvPr>
            <p:ph type="ctrTitle"/>
          </p:nvPr>
        </p:nvSpPr>
        <p:spPr>
          <a:xfrm>
            <a:off x="611188" y="5157788"/>
            <a:ext cx="7772400" cy="1008062"/>
          </a:xfrm>
        </p:spPr>
        <p:txBody>
          <a:bodyPr rtlCol="0">
            <a:normAutofit fontScale="90000"/>
          </a:bodyPr>
          <a:lstStyle/>
          <a:p>
            <a:pPr eaLnBrk="1" fontAlgn="auto" hangingPunct="1">
              <a:spcAft>
                <a:spcPts val="0"/>
              </a:spcAft>
              <a:defRPr/>
            </a:pPr>
            <a:r>
              <a:rPr lang="tr-TR" altLang="zh-CN" b="1" dirty="0"/>
              <a:t>BETON VE ÇELİK İŞLERİNDE</a:t>
            </a:r>
            <a:br>
              <a:rPr lang="tr-TR" altLang="zh-CN" b="1" dirty="0"/>
            </a:br>
            <a:r>
              <a:rPr lang="tr-TR" altLang="zh-CN" b="1" dirty="0"/>
              <a:t>YÜKSEKTE ÇALIŞMA</a:t>
            </a:r>
            <a:endParaRPr lang="zh-CN"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103">
            <a:extLst>
              <a:ext uri="{FF2B5EF4-FFF2-40B4-BE49-F238E27FC236}">
                <a16:creationId xmlns:a16="http://schemas.microsoft.com/office/drawing/2014/main" id="{14503990-413C-48FE-883E-DFE7D9A1FFE8}"/>
              </a:ext>
            </a:extLst>
          </p:cNvPr>
          <p:cNvSpPr>
            <a:spLocks noGrp="1" noChangeArrowheads="1"/>
          </p:cNvSpPr>
          <p:nvPr>
            <p:ph type="title"/>
          </p:nvPr>
        </p:nvSpPr>
        <p:spPr>
          <a:xfrm>
            <a:off x="827088" y="549275"/>
            <a:ext cx="7543800" cy="1143000"/>
          </a:xfrm>
        </p:spPr>
        <p:txBody>
          <a:bodyPr/>
          <a:lstStyle/>
          <a:p>
            <a:pPr eaLnBrk="1" hangingPunct="1"/>
            <a:r>
              <a:rPr lang="tr-TR" altLang="tr-TR" sz="2800" b="1">
                <a:ea typeface="宋体" panose="02010600030101010101" pitchFamily="2" charset="-122"/>
              </a:rPr>
              <a:t>Yüksekten Düşme Koruyucu Sistemler</a:t>
            </a:r>
            <a:endParaRPr lang="en-US" altLang="tr-TR" sz="2800" b="1">
              <a:ea typeface="宋体" panose="02010600030101010101" pitchFamily="2" charset="-122"/>
            </a:endParaRPr>
          </a:p>
        </p:txBody>
      </p:sp>
      <p:sp>
        <p:nvSpPr>
          <p:cNvPr id="183400" name="Rectangle 104">
            <a:extLst>
              <a:ext uri="{FF2B5EF4-FFF2-40B4-BE49-F238E27FC236}">
                <a16:creationId xmlns:a16="http://schemas.microsoft.com/office/drawing/2014/main" id="{AE1577F4-2C25-41D4-B954-9A3CB4A46262}"/>
              </a:ext>
            </a:extLst>
          </p:cNvPr>
          <p:cNvSpPr>
            <a:spLocks noGrp="1" noChangeArrowheads="1"/>
          </p:cNvSpPr>
          <p:nvPr>
            <p:ph type="body" sz="half" idx="1"/>
          </p:nvPr>
        </p:nvSpPr>
        <p:spPr>
          <a:xfrm>
            <a:off x="0" y="2030413"/>
            <a:ext cx="5508625" cy="3198812"/>
          </a:xfrm>
        </p:spPr>
        <p:txBody>
          <a:bodyPr rtlCol="0">
            <a:normAutofit/>
          </a:bodyPr>
          <a:lstStyle/>
          <a:p>
            <a:pPr lvl="1" algn="just" eaLnBrk="1" fontAlgn="auto" hangingPunct="1">
              <a:spcAft>
                <a:spcPts val="0"/>
              </a:spcAft>
              <a:defRPr/>
            </a:pPr>
            <a:r>
              <a:rPr lang="tr-TR" sz="1800" b="1" dirty="0">
                <a:latin typeface="Arial" pitchFamily="34" charset="0"/>
                <a:cs typeface="Arial" pitchFamily="34" charset="0"/>
              </a:rPr>
              <a:t>Düşme önleme sistemleri: </a:t>
            </a:r>
            <a:r>
              <a:rPr lang="tr-TR" sz="1800" dirty="0">
                <a:latin typeface="Arial" pitchFamily="34" charset="0"/>
                <a:cs typeface="Arial" pitchFamily="34" charset="0"/>
              </a:rPr>
              <a:t>Düşmenin hiç gerçekleşmemesini sağlayan sistemler,</a:t>
            </a:r>
          </a:p>
          <a:p>
            <a:pPr marL="114300" lvl="1" indent="0" algn="just" eaLnBrk="1" fontAlgn="auto" hangingPunct="1">
              <a:spcAft>
                <a:spcPts val="0"/>
              </a:spcAft>
              <a:buFont typeface="Arial" panose="020B0604020202020204" pitchFamily="34" charset="0"/>
              <a:buNone/>
              <a:defRPr/>
            </a:pPr>
            <a:endParaRPr lang="tr-TR" sz="1800" dirty="0">
              <a:latin typeface="Arial" pitchFamily="34" charset="0"/>
              <a:cs typeface="Arial" pitchFamily="34" charset="0"/>
            </a:endParaRPr>
          </a:p>
          <a:p>
            <a:pPr lvl="1" algn="just" eaLnBrk="1" fontAlgn="auto" hangingPunct="1">
              <a:spcAft>
                <a:spcPts val="0"/>
              </a:spcAft>
              <a:defRPr/>
            </a:pPr>
            <a:r>
              <a:rPr lang="tr-TR" sz="1800" b="1" dirty="0">
                <a:latin typeface="Arial" pitchFamily="34" charset="0"/>
                <a:cs typeface="Arial" pitchFamily="34" charset="0"/>
              </a:rPr>
              <a:t>Düşme durdurma sistemleri: </a:t>
            </a:r>
            <a:r>
              <a:rPr lang="tr-TR" sz="1800" dirty="0">
                <a:latin typeface="Arial" pitchFamily="34" charset="0"/>
                <a:cs typeface="Arial" pitchFamily="34" charset="0"/>
              </a:rPr>
              <a:t>Düşme başlamış durumda ancak tehlikeli boyuta gelmeden durdurulması (Resimde gösterilen vücut emniyet kemeri tertibatı gibi; düşme başlasa dahi ancak halat boyu kadar ilerlemesine müsaade eder.)</a:t>
            </a:r>
            <a:endParaRPr lang="en-US" sz="1800" dirty="0">
              <a:latin typeface="Arial" pitchFamily="34" charset="0"/>
              <a:cs typeface="Arial" pitchFamily="34" charset="0"/>
            </a:endParaRPr>
          </a:p>
        </p:txBody>
      </p:sp>
      <p:pic>
        <p:nvPicPr>
          <p:cNvPr id="12292" name="Picture 106">
            <a:extLst>
              <a:ext uri="{FF2B5EF4-FFF2-40B4-BE49-F238E27FC236}">
                <a16:creationId xmlns:a16="http://schemas.microsoft.com/office/drawing/2014/main" id="{640C9516-97D8-4118-B4F1-A246BB1A73E5}"/>
              </a:ext>
            </a:extLst>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5867400" y="2133600"/>
            <a:ext cx="3192463" cy="3192463"/>
          </a:xfrm>
          <a:noFill/>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3400">
                                            <p:txEl>
                                              <p:pRg st="0" end="0"/>
                                            </p:txEl>
                                          </p:spTgt>
                                        </p:tgtEl>
                                        <p:attrNameLst>
                                          <p:attrName>style.visibility</p:attrName>
                                        </p:attrNameLst>
                                      </p:cBhvr>
                                      <p:to>
                                        <p:strVal val="visible"/>
                                      </p:to>
                                    </p:set>
                                    <p:animEffect transition="in" filter="fade">
                                      <p:cBhvr>
                                        <p:cTn id="7" dur="1000"/>
                                        <p:tgtEl>
                                          <p:spTgt spid="183400">
                                            <p:txEl>
                                              <p:pRg st="0" end="0"/>
                                            </p:txEl>
                                          </p:spTgt>
                                        </p:tgtEl>
                                      </p:cBhvr>
                                    </p:animEffect>
                                    <p:anim calcmode="lin" valueType="num">
                                      <p:cBhvr>
                                        <p:cTn id="8" dur="1000" fill="hold"/>
                                        <p:tgtEl>
                                          <p:spTgt spid="1834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34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3400">
                                            <p:txEl>
                                              <p:pRg st="2" end="2"/>
                                            </p:txEl>
                                          </p:spTgt>
                                        </p:tgtEl>
                                        <p:attrNameLst>
                                          <p:attrName>style.visibility</p:attrName>
                                        </p:attrNameLst>
                                      </p:cBhvr>
                                      <p:to>
                                        <p:strVal val="visible"/>
                                      </p:to>
                                    </p:set>
                                    <p:animEffect transition="in" filter="fade">
                                      <p:cBhvr>
                                        <p:cTn id="14" dur="1000"/>
                                        <p:tgtEl>
                                          <p:spTgt spid="183400">
                                            <p:txEl>
                                              <p:pRg st="2" end="2"/>
                                            </p:txEl>
                                          </p:spTgt>
                                        </p:tgtEl>
                                      </p:cBhvr>
                                    </p:animEffect>
                                    <p:anim calcmode="lin" valueType="num">
                                      <p:cBhvr>
                                        <p:cTn id="15" dur="1000" fill="hold"/>
                                        <p:tgtEl>
                                          <p:spTgt spid="1834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340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40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Rectangle 15">
            <a:extLst>
              <a:ext uri="{FF2B5EF4-FFF2-40B4-BE49-F238E27FC236}">
                <a16:creationId xmlns:a16="http://schemas.microsoft.com/office/drawing/2014/main" id="{79FEE308-E025-472C-A1EC-1A5EE5569C98}"/>
              </a:ext>
            </a:extLst>
          </p:cNvPr>
          <p:cNvSpPr>
            <a:spLocks noGrp="1" noChangeArrowheads="1"/>
          </p:cNvSpPr>
          <p:nvPr>
            <p:ph type="title"/>
          </p:nvPr>
        </p:nvSpPr>
        <p:spPr>
          <a:xfrm>
            <a:off x="468313" y="476250"/>
            <a:ext cx="8229600" cy="1143000"/>
          </a:xfrm>
        </p:spPr>
        <p:txBody>
          <a:bodyPr/>
          <a:lstStyle/>
          <a:p>
            <a:pPr eaLnBrk="1" hangingPunct="1"/>
            <a:r>
              <a:rPr lang="tr-TR" altLang="tr-TR" sz="2800" b="1">
                <a:ea typeface="宋体" panose="02010600030101010101" pitchFamily="2" charset="-122"/>
              </a:rPr>
              <a:t>Yüksekten Düşmeden Korunmada</a:t>
            </a:r>
            <a:br>
              <a:rPr lang="tr-TR" altLang="tr-TR" sz="2800" b="1">
                <a:ea typeface="宋体" panose="02010600030101010101" pitchFamily="2" charset="-122"/>
              </a:rPr>
            </a:br>
            <a:r>
              <a:rPr lang="tr-TR" altLang="tr-TR" sz="2800" b="1">
                <a:ea typeface="宋体" panose="02010600030101010101" pitchFamily="2" charset="-122"/>
              </a:rPr>
              <a:t>Emniyetli Çalışma İş Pratikleri</a:t>
            </a:r>
          </a:p>
        </p:txBody>
      </p:sp>
      <p:sp>
        <p:nvSpPr>
          <p:cNvPr id="13315" name="Rectangle 16">
            <a:extLst>
              <a:ext uri="{FF2B5EF4-FFF2-40B4-BE49-F238E27FC236}">
                <a16:creationId xmlns:a16="http://schemas.microsoft.com/office/drawing/2014/main" id="{AC5A30DE-5B79-4A40-9879-C7935FDEDF14}"/>
              </a:ext>
            </a:extLst>
          </p:cNvPr>
          <p:cNvSpPr>
            <a:spLocks noGrp="1" noChangeArrowheads="1"/>
          </p:cNvSpPr>
          <p:nvPr>
            <p:ph idx="1"/>
          </p:nvPr>
        </p:nvSpPr>
        <p:spPr>
          <a:xfrm>
            <a:off x="179388" y="1700213"/>
            <a:ext cx="6913562" cy="4210050"/>
          </a:xfrm>
        </p:spPr>
        <p:txBody>
          <a:bodyPr/>
          <a:lstStyle/>
          <a:p>
            <a:pPr lvl="1" algn="just" eaLnBrk="1" hangingPunct="1">
              <a:spcBef>
                <a:spcPct val="0"/>
              </a:spcBef>
              <a:spcAft>
                <a:spcPts val="1200"/>
              </a:spcAft>
            </a:pPr>
            <a:r>
              <a:rPr lang="tr-TR" altLang="tr-TR" sz="1800" b="1" u="sng">
                <a:ea typeface="宋体" panose="02010600030101010101" pitchFamily="2" charset="-122"/>
              </a:rPr>
              <a:t>Alanın temiz ve tertipli tutulması</a:t>
            </a:r>
            <a:r>
              <a:rPr lang="tr-TR" altLang="tr-TR" sz="1800">
                <a:ea typeface="宋体" panose="02010600030101010101" pitchFamily="2" charset="-122"/>
              </a:rPr>
              <a:t>, alanın dağınık ve gelişigüzel konulmuş malzeme veya ekipmanla dolu olması tökezleme nedeniyle denge kaybına yol açar, bu da düşme riskini arttırır,</a:t>
            </a:r>
          </a:p>
          <a:p>
            <a:pPr lvl="1" algn="just" eaLnBrk="1" hangingPunct="1">
              <a:spcBef>
                <a:spcPct val="0"/>
              </a:spcBef>
              <a:spcAft>
                <a:spcPts val="1200"/>
              </a:spcAft>
            </a:pPr>
            <a:r>
              <a:rPr lang="tr-TR" altLang="tr-TR" sz="1800" b="1" u="sng">
                <a:ea typeface="宋体" panose="02010600030101010101" pitchFamily="2" charset="-122"/>
              </a:rPr>
              <a:t>Etrafına bak, çevreyi kolla,</a:t>
            </a:r>
            <a:r>
              <a:rPr lang="tr-TR" altLang="tr-TR" sz="1800">
                <a:ea typeface="宋体" panose="02010600030101010101" pitchFamily="2" charset="-122"/>
              </a:rPr>
              <a:t> nerede düşme riskinin olduğunu işe başlamadan anlamış ol.</a:t>
            </a:r>
          </a:p>
          <a:p>
            <a:pPr lvl="1" algn="just" eaLnBrk="1" hangingPunct="1">
              <a:spcBef>
                <a:spcPct val="0"/>
              </a:spcBef>
              <a:spcAft>
                <a:spcPts val="1200"/>
              </a:spcAft>
            </a:pPr>
            <a:r>
              <a:rPr lang="tr-TR" altLang="tr-TR" sz="1800" b="1" u="sng">
                <a:ea typeface="宋体" panose="02010600030101010101" pitchFamily="2" charset="-122"/>
              </a:rPr>
              <a:t>Kulak ver,</a:t>
            </a:r>
            <a:r>
              <a:rPr lang="tr-TR" altLang="tr-TR" sz="1800">
                <a:ea typeface="宋体" panose="02010600030101010101" pitchFamily="2" charset="-122"/>
              </a:rPr>
              <a:t> farkında olmadan tehlikeli bir durum oluşmuş olabilir, iş arkadaşının veya işi monitör eden süpervizörün sesli uyarılarını duyuyor durumda ol.</a:t>
            </a:r>
          </a:p>
          <a:p>
            <a:pPr lvl="1" algn="just" eaLnBrk="1" hangingPunct="1">
              <a:spcBef>
                <a:spcPct val="0"/>
              </a:spcBef>
              <a:spcAft>
                <a:spcPts val="1200"/>
              </a:spcAft>
            </a:pPr>
            <a:r>
              <a:rPr lang="tr-TR" altLang="tr-TR" sz="1800" b="1" u="sng">
                <a:ea typeface="宋体" panose="02010600030101010101" pitchFamily="2" charset="-122"/>
              </a:rPr>
              <a:t>Düşme koruyucu sistemleri kullan,</a:t>
            </a:r>
            <a:r>
              <a:rPr lang="tr-TR" altLang="tr-TR" sz="1800">
                <a:ea typeface="宋体" panose="02010600030101010101" pitchFamily="2" charset="-122"/>
              </a:rPr>
              <a:t> tehlikeli yere koruma sistemi olmadan girme.</a:t>
            </a:r>
          </a:p>
          <a:p>
            <a:pPr lvl="1" algn="just" eaLnBrk="1" hangingPunct="1">
              <a:spcBef>
                <a:spcPct val="0"/>
              </a:spcBef>
              <a:spcAft>
                <a:spcPts val="1200"/>
              </a:spcAft>
            </a:pPr>
            <a:r>
              <a:rPr lang="tr-TR" altLang="tr-TR" sz="1800" b="1" u="sng">
                <a:ea typeface="宋体" panose="02010600030101010101" pitchFamily="2" charset="-122"/>
              </a:rPr>
              <a:t>Yüksekte çalışırken, araç gereç ve ekipmanına sahip ol,</a:t>
            </a:r>
            <a:r>
              <a:rPr lang="tr-TR" altLang="tr-TR" sz="1800">
                <a:ea typeface="宋体" panose="02010600030101010101" pitchFamily="2" charset="-122"/>
              </a:rPr>
              <a:t> aşağıdaki çalışanların yaralanmasına hatta ölmesine yol açabilirsin.</a:t>
            </a:r>
          </a:p>
          <a:p>
            <a:pPr lvl="1" algn="just" eaLnBrk="1" hangingPunct="1">
              <a:spcBef>
                <a:spcPct val="0"/>
              </a:spcBef>
              <a:spcAft>
                <a:spcPts val="1200"/>
              </a:spcAft>
            </a:pPr>
            <a:r>
              <a:rPr lang="tr-TR" altLang="tr-TR" sz="1800" b="1" u="sng">
                <a:ea typeface="宋体" panose="02010600030101010101" pitchFamily="2" charset="-122"/>
              </a:rPr>
              <a:t>Asla koşma,</a:t>
            </a:r>
            <a:r>
              <a:rPr lang="tr-TR" altLang="tr-TR" sz="1800">
                <a:ea typeface="宋体" panose="02010600030101010101" pitchFamily="2" charset="-122"/>
              </a:rPr>
              <a:t> acele etmen gerekse bile sakin ol ve dengeni kaybetmemeye çalış.</a:t>
            </a:r>
          </a:p>
          <a:p>
            <a:pPr lvl="1" algn="just" eaLnBrk="1" hangingPunct="1"/>
            <a:endParaRPr lang="tr-TR" altLang="tr-TR" sz="1800">
              <a:ea typeface="宋体" panose="02010600030101010101" pitchFamily="2" charset="-122"/>
            </a:endParaRPr>
          </a:p>
        </p:txBody>
      </p:sp>
      <p:pic>
        <p:nvPicPr>
          <p:cNvPr id="13316" name="Picture 4">
            <a:extLst>
              <a:ext uri="{FF2B5EF4-FFF2-40B4-BE49-F238E27FC236}">
                <a16:creationId xmlns:a16="http://schemas.microsoft.com/office/drawing/2014/main" id="{24266502-6D29-4FF8-8F0C-5D466EC1DFA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5825" y="2492375"/>
            <a:ext cx="193833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fade">
                                      <p:cBhvr>
                                        <p:cTn id="28" dur="1000"/>
                                        <p:tgtEl>
                                          <p:spTgt spid="13315">
                                            <p:txEl>
                                              <p:pRg st="3" end="3"/>
                                            </p:txEl>
                                          </p:spTgt>
                                        </p:tgtEl>
                                      </p:cBhvr>
                                    </p:animEffect>
                                    <p:anim calcmode="lin" valueType="num">
                                      <p:cBhvr>
                                        <p:cTn id="29"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Effect transition="in" filter="fade">
                                      <p:cBhvr>
                                        <p:cTn id="35" dur="1000"/>
                                        <p:tgtEl>
                                          <p:spTgt spid="13315">
                                            <p:txEl>
                                              <p:pRg st="4" end="4"/>
                                            </p:txEl>
                                          </p:spTgt>
                                        </p:tgtEl>
                                      </p:cBhvr>
                                    </p:animEffect>
                                    <p:anim calcmode="lin" valueType="num">
                                      <p:cBhvr>
                                        <p:cTn id="36"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Effect transition="in" filter="fade">
                                      <p:cBhvr>
                                        <p:cTn id="42" dur="1000"/>
                                        <p:tgtEl>
                                          <p:spTgt spid="13315">
                                            <p:txEl>
                                              <p:pRg st="5" end="5"/>
                                            </p:txEl>
                                          </p:spTgt>
                                        </p:tgtEl>
                                      </p:cBhvr>
                                    </p:animEffect>
                                    <p:anim calcmode="lin" valueType="num">
                                      <p:cBhvr>
                                        <p:cTn id="43"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6BBEF24-EA80-48B1-8489-9277CD3854CA}"/>
              </a:ext>
            </a:extLst>
          </p:cNvPr>
          <p:cNvSpPr>
            <a:spLocks noGrp="1" noChangeArrowheads="1"/>
          </p:cNvSpPr>
          <p:nvPr>
            <p:ph type="title"/>
          </p:nvPr>
        </p:nvSpPr>
        <p:spPr>
          <a:xfrm>
            <a:off x="395288" y="476250"/>
            <a:ext cx="8229600" cy="1143000"/>
          </a:xfrm>
        </p:spPr>
        <p:txBody>
          <a:bodyPr/>
          <a:lstStyle/>
          <a:p>
            <a:pPr eaLnBrk="1" hangingPunct="1"/>
            <a:r>
              <a:rPr lang="tr-TR" altLang="tr-TR" sz="2800" b="1">
                <a:ea typeface="宋体" panose="02010600030101010101" pitchFamily="2" charset="-122"/>
              </a:rPr>
              <a:t>Yüksekten Düşme Önleyici Sistemler ve Emniyetli İş Pratikleri</a:t>
            </a:r>
            <a:endParaRPr lang="en-US" altLang="tr-TR" sz="2800" b="1">
              <a:ea typeface="宋体" panose="02010600030101010101" pitchFamily="2" charset="-122"/>
            </a:endParaRPr>
          </a:p>
        </p:txBody>
      </p:sp>
      <p:sp>
        <p:nvSpPr>
          <p:cNvPr id="243715" name="Rectangle 3">
            <a:extLst>
              <a:ext uri="{FF2B5EF4-FFF2-40B4-BE49-F238E27FC236}">
                <a16:creationId xmlns:a16="http://schemas.microsoft.com/office/drawing/2014/main" id="{5BED26D7-9DF9-41FE-B20D-EB04DF88ED62}"/>
              </a:ext>
            </a:extLst>
          </p:cNvPr>
          <p:cNvSpPr>
            <a:spLocks noGrp="1" noChangeArrowheads="1"/>
          </p:cNvSpPr>
          <p:nvPr>
            <p:ph idx="1"/>
          </p:nvPr>
        </p:nvSpPr>
        <p:spPr>
          <a:xfrm>
            <a:off x="107950" y="1844675"/>
            <a:ext cx="6202363" cy="4032250"/>
          </a:xfrm>
        </p:spPr>
        <p:txBody>
          <a:bodyPr rtlCol="0">
            <a:noAutofit/>
          </a:bodyPr>
          <a:lstStyle/>
          <a:p>
            <a:pPr marL="114300" lvl="1" indent="0" eaLnBrk="1" fontAlgn="auto" hangingPunct="1">
              <a:spcAft>
                <a:spcPts val="0"/>
              </a:spcAft>
              <a:buFont typeface="Arial" panose="020B0604020202020204" pitchFamily="34" charset="0"/>
              <a:buNone/>
              <a:defRPr/>
            </a:pPr>
            <a:r>
              <a:rPr lang="tr-TR" sz="2000" dirty="0">
                <a:latin typeface="Arial" pitchFamily="34" charset="0"/>
                <a:cs typeface="Arial" pitchFamily="34" charset="0"/>
              </a:rPr>
              <a:t>Yüksekten düşmenin [hiç oluşmadan] önlenmesi için aşağıdaki sistemler ve iş pratikleri kullanılır:</a:t>
            </a:r>
          </a:p>
          <a:p>
            <a:pPr marL="114300" lvl="1" indent="0" eaLnBrk="1" fontAlgn="auto" hangingPunct="1">
              <a:spcAft>
                <a:spcPts val="0"/>
              </a:spcAft>
              <a:buFont typeface="Arial" panose="020B0604020202020204" pitchFamily="34" charset="0"/>
              <a:buNone/>
              <a:defRPr/>
            </a:pPr>
            <a:endParaRPr lang="tr-TR" sz="2000" dirty="0">
              <a:latin typeface="Arial" pitchFamily="34" charset="0"/>
              <a:cs typeface="Arial" pitchFamily="34" charset="0"/>
            </a:endParaRPr>
          </a:p>
          <a:p>
            <a:pPr lvl="1" eaLnBrk="1" fontAlgn="auto" hangingPunct="1">
              <a:spcAft>
                <a:spcPts val="0"/>
              </a:spcAft>
              <a:defRPr/>
            </a:pPr>
            <a:r>
              <a:rPr lang="tr-TR" sz="2000" dirty="0">
                <a:latin typeface="Arial" pitchFamily="34" charset="0"/>
                <a:cs typeface="Arial" pitchFamily="34" charset="0"/>
              </a:rPr>
              <a:t>Vücut emniyet kemerleri,</a:t>
            </a:r>
          </a:p>
          <a:p>
            <a:pPr lvl="1" eaLnBrk="1" fontAlgn="auto" hangingPunct="1">
              <a:spcAft>
                <a:spcPts val="0"/>
              </a:spcAft>
              <a:defRPr/>
            </a:pPr>
            <a:r>
              <a:rPr lang="tr-TR" sz="2000" dirty="0">
                <a:latin typeface="Arial" pitchFamily="34" charset="0"/>
                <a:cs typeface="Arial" pitchFamily="34" charset="0"/>
              </a:rPr>
              <a:t>Koruyucu korkuluklar, </a:t>
            </a:r>
          </a:p>
          <a:p>
            <a:pPr lvl="1" eaLnBrk="1" fontAlgn="auto" hangingPunct="1">
              <a:spcAft>
                <a:spcPts val="0"/>
              </a:spcAft>
              <a:defRPr/>
            </a:pPr>
            <a:r>
              <a:rPr lang="tr-TR" sz="2000" dirty="0">
                <a:latin typeface="Arial" pitchFamily="34" charset="0"/>
                <a:cs typeface="Arial" pitchFamily="34" charset="0"/>
              </a:rPr>
              <a:t>İkaz şeridi sistemleri,</a:t>
            </a:r>
          </a:p>
          <a:p>
            <a:pPr lvl="1" eaLnBrk="1" fontAlgn="auto" hangingPunct="1">
              <a:spcAft>
                <a:spcPts val="0"/>
              </a:spcAft>
              <a:defRPr/>
            </a:pPr>
            <a:r>
              <a:rPr lang="tr-TR" sz="2000" dirty="0">
                <a:latin typeface="Arial" pitchFamily="34" charset="0"/>
                <a:cs typeface="Arial" pitchFamily="34" charset="0"/>
              </a:rPr>
              <a:t>İş emniyeti izleme sistemleri,</a:t>
            </a:r>
          </a:p>
          <a:p>
            <a:pPr lvl="1" eaLnBrk="1" fontAlgn="auto" hangingPunct="1">
              <a:spcAft>
                <a:spcPts val="0"/>
              </a:spcAft>
              <a:defRPr/>
            </a:pPr>
            <a:r>
              <a:rPr lang="tr-TR" sz="2000" dirty="0">
                <a:latin typeface="Arial" pitchFamily="34" charset="0"/>
                <a:cs typeface="Arial" pitchFamily="34" charset="0"/>
              </a:rPr>
              <a:t>Kontrollü erişim alanları,</a:t>
            </a:r>
          </a:p>
          <a:p>
            <a:pPr lvl="1" eaLnBrk="1" fontAlgn="auto" hangingPunct="1">
              <a:spcAft>
                <a:spcPts val="0"/>
              </a:spcAft>
              <a:defRPr/>
            </a:pPr>
            <a:r>
              <a:rPr lang="tr-TR" sz="2000" dirty="0">
                <a:latin typeface="Arial" pitchFamily="34" charset="0"/>
                <a:cs typeface="Arial" pitchFamily="34" charset="0"/>
              </a:rPr>
              <a:t>Paravanlı veya kaplamalı alanlar,</a:t>
            </a:r>
          </a:p>
          <a:p>
            <a:pPr lvl="1" eaLnBrk="1" fontAlgn="auto" hangingPunct="1">
              <a:spcAft>
                <a:spcPts val="0"/>
              </a:spcAft>
              <a:defRPr/>
            </a:pPr>
            <a:r>
              <a:rPr lang="tr-TR" sz="2000" dirty="0">
                <a:latin typeface="Arial" pitchFamily="34" charset="0"/>
                <a:cs typeface="Arial" pitchFamily="34" charset="0"/>
              </a:rPr>
              <a:t>Yüksekten düşen nesnelerden korunma sistemleri…</a:t>
            </a:r>
          </a:p>
          <a:p>
            <a:pPr lvl="1" eaLnBrk="1" fontAlgn="auto" hangingPunct="1">
              <a:spcAft>
                <a:spcPts val="0"/>
              </a:spcAft>
              <a:defRPr/>
            </a:pPr>
            <a:endParaRPr lang="tr-TR" sz="2000" dirty="0">
              <a:latin typeface="Arial" pitchFamily="34" charset="0"/>
              <a:cs typeface="Arial" pitchFamily="34" charset="0"/>
            </a:endParaRPr>
          </a:p>
          <a:p>
            <a:pPr lvl="1" eaLnBrk="1" fontAlgn="auto" hangingPunct="1">
              <a:spcAft>
                <a:spcPts val="0"/>
              </a:spcAft>
              <a:defRPr/>
            </a:pPr>
            <a:endParaRPr lang="en-US" sz="2000" dirty="0">
              <a:latin typeface="Arial" pitchFamily="34" charset="0"/>
              <a:cs typeface="Arial" pitchFamily="34" charset="0"/>
            </a:endParaRPr>
          </a:p>
        </p:txBody>
      </p:sp>
      <p:pic>
        <p:nvPicPr>
          <p:cNvPr id="14340" name="Picture 4">
            <a:extLst>
              <a:ext uri="{FF2B5EF4-FFF2-40B4-BE49-F238E27FC236}">
                <a16:creationId xmlns:a16="http://schemas.microsoft.com/office/drawing/2014/main" id="{3E74233D-0A7F-4B19-B9F2-40EA8D11C07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84888" y="2852738"/>
            <a:ext cx="26812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fade">
                                      <p:cBhvr>
                                        <p:cTn id="7" dur="1000"/>
                                        <p:tgtEl>
                                          <p:spTgt spid="243715">
                                            <p:txEl>
                                              <p:pRg st="0" end="0"/>
                                            </p:txEl>
                                          </p:spTgt>
                                        </p:tgtEl>
                                      </p:cBhvr>
                                    </p:animEffect>
                                    <p:anim calcmode="lin" valueType="num">
                                      <p:cBhvr>
                                        <p:cTn id="8" dur="1000" fill="hold"/>
                                        <p:tgtEl>
                                          <p:spTgt spid="2437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37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3715">
                                            <p:txEl>
                                              <p:pRg st="2" end="2"/>
                                            </p:txEl>
                                          </p:spTgt>
                                        </p:tgtEl>
                                        <p:attrNameLst>
                                          <p:attrName>style.visibility</p:attrName>
                                        </p:attrNameLst>
                                      </p:cBhvr>
                                      <p:to>
                                        <p:strVal val="visible"/>
                                      </p:to>
                                    </p:set>
                                    <p:animEffect transition="in" filter="fade">
                                      <p:cBhvr>
                                        <p:cTn id="14" dur="1000"/>
                                        <p:tgtEl>
                                          <p:spTgt spid="243715">
                                            <p:txEl>
                                              <p:pRg st="2" end="2"/>
                                            </p:txEl>
                                          </p:spTgt>
                                        </p:tgtEl>
                                      </p:cBhvr>
                                    </p:animEffect>
                                    <p:anim calcmode="lin" valueType="num">
                                      <p:cBhvr>
                                        <p:cTn id="15" dur="1000" fill="hold"/>
                                        <p:tgtEl>
                                          <p:spTgt spid="2437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43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3715">
                                            <p:txEl>
                                              <p:pRg st="3" end="3"/>
                                            </p:txEl>
                                          </p:spTgt>
                                        </p:tgtEl>
                                        <p:attrNameLst>
                                          <p:attrName>style.visibility</p:attrName>
                                        </p:attrNameLst>
                                      </p:cBhvr>
                                      <p:to>
                                        <p:strVal val="visible"/>
                                      </p:to>
                                    </p:set>
                                    <p:animEffect transition="in" filter="fade">
                                      <p:cBhvr>
                                        <p:cTn id="21" dur="1000"/>
                                        <p:tgtEl>
                                          <p:spTgt spid="243715">
                                            <p:txEl>
                                              <p:pRg st="3" end="3"/>
                                            </p:txEl>
                                          </p:spTgt>
                                        </p:tgtEl>
                                      </p:cBhvr>
                                    </p:animEffect>
                                    <p:anim calcmode="lin" valueType="num">
                                      <p:cBhvr>
                                        <p:cTn id="22" dur="1000" fill="hold"/>
                                        <p:tgtEl>
                                          <p:spTgt spid="2437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437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3715">
                                            <p:txEl>
                                              <p:pRg st="4" end="4"/>
                                            </p:txEl>
                                          </p:spTgt>
                                        </p:tgtEl>
                                        <p:attrNameLst>
                                          <p:attrName>style.visibility</p:attrName>
                                        </p:attrNameLst>
                                      </p:cBhvr>
                                      <p:to>
                                        <p:strVal val="visible"/>
                                      </p:to>
                                    </p:set>
                                    <p:animEffect transition="in" filter="fade">
                                      <p:cBhvr>
                                        <p:cTn id="28" dur="1000"/>
                                        <p:tgtEl>
                                          <p:spTgt spid="243715">
                                            <p:txEl>
                                              <p:pRg st="4" end="4"/>
                                            </p:txEl>
                                          </p:spTgt>
                                        </p:tgtEl>
                                      </p:cBhvr>
                                    </p:animEffect>
                                    <p:anim calcmode="lin" valueType="num">
                                      <p:cBhvr>
                                        <p:cTn id="29" dur="1000" fill="hold"/>
                                        <p:tgtEl>
                                          <p:spTgt spid="24371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437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3715">
                                            <p:txEl>
                                              <p:pRg st="5" end="5"/>
                                            </p:txEl>
                                          </p:spTgt>
                                        </p:tgtEl>
                                        <p:attrNameLst>
                                          <p:attrName>style.visibility</p:attrName>
                                        </p:attrNameLst>
                                      </p:cBhvr>
                                      <p:to>
                                        <p:strVal val="visible"/>
                                      </p:to>
                                    </p:set>
                                    <p:animEffect transition="in" filter="fade">
                                      <p:cBhvr>
                                        <p:cTn id="35" dur="1000"/>
                                        <p:tgtEl>
                                          <p:spTgt spid="243715">
                                            <p:txEl>
                                              <p:pRg st="5" end="5"/>
                                            </p:txEl>
                                          </p:spTgt>
                                        </p:tgtEl>
                                      </p:cBhvr>
                                    </p:animEffect>
                                    <p:anim calcmode="lin" valueType="num">
                                      <p:cBhvr>
                                        <p:cTn id="36" dur="1000" fill="hold"/>
                                        <p:tgtEl>
                                          <p:spTgt spid="24371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437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3715">
                                            <p:txEl>
                                              <p:pRg st="6" end="6"/>
                                            </p:txEl>
                                          </p:spTgt>
                                        </p:tgtEl>
                                        <p:attrNameLst>
                                          <p:attrName>style.visibility</p:attrName>
                                        </p:attrNameLst>
                                      </p:cBhvr>
                                      <p:to>
                                        <p:strVal val="visible"/>
                                      </p:to>
                                    </p:set>
                                    <p:animEffect transition="in" filter="fade">
                                      <p:cBhvr>
                                        <p:cTn id="42" dur="1000"/>
                                        <p:tgtEl>
                                          <p:spTgt spid="243715">
                                            <p:txEl>
                                              <p:pRg st="6" end="6"/>
                                            </p:txEl>
                                          </p:spTgt>
                                        </p:tgtEl>
                                      </p:cBhvr>
                                    </p:animEffect>
                                    <p:anim calcmode="lin" valueType="num">
                                      <p:cBhvr>
                                        <p:cTn id="43" dur="1000" fill="hold"/>
                                        <p:tgtEl>
                                          <p:spTgt spid="24371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437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3715">
                                            <p:txEl>
                                              <p:pRg st="7" end="7"/>
                                            </p:txEl>
                                          </p:spTgt>
                                        </p:tgtEl>
                                        <p:attrNameLst>
                                          <p:attrName>style.visibility</p:attrName>
                                        </p:attrNameLst>
                                      </p:cBhvr>
                                      <p:to>
                                        <p:strVal val="visible"/>
                                      </p:to>
                                    </p:set>
                                    <p:animEffect transition="in" filter="fade">
                                      <p:cBhvr>
                                        <p:cTn id="49" dur="1000"/>
                                        <p:tgtEl>
                                          <p:spTgt spid="243715">
                                            <p:txEl>
                                              <p:pRg st="7" end="7"/>
                                            </p:txEl>
                                          </p:spTgt>
                                        </p:tgtEl>
                                      </p:cBhvr>
                                    </p:animEffect>
                                    <p:anim calcmode="lin" valueType="num">
                                      <p:cBhvr>
                                        <p:cTn id="50" dur="1000" fill="hold"/>
                                        <p:tgtEl>
                                          <p:spTgt spid="24371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437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3715">
                                            <p:txEl>
                                              <p:pRg st="8" end="8"/>
                                            </p:txEl>
                                          </p:spTgt>
                                        </p:tgtEl>
                                        <p:attrNameLst>
                                          <p:attrName>style.visibility</p:attrName>
                                        </p:attrNameLst>
                                      </p:cBhvr>
                                      <p:to>
                                        <p:strVal val="visible"/>
                                      </p:to>
                                    </p:set>
                                    <p:animEffect transition="in" filter="fade">
                                      <p:cBhvr>
                                        <p:cTn id="56" dur="1000"/>
                                        <p:tgtEl>
                                          <p:spTgt spid="243715">
                                            <p:txEl>
                                              <p:pRg st="8" end="8"/>
                                            </p:txEl>
                                          </p:spTgt>
                                        </p:tgtEl>
                                      </p:cBhvr>
                                    </p:animEffect>
                                    <p:anim calcmode="lin" valueType="num">
                                      <p:cBhvr>
                                        <p:cTn id="57" dur="1000" fill="hold"/>
                                        <p:tgtEl>
                                          <p:spTgt spid="24371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437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94C1C3F2-EFCE-480D-838A-A7B5FD2ABAE8}"/>
              </a:ext>
            </a:extLst>
          </p:cNvPr>
          <p:cNvSpPr txBox="1">
            <a:spLocks noChangeArrowheads="1"/>
          </p:cNvSpPr>
          <p:nvPr/>
        </p:nvSpPr>
        <p:spPr bwMode="auto">
          <a:xfrm>
            <a:off x="5775325" y="5527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tr-TR" altLang="tr-TR"/>
          </a:p>
        </p:txBody>
      </p:sp>
      <p:sp>
        <p:nvSpPr>
          <p:cNvPr id="15363" name="Rectangle 24">
            <a:extLst>
              <a:ext uri="{FF2B5EF4-FFF2-40B4-BE49-F238E27FC236}">
                <a16:creationId xmlns:a16="http://schemas.microsoft.com/office/drawing/2014/main" id="{3383099C-B9DA-4E0C-92CD-D546F7C17D27}"/>
              </a:ext>
            </a:extLst>
          </p:cNvPr>
          <p:cNvSpPr>
            <a:spLocks noGrp="1" noChangeArrowheads="1"/>
          </p:cNvSpPr>
          <p:nvPr>
            <p:ph type="title"/>
          </p:nvPr>
        </p:nvSpPr>
        <p:spPr>
          <a:xfrm>
            <a:off x="827088" y="549275"/>
            <a:ext cx="7543800" cy="863600"/>
          </a:xfrm>
        </p:spPr>
        <p:txBody>
          <a:bodyPr/>
          <a:lstStyle/>
          <a:p>
            <a:pPr eaLnBrk="1" hangingPunct="1"/>
            <a:r>
              <a:rPr lang="tr-TR" altLang="tr-TR" sz="3200" b="1">
                <a:ea typeface="宋体" panose="02010600030101010101" pitchFamily="2" charset="-122"/>
              </a:rPr>
              <a:t>Vücut Emniyet Kemerleri</a:t>
            </a:r>
            <a:endParaRPr lang="en-US" altLang="tr-TR" sz="3200" b="1">
              <a:ea typeface="宋体" panose="02010600030101010101" pitchFamily="2" charset="-122"/>
            </a:endParaRPr>
          </a:p>
        </p:txBody>
      </p:sp>
      <p:sp>
        <p:nvSpPr>
          <p:cNvPr id="15364" name="Rectangle 25">
            <a:extLst>
              <a:ext uri="{FF2B5EF4-FFF2-40B4-BE49-F238E27FC236}">
                <a16:creationId xmlns:a16="http://schemas.microsoft.com/office/drawing/2014/main" id="{B61CE3C1-8C21-4C0B-9375-F552E92E6880}"/>
              </a:ext>
            </a:extLst>
          </p:cNvPr>
          <p:cNvSpPr>
            <a:spLocks noGrp="1" noChangeArrowheads="1"/>
          </p:cNvSpPr>
          <p:nvPr>
            <p:ph type="body" sz="half" idx="1"/>
          </p:nvPr>
        </p:nvSpPr>
        <p:spPr>
          <a:xfrm>
            <a:off x="-31750" y="2276475"/>
            <a:ext cx="5180013" cy="2740025"/>
          </a:xfrm>
        </p:spPr>
        <p:txBody>
          <a:bodyPr/>
          <a:lstStyle/>
          <a:p>
            <a:pPr lvl="1" algn="just" eaLnBrk="1" hangingPunct="1">
              <a:spcBef>
                <a:spcPct val="0"/>
              </a:spcBef>
              <a:spcAft>
                <a:spcPts val="1800"/>
              </a:spcAft>
            </a:pPr>
            <a:r>
              <a:rPr lang="tr-TR" altLang="tr-TR" sz="1800">
                <a:latin typeface="Arial" panose="020B0604020202020204" pitchFamily="34" charset="0"/>
                <a:ea typeface="宋体" panose="02010600030101010101" pitchFamily="2" charset="-122"/>
                <a:cs typeface="Arial" panose="020B0604020202020204" pitchFamily="34" charset="0"/>
              </a:rPr>
              <a:t>Vücut emniyet kemeri, askı ipi (emniyet ipi de denir) vasıtasıyla bir ankraj noktasına sabitlenir ve bu şekilde bir düşme önleme sistemi olarak iş görür.</a:t>
            </a:r>
          </a:p>
          <a:p>
            <a:pPr lvl="1" algn="just" eaLnBrk="1" hangingPunct="1">
              <a:spcBef>
                <a:spcPct val="0"/>
              </a:spcBef>
              <a:spcAft>
                <a:spcPts val="1800"/>
              </a:spcAft>
            </a:pPr>
            <a:r>
              <a:rPr lang="tr-TR" altLang="tr-TR" sz="1800">
                <a:latin typeface="Arial" panose="020B0604020202020204" pitchFamily="34" charset="0"/>
                <a:ea typeface="宋体" panose="02010600030101010101" pitchFamily="2" charset="-122"/>
                <a:cs typeface="Arial" panose="020B0604020202020204" pitchFamily="34" charset="0"/>
              </a:rPr>
              <a:t>İş görülen mahalde dolaşımı engeller.</a:t>
            </a:r>
          </a:p>
          <a:p>
            <a:pPr lvl="1" algn="just" eaLnBrk="1" hangingPunct="1">
              <a:spcBef>
                <a:spcPct val="0"/>
              </a:spcBef>
              <a:spcAft>
                <a:spcPts val="1800"/>
              </a:spcAft>
            </a:pPr>
            <a:r>
              <a:rPr lang="tr-TR" altLang="tr-TR" sz="1800">
                <a:latin typeface="Arial" panose="020B0604020202020204" pitchFamily="34" charset="0"/>
                <a:ea typeface="宋体" panose="02010600030101010101" pitchFamily="2" charset="-122"/>
                <a:cs typeface="Arial" panose="020B0604020202020204" pitchFamily="34" charset="0"/>
              </a:rPr>
              <a:t>Kenardan aşağı düşme ihtimali ortadan kaldırılmış olur.</a:t>
            </a:r>
            <a:endParaRPr lang="en-US" altLang="tr-TR" sz="1800">
              <a:latin typeface="Arial" panose="020B0604020202020204" pitchFamily="34" charset="0"/>
              <a:ea typeface="宋体" panose="02010600030101010101" pitchFamily="2" charset="-122"/>
              <a:cs typeface="Arial" panose="020B0604020202020204" pitchFamily="34" charset="0"/>
            </a:endParaRPr>
          </a:p>
        </p:txBody>
      </p:sp>
      <p:pic>
        <p:nvPicPr>
          <p:cNvPr id="15365" name="Picture 27" descr="Fall restraint system">
            <a:extLst>
              <a:ext uri="{FF2B5EF4-FFF2-40B4-BE49-F238E27FC236}">
                <a16:creationId xmlns:a16="http://schemas.microsoft.com/office/drawing/2014/main" id="{033D55AF-391A-4676-873F-0D2DBC9F3773}"/>
              </a:ext>
            </a:extLst>
          </p:cNvPr>
          <p:cNvPicPr preferRelativeResize="0">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5364163" y="1903413"/>
            <a:ext cx="3692525" cy="3838575"/>
          </a:xfrm>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1000"/>
                                        <p:tgtEl>
                                          <p:spTgt spid="15364">
                                            <p:txEl>
                                              <p:pRg st="0" end="0"/>
                                            </p:txEl>
                                          </p:spTgt>
                                        </p:tgtEl>
                                      </p:cBhvr>
                                    </p:animEffect>
                                    <p:anim calcmode="lin" valueType="num">
                                      <p:cBhvr>
                                        <p:cTn id="8" dur="10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4">
                                            <p:txEl>
                                              <p:pRg st="1" end="1"/>
                                            </p:txEl>
                                          </p:spTgt>
                                        </p:tgtEl>
                                        <p:attrNameLst>
                                          <p:attrName>style.visibility</p:attrName>
                                        </p:attrNameLst>
                                      </p:cBhvr>
                                      <p:to>
                                        <p:strVal val="visible"/>
                                      </p:to>
                                    </p:set>
                                    <p:animEffect transition="in" filter="fade">
                                      <p:cBhvr>
                                        <p:cTn id="14" dur="1000"/>
                                        <p:tgtEl>
                                          <p:spTgt spid="15364">
                                            <p:txEl>
                                              <p:pRg st="1" end="1"/>
                                            </p:txEl>
                                          </p:spTgt>
                                        </p:tgtEl>
                                      </p:cBhvr>
                                    </p:animEffect>
                                    <p:anim calcmode="lin" valueType="num">
                                      <p:cBhvr>
                                        <p:cTn id="15" dur="10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4">
                                            <p:txEl>
                                              <p:pRg st="2" end="2"/>
                                            </p:txEl>
                                          </p:spTgt>
                                        </p:tgtEl>
                                        <p:attrNameLst>
                                          <p:attrName>style.visibility</p:attrName>
                                        </p:attrNameLst>
                                      </p:cBhvr>
                                      <p:to>
                                        <p:strVal val="visible"/>
                                      </p:to>
                                    </p:set>
                                    <p:animEffect transition="in" filter="fade">
                                      <p:cBhvr>
                                        <p:cTn id="21" dur="1000"/>
                                        <p:tgtEl>
                                          <p:spTgt spid="15364">
                                            <p:txEl>
                                              <p:pRg st="2" end="2"/>
                                            </p:txEl>
                                          </p:spTgt>
                                        </p:tgtEl>
                                      </p:cBhvr>
                                    </p:animEffect>
                                    <p:anim calcmode="lin" valueType="num">
                                      <p:cBhvr>
                                        <p:cTn id="22" dur="10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386" name="Rectangle 25">
            <a:extLst>
              <a:ext uri="{FF2B5EF4-FFF2-40B4-BE49-F238E27FC236}">
                <a16:creationId xmlns:a16="http://schemas.microsoft.com/office/drawing/2014/main" id="{000E621B-2483-4A1D-B7FA-17086ECEC525}"/>
              </a:ext>
            </a:extLst>
          </p:cNvPr>
          <p:cNvSpPr>
            <a:spLocks noGrp="1" noChangeArrowheads="1"/>
          </p:cNvSpPr>
          <p:nvPr>
            <p:ph type="title"/>
          </p:nvPr>
        </p:nvSpPr>
        <p:spPr>
          <a:xfrm>
            <a:off x="971550" y="549275"/>
            <a:ext cx="7543800" cy="650875"/>
          </a:xfrm>
        </p:spPr>
        <p:txBody>
          <a:bodyPr/>
          <a:lstStyle/>
          <a:p>
            <a:pPr eaLnBrk="1" hangingPunct="1"/>
            <a:r>
              <a:rPr lang="tr-TR" altLang="tr-TR" sz="3200" b="1">
                <a:ea typeface="宋体" panose="02010600030101010101" pitchFamily="2" charset="-122"/>
              </a:rPr>
              <a:t>Korkuluk veya Parmaklık Sistemleri</a:t>
            </a:r>
            <a:endParaRPr lang="en-US" altLang="tr-TR" sz="3200" b="1">
              <a:ea typeface="宋体" panose="02010600030101010101" pitchFamily="2" charset="-122"/>
            </a:endParaRPr>
          </a:p>
        </p:txBody>
      </p:sp>
      <p:sp>
        <p:nvSpPr>
          <p:cNvPr id="93210" name="Rectangle 26">
            <a:extLst>
              <a:ext uri="{FF2B5EF4-FFF2-40B4-BE49-F238E27FC236}">
                <a16:creationId xmlns:a16="http://schemas.microsoft.com/office/drawing/2014/main" id="{FB28B18C-C50A-481B-953B-D66D279BAFEB}"/>
              </a:ext>
            </a:extLst>
          </p:cNvPr>
          <p:cNvSpPr>
            <a:spLocks noGrp="1" noChangeArrowheads="1"/>
          </p:cNvSpPr>
          <p:nvPr>
            <p:ph type="body" sz="half" idx="1"/>
          </p:nvPr>
        </p:nvSpPr>
        <p:spPr>
          <a:xfrm>
            <a:off x="179388" y="1341438"/>
            <a:ext cx="5688012" cy="5111750"/>
          </a:xfrm>
        </p:spPr>
        <p:txBody>
          <a:bodyPr rtlCol="0">
            <a:noAutofit/>
          </a:bodyPr>
          <a:lstStyle/>
          <a:p>
            <a:pPr marL="114300" lvl="1" indent="0" algn="just" eaLnBrk="1" fontAlgn="auto" hangingPunct="1">
              <a:spcBef>
                <a:spcPts val="0"/>
              </a:spcBef>
              <a:spcAft>
                <a:spcPts val="1200"/>
              </a:spcAft>
              <a:buFont typeface="Arial" panose="020B0604020202020204" pitchFamily="34" charset="0"/>
              <a:buNone/>
              <a:defRPr/>
            </a:pPr>
            <a:r>
              <a:rPr lang="tr-TR" sz="1500" dirty="0">
                <a:latin typeface="Arial" pitchFamily="34" charset="0"/>
                <a:cs typeface="Arial" pitchFamily="34" charset="0"/>
              </a:rPr>
              <a:t>İnşaat şantiyelerinde sıkça kullanılır</a:t>
            </a:r>
          </a:p>
          <a:p>
            <a:pPr lvl="1" algn="just" eaLnBrk="1" fontAlgn="auto" hangingPunct="1">
              <a:spcBef>
                <a:spcPts val="0"/>
              </a:spcBef>
              <a:spcAft>
                <a:spcPts val="1200"/>
              </a:spcAft>
              <a:defRPr/>
            </a:pPr>
            <a:r>
              <a:rPr lang="tr-TR" sz="1500" dirty="0">
                <a:latin typeface="Arial" pitchFamily="34" charset="0"/>
                <a:cs typeface="Arial" pitchFamily="34" charset="0"/>
              </a:rPr>
              <a:t>İşçilerin kenarlardan, duvar deliklerinden, pencerelerden, kazı alanlarından, adam deliklerinden [</a:t>
            </a:r>
            <a:r>
              <a:rPr lang="tr-TR" sz="1500" dirty="0" err="1">
                <a:latin typeface="Arial" pitchFamily="34" charset="0"/>
                <a:cs typeface="Arial" pitchFamily="34" charset="0"/>
              </a:rPr>
              <a:t>menhol</a:t>
            </a:r>
            <a:r>
              <a:rPr lang="tr-TR" sz="1500" dirty="0">
                <a:latin typeface="Arial" pitchFamily="34" charset="0"/>
                <a:cs typeface="Arial" pitchFamily="34" charset="0"/>
              </a:rPr>
              <a:t>] düşmelerinin engellenmesinde şantiyelerde en çok kullanılan yöntemdir.</a:t>
            </a:r>
          </a:p>
          <a:p>
            <a:pPr lvl="1" algn="just" eaLnBrk="1" fontAlgn="auto" hangingPunct="1">
              <a:spcBef>
                <a:spcPts val="0"/>
              </a:spcBef>
              <a:spcAft>
                <a:spcPts val="1200"/>
              </a:spcAft>
              <a:defRPr/>
            </a:pPr>
            <a:r>
              <a:rPr lang="tr-TR" sz="1500" dirty="0">
                <a:latin typeface="Arial" pitchFamily="34" charset="0"/>
                <a:cs typeface="Arial" pitchFamily="34" charset="0"/>
              </a:rPr>
              <a:t>En üstteki ray, dışa veya aşağıya doğru uygulanan 100 kg’lık bir kuvvete karşı koyabilecek sağlamlıkta olmalıdır. Ayrıca en üstteki rayın yürüme veya çalışma yüzeyinden 99-114 cm. yukarıda olmalıdır. Çelik veya plastik ray kabul edilemez, </a:t>
            </a:r>
            <a:r>
              <a:rPr lang="tr-TR" sz="1500" dirty="0" err="1">
                <a:latin typeface="Arial" pitchFamily="34" charset="0"/>
                <a:cs typeface="Arial" pitchFamily="34" charset="0"/>
              </a:rPr>
              <a:t>manila</a:t>
            </a:r>
            <a:r>
              <a:rPr lang="tr-TR" sz="1500" dirty="0">
                <a:latin typeface="Arial" pitchFamily="34" charset="0"/>
                <a:cs typeface="Arial" pitchFamily="34" charset="0"/>
              </a:rPr>
              <a:t> keneviri, plastik veya sentetik halat kullanılabilir. </a:t>
            </a:r>
          </a:p>
          <a:p>
            <a:pPr lvl="1" algn="just" eaLnBrk="1" fontAlgn="auto" hangingPunct="1">
              <a:spcBef>
                <a:spcPts val="0"/>
              </a:spcBef>
              <a:spcAft>
                <a:spcPts val="1200"/>
              </a:spcAft>
              <a:defRPr/>
            </a:pPr>
            <a:r>
              <a:rPr lang="tr-TR" sz="1500" dirty="0">
                <a:latin typeface="Arial" pitchFamily="34" charset="0"/>
                <a:cs typeface="Arial" pitchFamily="34" charset="0"/>
              </a:rPr>
              <a:t>Orta raylar 68 kg’lık kuvvete dayanabilir olmalı, en üstteki ray ile döşeme arasındaki mesafenin tam ortasına yerleştirilmelidir. Eğer, orta ray yerine panel veya ağ kullanılacaksa, tabandan üst raya kadar tüm alan kaplanmalıdır. </a:t>
            </a:r>
          </a:p>
          <a:p>
            <a:pPr lvl="1" algn="just" eaLnBrk="1" fontAlgn="auto" hangingPunct="1">
              <a:spcBef>
                <a:spcPts val="0"/>
              </a:spcBef>
              <a:spcAft>
                <a:spcPts val="1200"/>
              </a:spcAft>
              <a:defRPr/>
            </a:pPr>
            <a:r>
              <a:rPr lang="tr-TR" sz="1500" dirty="0">
                <a:latin typeface="Arial" pitchFamily="34" charset="0"/>
                <a:cs typeface="Arial" pitchFamily="34" charset="0"/>
              </a:rPr>
              <a:t>Tekmelik [</a:t>
            </a:r>
            <a:r>
              <a:rPr lang="tr-TR" sz="1500" dirty="0" err="1">
                <a:latin typeface="Arial" pitchFamily="34" charset="0"/>
                <a:cs typeface="Arial" pitchFamily="34" charset="0"/>
              </a:rPr>
              <a:t>marşpiye</a:t>
            </a:r>
            <a:r>
              <a:rPr lang="tr-TR" sz="1500" dirty="0">
                <a:latin typeface="Arial" pitchFamily="34" charset="0"/>
                <a:cs typeface="Arial" pitchFamily="34" charset="0"/>
              </a:rPr>
              <a:t> de denilir] olarak tanımlanan taban üstündeki 10-12 </a:t>
            </a:r>
            <a:r>
              <a:rPr lang="tr-TR" sz="1500" dirty="0" err="1">
                <a:latin typeface="Arial" pitchFamily="34" charset="0"/>
                <a:cs typeface="Arial" pitchFamily="34" charset="0"/>
              </a:rPr>
              <a:t>cm’lık</a:t>
            </a:r>
            <a:r>
              <a:rPr lang="tr-TR" sz="1500" dirty="0">
                <a:latin typeface="Arial" pitchFamily="34" charset="0"/>
                <a:cs typeface="Arial" pitchFamily="34" charset="0"/>
              </a:rPr>
              <a:t> kısım mutlaka yapılmalı, 23 kg’lık bir kuvvete dayanıklı olmalıdır.</a:t>
            </a:r>
          </a:p>
        </p:txBody>
      </p:sp>
      <p:pic>
        <p:nvPicPr>
          <p:cNvPr id="16388" name="Picture 28">
            <a:extLst>
              <a:ext uri="{FF2B5EF4-FFF2-40B4-BE49-F238E27FC236}">
                <a16:creationId xmlns:a16="http://schemas.microsoft.com/office/drawing/2014/main" id="{A483D759-41AD-4BBA-995D-D1D97A83FDBF}"/>
              </a:ext>
            </a:extLst>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6011863" y="1989138"/>
            <a:ext cx="3125787" cy="4191000"/>
          </a:xfrm>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210">
                                            <p:txEl>
                                              <p:pRg st="0" end="0"/>
                                            </p:txEl>
                                          </p:spTgt>
                                        </p:tgtEl>
                                        <p:attrNameLst>
                                          <p:attrName>style.visibility</p:attrName>
                                        </p:attrNameLst>
                                      </p:cBhvr>
                                      <p:to>
                                        <p:strVal val="visible"/>
                                      </p:to>
                                    </p:set>
                                    <p:animEffect transition="in" filter="fade">
                                      <p:cBhvr>
                                        <p:cTn id="7" dur="1000"/>
                                        <p:tgtEl>
                                          <p:spTgt spid="93210">
                                            <p:txEl>
                                              <p:pRg st="0" end="0"/>
                                            </p:txEl>
                                          </p:spTgt>
                                        </p:tgtEl>
                                      </p:cBhvr>
                                    </p:animEffect>
                                    <p:anim calcmode="lin" valueType="num">
                                      <p:cBhvr>
                                        <p:cTn id="8" dur="1000" fill="hold"/>
                                        <p:tgtEl>
                                          <p:spTgt spid="932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32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3210">
                                            <p:txEl>
                                              <p:pRg st="1" end="1"/>
                                            </p:txEl>
                                          </p:spTgt>
                                        </p:tgtEl>
                                        <p:attrNameLst>
                                          <p:attrName>style.visibility</p:attrName>
                                        </p:attrNameLst>
                                      </p:cBhvr>
                                      <p:to>
                                        <p:strVal val="visible"/>
                                      </p:to>
                                    </p:set>
                                    <p:animEffect transition="in" filter="fade">
                                      <p:cBhvr>
                                        <p:cTn id="14" dur="1000"/>
                                        <p:tgtEl>
                                          <p:spTgt spid="93210">
                                            <p:txEl>
                                              <p:pRg st="1" end="1"/>
                                            </p:txEl>
                                          </p:spTgt>
                                        </p:tgtEl>
                                      </p:cBhvr>
                                    </p:animEffect>
                                    <p:anim calcmode="lin" valueType="num">
                                      <p:cBhvr>
                                        <p:cTn id="15" dur="1000" fill="hold"/>
                                        <p:tgtEl>
                                          <p:spTgt spid="932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32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3210">
                                            <p:txEl>
                                              <p:pRg st="2" end="2"/>
                                            </p:txEl>
                                          </p:spTgt>
                                        </p:tgtEl>
                                        <p:attrNameLst>
                                          <p:attrName>style.visibility</p:attrName>
                                        </p:attrNameLst>
                                      </p:cBhvr>
                                      <p:to>
                                        <p:strVal val="visible"/>
                                      </p:to>
                                    </p:set>
                                    <p:animEffect transition="in" filter="fade">
                                      <p:cBhvr>
                                        <p:cTn id="21" dur="1000"/>
                                        <p:tgtEl>
                                          <p:spTgt spid="93210">
                                            <p:txEl>
                                              <p:pRg st="2" end="2"/>
                                            </p:txEl>
                                          </p:spTgt>
                                        </p:tgtEl>
                                      </p:cBhvr>
                                    </p:animEffect>
                                    <p:anim calcmode="lin" valueType="num">
                                      <p:cBhvr>
                                        <p:cTn id="22" dur="1000" fill="hold"/>
                                        <p:tgtEl>
                                          <p:spTgt spid="932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32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3210">
                                            <p:txEl>
                                              <p:pRg st="3" end="3"/>
                                            </p:txEl>
                                          </p:spTgt>
                                        </p:tgtEl>
                                        <p:attrNameLst>
                                          <p:attrName>style.visibility</p:attrName>
                                        </p:attrNameLst>
                                      </p:cBhvr>
                                      <p:to>
                                        <p:strVal val="visible"/>
                                      </p:to>
                                    </p:set>
                                    <p:animEffect transition="in" filter="fade">
                                      <p:cBhvr>
                                        <p:cTn id="28" dur="1000"/>
                                        <p:tgtEl>
                                          <p:spTgt spid="93210">
                                            <p:txEl>
                                              <p:pRg st="3" end="3"/>
                                            </p:txEl>
                                          </p:spTgt>
                                        </p:tgtEl>
                                      </p:cBhvr>
                                    </p:animEffect>
                                    <p:anim calcmode="lin" valueType="num">
                                      <p:cBhvr>
                                        <p:cTn id="29" dur="1000" fill="hold"/>
                                        <p:tgtEl>
                                          <p:spTgt spid="932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32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3210">
                                            <p:txEl>
                                              <p:pRg st="4" end="4"/>
                                            </p:txEl>
                                          </p:spTgt>
                                        </p:tgtEl>
                                        <p:attrNameLst>
                                          <p:attrName>style.visibility</p:attrName>
                                        </p:attrNameLst>
                                      </p:cBhvr>
                                      <p:to>
                                        <p:strVal val="visible"/>
                                      </p:to>
                                    </p:set>
                                    <p:animEffect transition="in" filter="fade">
                                      <p:cBhvr>
                                        <p:cTn id="35" dur="1000"/>
                                        <p:tgtEl>
                                          <p:spTgt spid="93210">
                                            <p:txEl>
                                              <p:pRg st="4" end="4"/>
                                            </p:txEl>
                                          </p:spTgt>
                                        </p:tgtEl>
                                      </p:cBhvr>
                                    </p:animEffect>
                                    <p:anim calcmode="lin" valueType="num">
                                      <p:cBhvr>
                                        <p:cTn id="36" dur="1000" fill="hold"/>
                                        <p:tgtEl>
                                          <p:spTgt spid="932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32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Text Box 7">
            <a:extLst>
              <a:ext uri="{FF2B5EF4-FFF2-40B4-BE49-F238E27FC236}">
                <a16:creationId xmlns:a16="http://schemas.microsoft.com/office/drawing/2014/main" id="{C76E0FBD-0431-43E8-ACA7-A20926537037}"/>
              </a:ext>
            </a:extLst>
          </p:cNvPr>
          <p:cNvSpPr txBox="1">
            <a:spLocks noChangeArrowheads="1"/>
          </p:cNvSpPr>
          <p:nvPr/>
        </p:nvSpPr>
        <p:spPr bwMode="auto">
          <a:xfrm>
            <a:off x="5927725" y="499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tr-TR" altLang="tr-TR"/>
          </a:p>
        </p:txBody>
      </p:sp>
      <p:sp>
        <p:nvSpPr>
          <p:cNvPr id="17411" name="Text Box 9">
            <a:extLst>
              <a:ext uri="{FF2B5EF4-FFF2-40B4-BE49-F238E27FC236}">
                <a16:creationId xmlns:a16="http://schemas.microsoft.com/office/drawing/2014/main" id="{8ADE2AF1-57F0-487F-9084-D87D0EFDE732}"/>
              </a:ext>
            </a:extLst>
          </p:cNvPr>
          <p:cNvSpPr txBox="1">
            <a:spLocks noChangeArrowheads="1"/>
          </p:cNvSpPr>
          <p:nvPr/>
        </p:nvSpPr>
        <p:spPr bwMode="auto">
          <a:xfrm>
            <a:off x="6994525" y="46545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tr-TR" altLang="tr-TR"/>
          </a:p>
        </p:txBody>
      </p:sp>
      <p:sp>
        <p:nvSpPr>
          <p:cNvPr id="17412" name="Rectangle 54">
            <a:extLst>
              <a:ext uri="{FF2B5EF4-FFF2-40B4-BE49-F238E27FC236}">
                <a16:creationId xmlns:a16="http://schemas.microsoft.com/office/drawing/2014/main" id="{20752BB7-6DEE-4378-85FC-0EAF953E2FC9}"/>
              </a:ext>
            </a:extLst>
          </p:cNvPr>
          <p:cNvSpPr>
            <a:spLocks noGrp="1" noChangeArrowheads="1"/>
          </p:cNvSpPr>
          <p:nvPr>
            <p:ph type="title"/>
          </p:nvPr>
        </p:nvSpPr>
        <p:spPr>
          <a:xfrm>
            <a:off x="900113" y="476250"/>
            <a:ext cx="7543800" cy="865188"/>
          </a:xfrm>
        </p:spPr>
        <p:txBody>
          <a:bodyPr/>
          <a:lstStyle/>
          <a:p>
            <a:pPr eaLnBrk="1" hangingPunct="1"/>
            <a:r>
              <a:rPr lang="tr-TR" altLang="tr-TR" sz="2800" b="1">
                <a:ea typeface="宋体" panose="02010600030101010101" pitchFamily="2" charset="-122"/>
              </a:rPr>
              <a:t>Korkuluk veya Parmaklık Sistemleri </a:t>
            </a:r>
            <a:endParaRPr lang="en-US" altLang="tr-TR" sz="1400" b="1">
              <a:ea typeface="宋体" panose="02010600030101010101" pitchFamily="2" charset="-122"/>
            </a:endParaRPr>
          </a:p>
        </p:txBody>
      </p:sp>
      <p:sp>
        <p:nvSpPr>
          <p:cNvPr id="17413" name="Rectangle 55">
            <a:extLst>
              <a:ext uri="{FF2B5EF4-FFF2-40B4-BE49-F238E27FC236}">
                <a16:creationId xmlns:a16="http://schemas.microsoft.com/office/drawing/2014/main" id="{AA4FF874-27E1-4658-94B1-69F9D42D1CD9}"/>
              </a:ext>
            </a:extLst>
          </p:cNvPr>
          <p:cNvSpPr>
            <a:spLocks noGrp="1" noChangeArrowheads="1"/>
          </p:cNvSpPr>
          <p:nvPr>
            <p:ph type="body" sz="half" idx="1"/>
          </p:nvPr>
        </p:nvSpPr>
        <p:spPr>
          <a:xfrm>
            <a:off x="1588" y="1484313"/>
            <a:ext cx="5259387" cy="4824412"/>
          </a:xfrm>
        </p:spPr>
        <p:txBody>
          <a:bodyPr/>
          <a:lstStyle/>
          <a:p>
            <a:pPr lvl="1" algn="just" eaLnBrk="1" hangingPunct="1">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Çıkıntısı olmamalı, düzgün bir yüzey içermelidir. Çalışanın başta el, kol ve yüz olmak üzere vücudunun yaralanma riski ortadan kaldırılmış olmalıdır (İş elbisesinin hasar görmesi de kabul edilemez).</a:t>
            </a:r>
          </a:p>
          <a:p>
            <a:pPr lvl="1" algn="just" eaLnBrk="1" hangingPunct="1">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Korkulukların kaldırılması gerektiğinde, düşme durdurma sistemi devreye alınması zorunludur. Örneğin; vinçle kaldırma operasyonu alanlarında, operasyon yapılmadığı zamanlarda, işçilerin kazara düşmelerini engellemek üzere korkuluk sistemlerinin konulması gerekir. Bu durumlarda portatif korkuluklar oldukça kullanışlıdır.</a:t>
            </a:r>
          </a:p>
          <a:p>
            <a:pPr lvl="1" algn="just" eaLnBrk="1" hangingPunct="1">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Çukur, kazı, şev  ve rampa vs.  kenarlarında düşme engelleyici korkuluk sistemleri zorunludur. Men hol, çatı aydınlatma pencereleri gibi yerler ise üzeri kaplanmak suretiyle korunmalıdır. Eşya veya malzeme taşınması gereken durumlarda geçişin her iki yanına korkuluk sistemleri yerleştirilmelidir.</a:t>
            </a:r>
          </a:p>
          <a:p>
            <a:pPr lvl="1" algn="just" eaLnBrk="1" hangingPunct="1">
              <a:spcBef>
                <a:spcPct val="0"/>
              </a:spcBef>
              <a:spcAft>
                <a:spcPts val="1800"/>
              </a:spcAft>
            </a:pPr>
            <a:endParaRPr lang="en-US" altLang="tr-TR" sz="1500">
              <a:latin typeface="Arial" panose="020B0604020202020204" pitchFamily="34" charset="0"/>
              <a:ea typeface="宋体" panose="02010600030101010101" pitchFamily="2" charset="-122"/>
              <a:cs typeface="Arial" panose="020B0604020202020204" pitchFamily="34" charset="0"/>
            </a:endParaRPr>
          </a:p>
        </p:txBody>
      </p:sp>
      <p:pic>
        <p:nvPicPr>
          <p:cNvPr id="17414" name="Picture 57">
            <a:extLst>
              <a:ext uri="{FF2B5EF4-FFF2-40B4-BE49-F238E27FC236}">
                <a16:creationId xmlns:a16="http://schemas.microsoft.com/office/drawing/2014/main" id="{FDE3DD17-F89E-4994-9373-4FF22C65CB44}"/>
              </a:ext>
            </a:extLst>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5441950" y="1773238"/>
            <a:ext cx="3659188" cy="4191000"/>
          </a:xfrm>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fade">
                                      <p:cBhvr>
                                        <p:cTn id="7" dur="1000"/>
                                        <p:tgtEl>
                                          <p:spTgt spid="17413">
                                            <p:txEl>
                                              <p:pRg st="0" end="0"/>
                                            </p:txEl>
                                          </p:spTgt>
                                        </p:tgtEl>
                                      </p:cBhvr>
                                    </p:animEffect>
                                    <p:anim calcmode="lin" valueType="num">
                                      <p:cBhvr>
                                        <p:cTn id="8" dur="10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3">
                                            <p:txEl>
                                              <p:pRg st="1" end="1"/>
                                            </p:txEl>
                                          </p:spTgt>
                                        </p:tgtEl>
                                        <p:attrNameLst>
                                          <p:attrName>style.visibility</p:attrName>
                                        </p:attrNameLst>
                                      </p:cBhvr>
                                      <p:to>
                                        <p:strVal val="visible"/>
                                      </p:to>
                                    </p:set>
                                    <p:animEffect transition="in" filter="fade">
                                      <p:cBhvr>
                                        <p:cTn id="14" dur="1000"/>
                                        <p:tgtEl>
                                          <p:spTgt spid="17413">
                                            <p:txEl>
                                              <p:pRg st="1" end="1"/>
                                            </p:txEl>
                                          </p:spTgt>
                                        </p:tgtEl>
                                      </p:cBhvr>
                                    </p:animEffect>
                                    <p:anim calcmode="lin" valueType="num">
                                      <p:cBhvr>
                                        <p:cTn id="15" dur="1000" fill="hold"/>
                                        <p:tgtEl>
                                          <p:spTgt spid="174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13">
                                            <p:txEl>
                                              <p:pRg st="2" end="2"/>
                                            </p:txEl>
                                          </p:spTgt>
                                        </p:tgtEl>
                                        <p:attrNameLst>
                                          <p:attrName>style.visibility</p:attrName>
                                        </p:attrNameLst>
                                      </p:cBhvr>
                                      <p:to>
                                        <p:strVal val="visible"/>
                                      </p:to>
                                    </p:set>
                                    <p:animEffect transition="in" filter="fade">
                                      <p:cBhvr>
                                        <p:cTn id="21" dur="1000"/>
                                        <p:tgtEl>
                                          <p:spTgt spid="17413">
                                            <p:txEl>
                                              <p:pRg st="2" end="2"/>
                                            </p:txEl>
                                          </p:spTgt>
                                        </p:tgtEl>
                                      </p:cBhvr>
                                    </p:animEffect>
                                    <p:anim calcmode="lin" valueType="num">
                                      <p:cBhvr>
                                        <p:cTn id="22" dur="1000" fill="hold"/>
                                        <p:tgtEl>
                                          <p:spTgt spid="174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434" name="Rectangle 120">
            <a:extLst>
              <a:ext uri="{FF2B5EF4-FFF2-40B4-BE49-F238E27FC236}">
                <a16:creationId xmlns:a16="http://schemas.microsoft.com/office/drawing/2014/main" id="{A7666A51-0B69-44DA-8506-F293148BFD9E}"/>
              </a:ext>
            </a:extLst>
          </p:cNvPr>
          <p:cNvSpPr>
            <a:spLocks noGrp="1" noChangeArrowheads="1"/>
          </p:cNvSpPr>
          <p:nvPr>
            <p:ph type="title"/>
          </p:nvPr>
        </p:nvSpPr>
        <p:spPr>
          <a:xfrm>
            <a:off x="611188" y="620713"/>
            <a:ext cx="7543800" cy="576262"/>
          </a:xfrm>
        </p:spPr>
        <p:txBody>
          <a:bodyPr/>
          <a:lstStyle/>
          <a:p>
            <a:pPr eaLnBrk="1" hangingPunct="1"/>
            <a:r>
              <a:rPr lang="tr-TR" altLang="tr-TR" sz="2800" b="1">
                <a:ea typeface="宋体" panose="02010600030101010101" pitchFamily="2" charset="-122"/>
              </a:rPr>
              <a:t>İkaz Şeridi Sistemleri</a:t>
            </a:r>
            <a:endParaRPr lang="en-US" altLang="tr-TR" sz="2800" b="1">
              <a:ea typeface="宋体" panose="02010600030101010101" pitchFamily="2" charset="-122"/>
            </a:endParaRPr>
          </a:p>
        </p:txBody>
      </p:sp>
      <p:sp>
        <p:nvSpPr>
          <p:cNvPr id="88185" name="Rectangle 121">
            <a:extLst>
              <a:ext uri="{FF2B5EF4-FFF2-40B4-BE49-F238E27FC236}">
                <a16:creationId xmlns:a16="http://schemas.microsoft.com/office/drawing/2014/main" id="{82BBC72E-E02D-4A2B-8443-30D4BD742D62}"/>
              </a:ext>
            </a:extLst>
          </p:cNvPr>
          <p:cNvSpPr>
            <a:spLocks noGrp="1" noChangeArrowheads="1"/>
          </p:cNvSpPr>
          <p:nvPr>
            <p:ph type="body" sz="half" idx="1"/>
          </p:nvPr>
        </p:nvSpPr>
        <p:spPr>
          <a:xfrm>
            <a:off x="323850" y="2060575"/>
            <a:ext cx="8458200" cy="3024188"/>
          </a:xfrm>
        </p:spPr>
        <p:txBody>
          <a:bodyPr rtlCol="0">
            <a:noAutofit/>
          </a:bodyPr>
          <a:lstStyle/>
          <a:p>
            <a:pPr marL="114300" lvl="1" indent="0" algn="just" eaLnBrk="1" fontAlgn="auto" hangingPunct="1">
              <a:spcBef>
                <a:spcPts val="0"/>
              </a:spcBef>
              <a:spcAft>
                <a:spcPts val="1800"/>
              </a:spcAft>
              <a:buFont typeface="Arial" panose="020B0604020202020204" pitchFamily="34" charset="0"/>
              <a:buNone/>
              <a:defRPr/>
            </a:pPr>
            <a:r>
              <a:rPr lang="tr-TR" sz="1600" dirty="0">
                <a:latin typeface="Arial" pitchFamily="34" charset="0"/>
                <a:cs typeface="Arial" pitchFamily="34" charset="0"/>
              </a:rPr>
              <a:t>Genellikle geniş bir alan söz konusu olduğunda kullanılırlar. </a:t>
            </a:r>
          </a:p>
          <a:p>
            <a:pPr lvl="1" algn="just" eaLnBrk="1" fontAlgn="auto" hangingPunct="1">
              <a:spcBef>
                <a:spcPts val="0"/>
              </a:spcBef>
              <a:spcAft>
                <a:spcPts val="1800"/>
              </a:spcAft>
              <a:defRPr/>
            </a:pPr>
            <a:r>
              <a:rPr lang="tr-TR" sz="1600" dirty="0">
                <a:latin typeface="Arial" pitchFamily="34" charset="0"/>
                <a:cs typeface="Arial" pitchFamily="34" charset="0"/>
              </a:rPr>
              <a:t>Bunların amacı; çalışanları kenardan düşme tehlikelerine karşı uyanık olmaya ve tehlikeden uzak durmaya sevk eden ikaz işaretleridir.</a:t>
            </a:r>
          </a:p>
          <a:p>
            <a:pPr lvl="1" algn="just" eaLnBrk="1" fontAlgn="auto" hangingPunct="1">
              <a:spcBef>
                <a:spcPts val="0"/>
              </a:spcBef>
              <a:spcAft>
                <a:spcPts val="1800"/>
              </a:spcAft>
              <a:defRPr/>
            </a:pPr>
            <a:r>
              <a:rPr lang="tr-TR" sz="1600" dirty="0">
                <a:latin typeface="Arial" pitchFamily="34" charset="0"/>
                <a:cs typeface="Arial" pitchFamily="34" charset="0"/>
              </a:rPr>
              <a:t>Bunlar halat, çit veya zincir sistemleridir. Bunların asgari 227 kilogramlık [500 pound] bir gerilme mukavemetine sahip olması gerekir. Bu, sisteme dayanan veya yaslanan kişinin ağırlığını taşımak anlamına gelmez.</a:t>
            </a:r>
          </a:p>
          <a:p>
            <a:pPr lvl="1" algn="just" eaLnBrk="1" fontAlgn="auto" hangingPunct="1">
              <a:spcBef>
                <a:spcPts val="0"/>
              </a:spcBef>
              <a:spcAft>
                <a:spcPts val="1800"/>
              </a:spcAft>
              <a:defRPr/>
            </a:pPr>
            <a:r>
              <a:rPr lang="tr-TR" sz="1600" dirty="0">
                <a:latin typeface="Arial" pitchFamily="34" charset="0"/>
                <a:cs typeface="Arial" pitchFamily="34" charset="0"/>
              </a:rPr>
              <a:t>İşaretler, işçilerin rahatça fark edebileceği biçimde olmalı, gerekiyorsa reflektörlü  sistemler kullanılmalıdır.</a:t>
            </a:r>
          </a:p>
          <a:p>
            <a:pPr lvl="1" algn="just" eaLnBrk="1" fontAlgn="auto" hangingPunct="1">
              <a:spcAft>
                <a:spcPts val="0"/>
              </a:spcAft>
              <a:defRPr/>
            </a:pPr>
            <a:endParaRPr lang="en-US" sz="1600" dirty="0">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8185">
                                            <p:txEl>
                                              <p:pRg st="0" end="0"/>
                                            </p:txEl>
                                          </p:spTgt>
                                        </p:tgtEl>
                                        <p:attrNameLst>
                                          <p:attrName>style.visibility</p:attrName>
                                        </p:attrNameLst>
                                      </p:cBhvr>
                                      <p:to>
                                        <p:strVal val="visible"/>
                                      </p:to>
                                    </p:set>
                                    <p:animEffect transition="in" filter="fade">
                                      <p:cBhvr>
                                        <p:cTn id="7" dur="1000"/>
                                        <p:tgtEl>
                                          <p:spTgt spid="88185">
                                            <p:txEl>
                                              <p:pRg st="0" end="0"/>
                                            </p:txEl>
                                          </p:spTgt>
                                        </p:tgtEl>
                                      </p:cBhvr>
                                    </p:animEffect>
                                    <p:anim calcmode="lin" valueType="num">
                                      <p:cBhvr>
                                        <p:cTn id="8" dur="1000" fill="hold"/>
                                        <p:tgtEl>
                                          <p:spTgt spid="8818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81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185">
                                            <p:txEl>
                                              <p:pRg st="1" end="1"/>
                                            </p:txEl>
                                          </p:spTgt>
                                        </p:tgtEl>
                                        <p:attrNameLst>
                                          <p:attrName>style.visibility</p:attrName>
                                        </p:attrNameLst>
                                      </p:cBhvr>
                                      <p:to>
                                        <p:strVal val="visible"/>
                                      </p:to>
                                    </p:set>
                                    <p:animEffect transition="in" filter="fade">
                                      <p:cBhvr>
                                        <p:cTn id="14" dur="1000"/>
                                        <p:tgtEl>
                                          <p:spTgt spid="88185">
                                            <p:txEl>
                                              <p:pRg st="1" end="1"/>
                                            </p:txEl>
                                          </p:spTgt>
                                        </p:tgtEl>
                                      </p:cBhvr>
                                    </p:animEffect>
                                    <p:anim calcmode="lin" valueType="num">
                                      <p:cBhvr>
                                        <p:cTn id="15" dur="1000" fill="hold"/>
                                        <p:tgtEl>
                                          <p:spTgt spid="8818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81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8185">
                                            <p:txEl>
                                              <p:pRg st="2" end="2"/>
                                            </p:txEl>
                                          </p:spTgt>
                                        </p:tgtEl>
                                        <p:attrNameLst>
                                          <p:attrName>style.visibility</p:attrName>
                                        </p:attrNameLst>
                                      </p:cBhvr>
                                      <p:to>
                                        <p:strVal val="visible"/>
                                      </p:to>
                                    </p:set>
                                    <p:animEffect transition="in" filter="fade">
                                      <p:cBhvr>
                                        <p:cTn id="21" dur="1000"/>
                                        <p:tgtEl>
                                          <p:spTgt spid="88185">
                                            <p:txEl>
                                              <p:pRg st="2" end="2"/>
                                            </p:txEl>
                                          </p:spTgt>
                                        </p:tgtEl>
                                      </p:cBhvr>
                                    </p:animEffect>
                                    <p:anim calcmode="lin" valueType="num">
                                      <p:cBhvr>
                                        <p:cTn id="22" dur="1000" fill="hold"/>
                                        <p:tgtEl>
                                          <p:spTgt spid="8818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81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8185">
                                            <p:txEl>
                                              <p:pRg st="3" end="3"/>
                                            </p:txEl>
                                          </p:spTgt>
                                        </p:tgtEl>
                                        <p:attrNameLst>
                                          <p:attrName>style.visibility</p:attrName>
                                        </p:attrNameLst>
                                      </p:cBhvr>
                                      <p:to>
                                        <p:strVal val="visible"/>
                                      </p:to>
                                    </p:set>
                                    <p:animEffect transition="in" filter="fade">
                                      <p:cBhvr>
                                        <p:cTn id="28" dur="1000"/>
                                        <p:tgtEl>
                                          <p:spTgt spid="88185">
                                            <p:txEl>
                                              <p:pRg st="3" end="3"/>
                                            </p:txEl>
                                          </p:spTgt>
                                        </p:tgtEl>
                                      </p:cBhvr>
                                    </p:animEffect>
                                    <p:anim calcmode="lin" valueType="num">
                                      <p:cBhvr>
                                        <p:cTn id="29" dur="1000" fill="hold"/>
                                        <p:tgtEl>
                                          <p:spTgt spid="8818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818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8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BDFD21A0-8D38-4902-9D51-04DB42019F87}"/>
              </a:ext>
            </a:extLst>
          </p:cNvPr>
          <p:cNvSpPr>
            <a:spLocks noGrp="1" noChangeArrowheads="1"/>
          </p:cNvSpPr>
          <p:nvPr>
            <p:ph type="title"/>
          </p:nvPr>
        </p:nvSpPr>
        <p:spPr>
          <a:xfrm>
            <a:off x="611188" y="188913"/>
            <a:ext cx="8112125" cy="692150"/>
          </a:xfrm>
        </p:spPr>
        <p:txBody>
          <a:bodyPr/>
          <a:lstStyle/>
          <a:p>
            <a:pPr eaLnBrk="1" hangingPunct="1"/>
            <a:r>
              <a:rPr lang="tr-TR" altLang="tr-TR" sz="3600" b="1">
                <a:solidFill>
                  <a:srgbClr val="FFFF00"/>
                </a:solidFill>
                <a:ea typeface="宋体" panose="02010600030101010101" pitchFamily="2" charset="-122"/>
              </a:rPr>
              <a:t>İkaz Şeridi Sistemleri</a:t>
            </a:r>
            <a:endParaRPr lang="en-US" altLang="tr-TR" sz="3600">
              <a:solidFill>
                <a:srgbClr val="FFFF00"/>
              </a:solidFill>
              <a:ea typeface="宋体" panose="02010600030101010101" pitchFamily="2" charset="-122"/>
            </a:endParaRPr>
          </a:p>
        </p:txBody>
      </p:sp>
      <p:sp>
        <p:nvSpPr>
          <p:cNvPr id="7171" name="TextBox 1">
            <a:extLst>
              <a:ext uri="{FF2B5EF4-FFF2-40B4-BE49-F238E27FC236}">
                <a16:creationId xmlns:a16="http://schemas.microsoft.com/office/drawing/2014/main" id="{8ECEB3CA-3A8A-4069-A44E-AF48093CEF0E}"/>
              </a:ext>
            </a:extLst>
          </p:cNvPr>
          <p:cNvSpPr txBox="1">
            <a:spLocks noChangeArrowheads="1"/>
          </p:cNvSpPr>
          <p:nvPr/>
        </p:nvSpPr>
        <p:spPr bwMode="auto">
          <a:xfrm>
            <a:off x="0" y="4783138"/>
            <a:ext cx="90360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algn="just" eaLnBrk="1" hangingPunct="1">
              <a:spcAft>
                <a:spcPts val="1200"/>
              </a:spcAft>
              <a:buFont typeface="Arial" panose="020B0604020202020204" pitchFamily="34" charset="0"/>
              <a:buChar char="•"/>
            </a:pPr>
            <a:r>
              <a:rPr lang="tr-TR" altLang="tr-TR">
                <a:latin typeface="Arial" panose="020B0604020202020204" pitchFamily="34" charset="0"/>
              </a:rPr>
              <a:t>Destek direkleri üzerinden düşülmeye müsaade etmeyecek şekilde olmalıdır.</a:t>
            </a:r>
          </a:p>
          <a:p>
            <a:pPr lvl="1" algn="just" eaLnBrk="1" hangingPunct="1">
              <a:spcAft>
                <a:spcPts val="1200"/>
              </a:spcAft>
              <a:buFont typeface="Arial" panose="020B0604020202020204" pitchFamily="34" charset="0"/>
              <a:buChar char="•"/>
            </a:pPr>
            <a:r>
              <a:rPr lang="tr-TR" altLang="tr-TR">
                <a:latin typeface="Arial" panose="020B0604020202020204" pitchFamily="34" charset="0"/>
              </a:rPr>
              <a:t>İşçiler ikaz hattından uzakta durmaları konusunda eğitilmelidir.</a:t>
            </a:r>
          </a:p>
          <a:p>
            <a:pPr lvl="1" algn="just" eaLnBrk="1" hangingPunct="1">
              <a:spcAft>
                <a:spcPts val="1200"/>
              </a:spcAft>
              <a:buFont typeface="Arial" panose="020B0604020202020204" pitchFamily="34" charset="0"/>
              <a:buChar char="•"/>
            </a:pPr>
            <a:r>
              <a:rPr lang="tr-TR" altLang="tr-TR">
                <a:latin typeface="Arial" panose="020B0604020202020204" pitchFamily="34" charset="0"/>
              </a:rPr>
              <a:t>İkaz hattının ötesinde yapılacak çalışmalarda düşme koruyucu sistemler devreye alınır.</a:t>
            </a:r>
            <a:endParaRPr lang="en-US" altLang="tr-TR">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482" name="Rectangle 23">
            <a:extLst>
              <a:ext uri="{FF2B5EF4-FFF2-40B4-BE49-F238E27FC236}">
                <a16:creationId xmlns:a16="http://schemas.microsoft.com/office/drawing/2014/main" id="{CF3A374B-E518-4011-996B-55EA76891C83}"/>
              </a:ext>
            </a:extLst>
          </p:cNvPr>
          <p:cNvSpPr>
            <a:spLocks noGrp="1" noChangeArrowheads="1"/>
          </p:cNvSpPr>
          <p:nvPr>
            <p:ph type="title"/>
          </p:nvPr>
        </p:nvSpPr>
        <p:spPr>
          <a:xfrm>
            <a:off x="1116013" y="476250"/>
            <a:ext cx="7543800" cy="720725"/>
          </a:xfrm>
        </p:spPr>
        <p:txBody>
          <a:bodyPr/>
          <a:lstStyle/>
          <a:p>
            <a:pPr eaLnBrk="1" hangingPunct="1"/>
            <a:r>
              <a:rPr lang="tr-TR" altLang="tr-TR" sz="2800">
                <a:latin typeface="Arial" panose="020B0604020202020204" pitchFamily="34" charset="0"/>
                <a:ea typeface="宋体" panose="02010600030101010101" pitchFamily="2" charset="-122"/>
                <a:cs typeface="Arial" panose="020B0604020202020204" pitchFamily="34" charset="0"/>
              </a:rPr>
              <a:t>İş Emniyeti - Denetleme</a:t>
            </a:r>
            <a:endParaRPr lang="en-US" altLang="tr-TR" sz="2800">
              <a:latin typeface="Arial" panose="020B0604020202020204" pitchFamily="34" charset="0"/>
              <a:ea typeface="宋体" panose="02010600030101010101" pitchFamily="2" charset="-122"/>
              <a:cs typeface="Arial" panose="020B0604020202020204" pitchFamily="34" charset="0"/>
            </a:endParaRPr>
          </a:p>
        </p:txBody>
      </p:sp>
      <p:sp>
        <p:nvSpPr>
          <p:cNvPr id="89112" name="Rectangle 24">
            <a:extLst>
              <a:ext uri="{FF2B5EF4-FFF2-40B4-BE49-F238E27FC236}">
                <a16:creationId xmlns:a16="http://schemas.microsoft.com/office/drawing/2014/main" id="{F506B16D-4030-4614-A5EE-BA0FB51B9A8B}"/>
              </a:ext>
            </a:extLst>
          </p:cNvPr>
          <p:cNvSpPr>
            <a:spLocks noGrp="1" noChangeArrowheads="1"/>
          </p:cNvSpPr>
          <p:nvPr>
            <p:ph type="body" sz="half" idx="1"/>
          </p:nvPr>
        </p:nvSpPr>
        <p:spPr>
          <a:xfrm>
            <a:off x="179388" y="1773238"/>
            <a:ext cx="5329237" cy="4679950"/>
          </a:xfrm>
        </p:spPr>
        <p:txBody>
          <a:bodyPr/>
          <a:lstStyle/>
          <a:p>
            <a:pPr lvl="1" algn="just" eaLnBrk="1" hangingPunct="1">
              <a:spcBef>
                <a:spcPct val="0"/>
              </a:spcBef>
              <a:spcAft>
                <a:spcPts val="1200"/>
              </a:spcAft>
            </a:pPr>
            <a:r>
              <a:rPr lang="tr-TR" altLang="tr-TR" sz="1500">
                <a:latin typeface="Arial" panose="020B0604020202020204" pitchFamily="34" charset="0"/>
                <a:ea typeface="宋体" panose="02010600030101010101" pitchFamily="2" charset="-122"/>
                <a:cs typeface="Arial" panose="020B0604020202020204" pitchFamily="34" charset="0"/>
              </a:rPr>
              <a:t>İşçilerin, deneyimli bir kişi tarafından izlenmesini ve  tehlike potansiyeli belirdiğinde uyarılmalarını sağlar.</a:t>
            </a:r>
          </a:p>
          <a:p>
            <a:pPr lvl="1" algn="just" eaLnBrk="1" hangingPunct="1">
              <a:spcBef>
                <a:spcPct val="0"/>
              </a:spcBef>
              <a:spcAft>
                <a:spcPts val="1200"/>
              </a:spcAft>
            </a:pPr>
            <a:r>
              <a:rPr lang="tr-TR" altLang="tr-TR" sz="1500">
                <a:latin typeface="Arial" panose="020B0604020202020204" pitchFamily="34" charset="0"/>
                <a:ea typeface="宋体" panose="02010600030101010101" pitchFamily="2" charset="-122"/>
                <a:cs typeface="Arial" panose="020B0604020202020204" pitchFamily="34" charset="0"/>
              </a:rPr>
              <a:t>İzleyen deneyimli görevli ve sistemin kendisi potansiyel tehlikeleri belirleyebilmelidir.</a:t>
            </a:r>
          </a:p>
          <a:p>
            <a:pPr lvl="1" algn="just" eaLnBrk="1" hangingPunct="1">
              <a:spcBef>
                <a:spcPct val="0"/>
              </a:spcBef>
              <a:spcAft>
                <a:spcPts val="1200"/>
              </a:spcAft>
            </a:pPr>
            <a:r>
              <a:rPr lang="tr-TR" altLang="tr-TR" sz="1500">
                <a:latin typeface="Arial" panose="020B0604020202020204" pitchFamily="34" charset="0"/>
                <a:ea typeface="宋体" panose="02010600030101010101" pitchFamily="2" charset="-122"/>
                <a:cs typeface="Arial" panose="020B0604020202020204" pitchFamily="34" charset="0"/>
              </a:rPr>
              <a:t>Denetleyici, çalışanlarla iletişim kurabilmeli, tehlikeler ve emniyetli çalışma ihlalleri durumlarında kendilerini hızla ikaz edebilmelidir. Denetleyici işçilerle aynı ortamda olmalı, onları rahatça görebilmeli ve ikazlarını rahatça duyurabilmelidir.</a:t>
            </a:r>
          </a:p>
          <a:p>
            <a:pPr lvl="1" algn="just" eaLnBrk="1" hangingPunct="1">
              <a:spcBef>
                <a:spcPct val="0"/>
              </a:spcBef>
              <a:spcAft>
                <a:spcPts val="1200"/>
              </a:spcAft>
            </a:pPr>
            <a:r>
              <a:rPr lang="tr-TR" altLang="tr-TR" sz="1500">
                <a:latin typeface="Arial" panose="020B0604020202020204" pitchFamily="34" charset="0"/>
                <a:ea typeface="宋体" panose="02010600030101010101" pitchFamily="2" charset="-122"/>
                <a:cs typeface="Arial" panose="020B0604020202020204" pitchFamily="34" charset="0"/>
              </a:rPr>
              <a:t>Denetleyici, sadece izlemeli başka görev yapmamalıdır.</a:t>
            </a:r>
          </a:p>
          <a:p>
            <a:pPr lvl="1" algn="just" eaLnBrk="1" hangingPunct="1">
              <a:spcBef>
                <a:spcPct val="0"/>
              </a:spcBef>
              <a:spcAft>
                <a:spcPts val="1200"/>
              </a:spcAft>
            </a:pPr>
            <a:r>
              <a:rPr lang="tr-TR" altLang="tr-TR" sz="1500">
                <a:latin typeface="Arial" panose="020B0604020202020204" pitchFamily="34" charset="0"/>
                <a:ea typeface="宋体" panose="02010600030101010101" pitchFamily="2" charset="-122"/>
                <a:cs typeface="Arial" panose="020B0604020202020204" pitchFamily="34" charset="0"/>
              </a:rPr>
              <a:t>Denetleyici, yetkisiz çalışanları, misafirleri alandan uzakta tutmalı, alanda gereksiz malzeme ve ekipmandan varsa alan dışına taşıtmalıdır.</a:t>
            </a:r>
          </a:p>
          <a:p>
            <a:pPr lvl="1" algn="just" eaLnBrk="1" hangingPunct="1">
              <a:spcBef>
                <a:spcPct val="0"/>
              </a:spcBef>
              <a:spcAft>
                <a:spcPts val="1200"/>
              </a:spcAft>
            </a:pPr>
            <a:r>
              <a:rPr lang="tr-TR" altLang="tr-TR" sz="1500">
                <a:latin typeface="Arial" panose="020B0604020202020204" pitchFamily="34" charset="0"/>
                <a:ea typeface="宋体" panose="02010600030101010101" pitchFamily="2" charset="-122"/>
                <a:cs typeface="Arial" panose="020B0604020202020204" pitchFamily="34" charset="0"/>
              </a:rPr>
              <a:t>Çalışanlar, denetleyici kulak vermek,  kendisi tarafından yapılan ikazlara uymakla yükümlüdür </a:t>
            </a:r>
          </a:p>
          <a:p>
            <a:pPr lvl="1" algn="just" eaLnBrk="1" hangingPunct="1">
              <a:spcBef>
                <a:spcPct val="0"/>
              </a:spcBef>
              <a:spcAft>
                <a:spcPts val="1200"/>
              </a:spcAft>
            </a:pPr>
            <a:endParaRPr lang="tr-TR" altLang="tr-TR" sz="1500">
              <a:latin typeface="Arial" panose="020B0604020202020204" pitchFamily="34" charset="0"/>
              <a:ea typeface="宋体" panose="02010600030101010101" pitchFamily="2" charset="-122"/>
              <a:cs typeface="Arial" panose="020B0604020202020204" pitchFamily="34" charset="0"/>
            </a:endParaRPr>
          </a:p>
          <a:p>
            <a:pPr lvl="1" algn="just" eaLnBrk="1" hangingPunct="1">
              <a:spcBef>
                <a:spcPct val="0"/>
              </a:spcBef>
              <a:spcAft>
                <a:spcPts val="1200"/>
              </a:spcAft>
            </a:pPr>
            <a:endParaRPr lang="tr-TR" altLang="tr-TR" sz="1500">
              <a:latin typeface="Arial" panose="020B0604020202020204" pitchFamily="34" charset="0"/>
              <a:ea typeface="宋体" panose="02010600030101010101" pitchFamily="2" charset="-122"/>
              <a:cs typeface="Arial" panose="020B0604020202020204" pitchFamily="34" charset="0"/>
            </a:endParaRPr>
          </a:p>
          <a:p>
            <a:pPr lvl="1" algn="just" eaLnBrk="1" hangingPunct="1">
              <a:spcBef>
                <a:spcPct val="0"/>
              </a:spcBef>
              <a:spcAft>
                <a:spcPts val="1200"/>
              </a:spcAft>
            </a:pPr>
            <a:endParaRPr lang="en-US" altLang="tr-TR" sz="1500">
              <a:latin typeface="Arial" panose="020B0604020202020204" pitchFamily="34" charset="0"/>
              <a:ea typeface="宋体" panose="02010600030101010101" pitchFamily="2" charset="-122"/>
              <a:cs typeface="Arial" panose="020B0604020202020204" pitchFamily="34" charset="0"/>
            </a:endParaRPr>
          </a:p>
        </p:txBody>
      </p:sp>
      <p:pic>
        <p:nvPicPr>
          <p:cNvPr id="20484" name="Picture 26">
            <a:extLst>
              <a:ext uri="{FF2B5EF4-FFF2-40B4-BE49-F238E27FC236}">
                <a16:creationId xmlns:a16="http://schemas.microsoft.com/office/drawing/2014/main" id="{48A75483-65E4-41DA-90AB-0C9029EDAA1C}"/>
              </a:ext>
            </a:extLst>
          </p:cNvPr>
          <p:cNvPicPr>
            <a:picLocks noGrp="1" noChangeAspect="1" noChangeArrowheads="1"/>
          </p:cNvPicPr>
          <p:nvPr>
            <p:ph sz="half" idx="2"/>
          </p:nvPr>
        </p:nvPicPr>
        <p:blipFill>
          <a:blip r:embed="rId5" cstate="email">
            <a:extLst>
              <a:ext uri="{28A0092B-C50C-407E-A947-70E740481C1C}">
                <a14:useLocalDpi xmlns:a14="http://schemas.microsoft.com/office/drawing/2010/main"/>
              </a:ext>
            </a:extLst>
          </a:blip>
          <a:srcRect/>
          <a:stretch>
            <a:fillRect/>
          </a:stretch>
        </p:blipFill>
        <p:spPr>
          <a:xfrm>
            <a:off x="5948363" y="1844675"/>
            <a:ext cx="3195637" cy="4191000"/>
          </a:xfrm>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9112">
                                            <p:txEl>
                                              <p:pRg st="0" end="0"/>
                                            </p:txEl>
                                          </p:spTgt>
                                        </p:tgtEl>
                                        <p:attrNameLst>
                                          <p:attrName>style.visibility</p:attrName>
                                        </p:attrNameLst>
                                      </p:cBhvr>
                                      <p:to>
                                        <p:strVal val="visible"/>
                                      </p:to>
                                    </p:set>
                                    <p:animEffect transition="in" filter="fade">
                                      <p:cBhvr>
                                        <p:cTn id="7" dur="1000"/>
                                        <p:tgtEl>
                                          <p:spTgt spid="89112">
                                            <p:txEl>
                                              <p:pRg st="0" end="0"/>
                                            </p:txEl>
                                          </p:spTgt>
                                        </p:tgtEl>
                                      </p:cBhvr>
                                    </p:animEffect>
                                    <p:anim calcmode="lin" valueType="num">
                                      <p:cBhvr>
                                        <p:cTn id="8" dur="1000" fill="hold"/>
                                        <p:tgtEl>
                                          <p:spTgt spid="891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91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9112">
                                            <p:txEl>
                                              <p:pRg st="1" end="1"/>
                                            </p:txEl>
                                          </p:spTgt>
                                        </p:tgtEl>
                                        <p:attrNameLst>
                                          <p:attrName>style.visibility</p:attrName>
                                        </p:attrNameLst>
                                      </p:cBhvr>
                                      <p:to>
                                        <p:strVal val="visible"/>
                                      </p:to>
                                    </p:set>
                                    <p:animEffect transition="in" filter="fade">
                                      <p:cBhvr>
                                        <p:cTn id="14" dur="1000"/>
                                        <p:tgtEl>
                                          <p:spTgt spid="89112">
                                            <p:txEl>
                                              <p:pRg st="1" end="1"/>
                                            </p:txEl>
                                          </p:spTgt>
                                        </p:tgtEl>
                                      </p:cBhvr>
                                    </p:animEffect>
                                    <p:anim calcmode="lin" valueType="num">
                                      <p:cBhvr>
                                        <p:cTn id="15" dur="1000" fill="hold"/>
                                        <p:tgtEl>
                                          <p:spTgt spid="891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91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9112">
                                            <p:txEl>
                                              <p:pRg st="2" end="2"/>
                                            </p:txEl>
                                          </p:spTgt>
                                        </p:tgtEl>
                                        <p:attrNameLst>
                                          <p:attrName>style.visibility</p:attrName>
                                        </p:attrNameLst>
                                      </p:cBhvr>
                                      <p:to>
                                        <p:strVal val="visible"/>
                                      </p:to>
                                    </p:set>
                                    <p:animEffect transition="in" filter="fade">
                                      <p:cBhvr>
                                        <p:cTn id="21" dur="1000"/>
                                        <p:tgtEl>
                                          <p:spTgt spid="89112">
                                            <p:txEl>
                                              <p:pRg st="2" end="2"/>
                                            </p:txEl>
                                          </p:spTgt>
                                        </p:tgtEl>
                                      </p:cBhvr>
                                    </p:animEffect>
                                    <p:anim calcmode="lin" valueType="num">
                                      <p:cBhvr>
                                        <p:cTn id="22" dur="1000" fill="hold"/>
                                        <p:tgtEl>
                                          <p:spTgt spid="891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91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9112">
                                            <p:txEl>
                                              <p:pRg st="3" end="3"/>
                                            </p:txEl>
                                          </p:spTgt>
                                        </p:tgtEl>
                                        <p:attrNameLst>
                                          <p:attrName>style.visibility</p:attrName>
                                        </p:attrNameLst>
                                      </p:cBhvr>
                                      <p:to>
                                        <p:strVal val="visible"/>
                                      </p:to>
                                    </p:set>
                                    <p:animEffect transition="in" filter="fade">
                                      <p:cBhvr>
                                        <p:cTn id="28" dur="1000"/>
                                        <p:tgtEl>
                                          <p:spTgt spid="89112">
                                            <p:txEl>
                                              <p:pRg st="3" end="3"/>
                                            </p:txEl>
                                          </p:spTgt>
                                        </p:tgtEl>
                                      </p:cBhvr>
                                    </p:animEffect>
                                    <p:anim calcmode="lin" valueType="num">
                                      <p:cBhvr>
                                        <p:cTn id="29" dur="1000" fill="hold"/>
                                        <p:tgtEl>
                                          <p:spTgt spid="891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91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9112">
                                            <p:txEl>
                                              <p:pRg st="4" end="4"/>
                                            </p:txEl>
                                          </p:spTgt>
                                        </p:tgtEl>
                                        <p:attrNameLst>
                                          <p:attrName>style.visibility</p:attrName>
                                        </p:attrNameLst>
                                      </p:cBhvr>
                                      <p:to>
                                        <p:strVal val="visible"/>
                                      </p:to>
                                    </p:set>
                                    <p:animEffect transition="in" filter="fade">
                                      <p:cBhvr>
                                        <p:cTn id="35" dur="1000"/>
                                        <p:tgtEl>
                                          <p:spTgt spid="89112">
                                            <p:txEl>
                                              <p:pRg st="4" end="4"/>
                                            </p:txEl>
                                          </p:spTgt>
                                        </p:tgtEl>
                                      </p:cBhvr>
                                    </p:animEffect>
                                    <p:anim calcmode="lin" valueType="num">
                                      <p:cBhvr>
                                        <p:cTn id="36" dur="1000" fill="hold"/>
                                        <p:tgtEl>
                                          <p:spTgt spid="891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91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9112">
                                            <p:txEl>
                                              <p:pRg st="5" end="5"/>
                                            </p:txEl>
                                          </p:spTgt>
                                        </p:tgtEl>
                                        <p:attrNameLst>
                                          <p:attrName>style.visibility</p:attrName>
                                        </p:attrNameLst>
                                      </p:cBhvr>
                                      <p:to>
                                        <p:strVal val="visible"/>
                                      </p:to>
                                    </p:set>
                                    <p:animEffect transition="in" filter="fade">
                                      <p:cBhvr>
                                        <p:cTn id="42" dur="1000"/>
                                        <p:tgtEl>
                                          <p:spTgt spid="89112">
                                            <p:txEl>
                                              <p:pRg st="5" end="5"/>
                                            </p:txEl>
                                          </p:spTgt>
                                        </p:tgtEl>
                                      </p:cBhvr>
                                    </p:animEffect>
                                    <p:anim calcmode="lin" valueType="num">
                                      <p:cBhvr>
                                        <p:cTn id="43" dur="1000" fill="hold"/>
                                        <p:tgtEl>
                                          <p:spTgt spid="8911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91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9CE27E51-4818-4995-9BF8-0D2C2A89FEE2}"/>
              </a:ext>
            </a:extLst>
          </p:cNvPr>
          <p:cNvSpPr>
            <a:spLocks noGrp="1" noChangeArrowheads="1"/>
          </p:cNvSpPr>
          <p:nvPr>
            <p:ph type="title"/>
          </p:nvPr>
        </p:nvSpPr>
        <p:spPr>
          <a:xfrm>
            <a:off x="611188" y="188913"/>
            <a:ext cx="8112125" cy="692150"/>
          </a:xfrm>
        </p:spPr>
        <p:txBody>
          <a:bodyPr/>
          <a:lstStyle/>
          <a:p>
            <a:pPr eaLnBrk="1" hangingPunct="1"/>
            <a:r>
              <a:rPr lang="tr-TR" altLang="tr-TR" sz="3600" b="1">
                <a:solidFill>
                  <a:srgbClr val="FFFF00"/>
                </a:solidFill>
                <a:ea typeface="宋体" panose="02010600030101010101" pitchFamily="2" charset="-122"/>
              </a:rPr>
              <a:t>Kontrollü Erişim Alanları (KEA)</a:t>
            </a:r>
            <a:endParaRPr lang="en-US" altLang="tr-TR" sz="3600">
              <a:solidFill>
                <a:srgbClr val="FFFF00"/>
              </a:solidFill>
              <a:ea typeface="宋体" panose="02010600030101010101" pitchFamily="2" charset="-122"/>
            </a:endParaRPr>
          </a:p>
        </p:txBody>
      </p:sp>
      <p:sp>
        <p:nvSpPr>
          <p:cNvPr id="7171" name="TextBox 1">
            <a:extLst>
              <a:ext uri="{FF2B5EF4-FFF2-40B4-BE49-F238E27FC236}">
                <a16:creationId xmlns:a16="http://schemas.microsoft.com/office/drawing/2014/main" id="{46BA83E7-9921-4F15-8150-3E642D05AC65}"/>
              </a:ext>
            </a:extLst>
          </p:cNvPr>
          <p:cNvSpPr txBox="1">
            <a:spLocks noChangeArrowheads="1"/>
          </p:cNvSpPr>
          <p:nvPr/>
        </p:nvSpPr>
        <p:spPr bwMode="auto">
          <a:xfrm>
            <a:off x="1476375" y="5081588"/>
            <a:ext cx="6335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11430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algn="just" eaLnBrk="1" hangingPunct="1">
              <a:buFont typeface="Arial" panose="020B0604020202020204" pitchFamily="34" charset="0"/>
              <a:buNone/>
            </a:pPr>
            <a:r>
              <a:rPr lang="tr-TR" altLang="tr-TR" b="1">
                <a:latin typeface="Arial" panose="020B0604020202020204" pitchFamily="34" charset="0"/>
              </a:rPr>
              <a:t>Kontrollü erişim alanları, birtakım özel faaliyetlerde kullanılır, örneğin uzanarak duvar örme gibi.</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AFB6FCB-51E7-4948-8CA9-57CA7C91EC3E}"/>
              </a:ext>
            </a:extLst>
          </p:cNvPr>
          <p:cNvSpPr>
            <a:spLocks noGrp="1" noChangeArrowheads="1"/>
          </p:cNvSpPr>
          <p:nvPr>
            <p:ph type="title"/>
          </p:nvPr>
        </p:nvSpPr>
        <p:spPr/>
        <p:txBody>
          <a:bodyPr/>
          <a:lstStyle/>
          <a:p>
            <a:pPr eaLnBrk="1" hangingPunct="1"/>
            <a:r>
              <a:rPr lang="tr-TR" altLang="tr-TR">
                <a:ea typeface="宋体" panose="02010600030101010101" pitchFamily="2" charset="-122"/>
              </a:rPr>
              <a:t>Sunumun Amaç ve Hedefi</a:t>
            </a:r>
          </a:p>
        </p:txBody>
      </p:sp>
      <p:sp>
        <p:nvSpPr>
          <p:cNvPr id="82947" name="Rectangle 3">
            <a:extLst>
              <a:ext uri="{FF2B5EF4-FFF2-40B4-BE49-F238E27FC236}">
                <a16:creationId xmlns:a16="http://schemas.microsoft.com/office/drawing/2014/main" id="{6ECF3C9C-F104-42ED-923A-C59EE88E29AF}"/>
              </a:ext>
            </a:extLst>
          </p:cNvPr>
          <p:cNvSpPr>
            <a:spLocks noGrp="1" noChangeArrowheads="1"/>
          </p:cNvSpPr>
          <p:nvPr>
            <p:ph idx="1"/>
          </p:nvPr>
        </p:nvSpPr>
        <p:spPr>
          <a:xfrm>
            <a:off x="323850" y="1989138"/>
            <a:ext cx="6059488" cy="3773487"/>
          </a:xfrm>
        </p:spPr>
        <p:txBody>
          <a:bodyPr rtlCol="0">
            <a:normAutofit/>
          </a:bodyPr>
          <a:lstStyle/>
          <a:p>
            <a:pPr marL="115887" indent="0" algn="just" eaLnBrk="1" fontAlgn="auto" hangingPunct="1">
              <a:spcAft>
                <a:spcPts val="0"/>
              </a:spcAft>
              <a:buFont typeface="Arial" panose="020B0604020202020204" pitchFamily="34" charset="0"/>
              <a:buNone/>
              <a:defRPr/>
            </a:pPr>
            <a:r>
              <a:rPr lang="tr-TR" sz="1600" dirty="0">
                <a:latin typeface="Arial" pitchFamily="34" charset="0"/>
                <a:cs typeface="Arial" pitchFamily="34" charset="0"/>
              </a:rPr>
              <a:t>Sunum sonunda öğrenilecekler:</a:t>
            </a:r>
          </a:p>
          <a:p>
            <a:pPr marL="115887" indent="0" algn="just" eaLnBrk="1" fontAlgn="auto" hangingPunct="1">
              <a:spcAft>
                <a:spcPts val="0"/>
              </a:spcAft>
              <a:buFont typeface="Arial" panose="020B0604020202020204" pitchFamily="34" charset="0"/>
              <a:buNone/>
              <a:defRPr/>
            </a:pPr>
            <a:endParaRPr lang="tr-TR" sz="1600" dirty="0">
              <a:latin typeface="Arial" pitchFamily="34" charset="0"/>
              <a:cs typeface="Arial" pitchFamily="34" charset="0"/>
            </a:endParaRPr>
          </a:p>
          <a:p>
            <a:pPr indent="-227013" algn="just" eaLnBrk="1" fontAlgn="auto" hangingPunct="1">
              <a:spcBef>
                <a:spcPts val="0"/>
              </a:spcBef>
              <a:spcAft>
                <a:spcPts val="1800"/>
              </a:spcAft>
              <a:defRPr/>
            </a:pPr>
            <a:r>
              <a:rPr lang="tr-TR" sz="1600" dirty="0">
                <a:latin typeface="Arial" pitchFamily="34" charset="0"/>
                <a:cs typeface="Arial" pitchFamily="34" charset="0"/>
              </a:rPr>
              <a:t>Yüksekten düşme tehlikelerinin anlaşılması ve ne zaman emniyet tedbirlerinin gerekli olduğunun belirlenmesi</a:t>
            </a:r>
          </a:p>
          <a:p>
            <a:pPr indent="-227013" algn="just" eaLnBrk="1" fontAlgn="auto" hangingPunct="1">
              <a:spcBef>
                <a:spcPts val="0"/>
              </a:spcBef>
              <a:spcAft>
                <a:spcPts val="1800"/>
              </a:spcAft>
              <a:defRPr/>
            </a:pPr>
            <a:r>
              <a:rPr lang="tr-TR" sz="1600" dirty="0">
                <a:latin typeface="Arial" pitchFamily="34" charset="0"/>
                <a:cs typeface="Arial" pitchFamily="34" charset="0"/>
              </a:rPr>
              <a:t>Yüksekten düşme temel emniyet sistemlerinin kullanımı</a:t>
            </a:r>
          </a:p>
          <a:p>
            <a:pPr indent="-227013" algn="just" eaLnBrk="1" fontAlgn="auto" hangingPunct="1">
              <a:spcBef>
                <a:spcPts val="0"/>
              </a:spcBef>
              <a:spcAft>
                <a:spcPts val="1800"/>
              </a:spcAft>
              <a:defRPr/>
            </a:pPr>
            <a:r>
              <a:rPr lang="tr-TR" sz="1600" dirty="0">
                <a:latin typeface="Arial" pitchFamily="34" charset="0"/>
                <a:cs typeface="Arial" pitchFamily="34" charset="0"/>
              </a:rPr>
              <a:t>Nesnelerin yüksekten düşmelerinin önlenmesi</a:t>
            </a:r>
          </a:p>
          <a:p>
            <a:pPr indent="-227013" algn="just" eaLnBrk="1" fontAlgn="auto" hangingPunct="1">
              <a:spcBef>
                <a:spcPts val="0"/>
              </a:spcBef>
              <a:spcAft>
                <a:spcPts val="1800"/>
              </a:spcAft>
              <a:defRPr/>
            </a:pPr>
            <a:r>
              <a:rPr lang="tr-TR" sz="1600" dirty="0">
                <a:latin typeface="Arial" pitchFamily="34" charset="0"/>
                <a:cs typeface="Arial" pitchFamily="34" charset="0"/>
              </a:rPr>
              <a:t>Kişisel düşme durduran kilit sistemlerinin denetlenmesi</a:t>
            </a:r>
          </a:p>
          <a:p>
            <a:pPr indent="-227013" algn="just" eaLnBrk="1" fontAlgn="auto" hangingPunct="1">
              <a:spcBef>
                <a:spcPts val="0"/>
              </a:spcBef>
              <a:spcAft>
                <a:spcPts val="1800"/>
              </a:spcAft>
              <a:defRPr/>
            </a:pPr>
            <a:r>
              <a:rPr lang="tr-TR" sz="1600" dirty="0">
                <a:latin typeface="Arial" pitchFamily="34" charset="0"/>
                <a:cs typeface="Arial" pitchFamily="34" charset="0"/>
              </a:rPr>
              <a:t>Kendinizin ve diğer çalışanların yüksekten düşmelerinin önlenmesi</a:t>
            </a:r>
          </a:p>
        </p:txBody>
      </p:sp>
      <p:pic>
        <p:nvPicPr>
          <p:cNvPr id="4100" name="Picture 2" descr="http://www.clker.com/cliparts/f/0/6/d/1206575757220353324yves_guillou_protections_2.svg.hi.png">
            <a:extLst>
              <a:ext uri="{FF2B5EF4-FFF2-40B4-BE49-F238E27FC236}">
                <a16:creationId xmlns:a16="http://schemas.microsoft.com/office/drawing/2014/main" id="{DD6CB238-FEC5-4875-AF9F-ED4FF5FBCDC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0788" y="2276475"/>
            <a:ext cx="2617787"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fade">
                                      <p:cBhvr>
                                        <p:cTn id="7" dur="1000"/>
                                        <p:tgtEl>
                                          <p:spTgt spid="82947">
                                            <p:txEl>
                                              <p:pRg st="0" end="0"/>
                                            </p:txEl>
                                          </p:spTgt>
                                        </p:tgtEl>
                                      </p:cBhvr>
                                    </p:animEffect>
                                    <p:anim calcmode="lin" valueType="num">
                                      <p:cBhvr>
                                        <p:cTn id="8" dur="10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29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2947">
                                            <p:txEl>
                                              <p:pRg st="2" end="2"/>
                                            </p:txEl>
                                          </p:spTgt>
                                        </p:tgtEl>
                                        <p:attrNameLst>
                                          <p:attrName>style.visibility</p:attrName>
                                        </p:attrNameLst>
                                      </p:cBhvr>
                                      <p:to>
                                        <p:strVal val="visible"/>
                                      </p:to>
                                    </p:set>
                                    <p:animEffect transition="in" filter="fade">
                                      <p:cBhvr>
                                        <p:cTn id="14" dur="1000"/>
                                        <p:tgtEl>
                                          <p:spTgt spid="82947">
                                            <p:txEl>
                                              <p:pRg st="2" end="2"/>
                                            </p:txEl>
                                          </p:spTgt>
                                        </p:tgtEl>
                                      </p:cBhvr>
                                    </p:animEffect>
                                    <p:anim calcmode="lin" valueType="num">
                                      <p:cBhvr>
                                        <p:cTn id="15" dur="10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29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2947">
                                            <p:txEl>
                                              <p:pRg st="3" end="3"/>
                                            </p:txEl>
                                          </p:spTgt>
                                        </p:tgtEl>
                                        <p:attrNameLst>
                                          <p:attrName>style.visibility</p:attrName>
                                        </p:attrNameLst>
                                      </p:cBhvr>
                                      <p:to>
                                        <p:strVal val="visible"/>
                                      </p:to>
                                    </p:set>
                                    <p:animEffect transition="in" filter="fade">
                                      <p:cBhvr>
                                        <p:cTn id="21" dur="1000"/>
                                        <p:tgtEl>
                                          <p:spTgt spid="82947">
                                            <p:txEl>
                                              <p:pRg st="3" end="3"/>
                                            </p:txEl>
                                          </p:spTgt>
                                        </p:tgtEl>
                                      </p:cBhvr>
                                    </p:animEffect>
                                    <p:anim calcmode="lin" valueType="num">
                                      <p:cBhvr>
                                        <p:cTn id="22" dur="10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29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2947">
                                            <p:txEl>
                                              <p:pRg st="4" end="4"/>
                                            </p:txEl>
                                          </p:spTgt>
                                        </p:tgtEl>
                                        <p:attrNameLst>
                                          <p:attrName>style.visibility</p:attrName>
                                        </p:attrNameLst>
                                      </p:cBhvr>
                                      <p:to>
                                        <p:strVal val="visible"/>
                                      </p:to>
                                    </p:set>
                                    <p:animEffect transition="in" filter="fade">
                                      <p:cBhvr>
                                        <p:cTn id="28" dur="1000"/>
                                        <p:tgtEl>
                                          <p:spTgt spid="82947">
                                            <p:txEl>
                                              <p:pRg st="4" end="4"/>
                                            </p:txEl>
                                          </p:spTgt>
                                        </p:tgtEl>
                                      </p:cBhvr>
                                    </p:animEffect>
                                    <p:anim calcmode="lin" valueType="num">
                                      <p:cBhvr>
                                        <p:cTn id="29" dur="10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29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2947">
                                            <p:txEl>
                                              <p:pRg st="5" end="5"/>
                                            </p:txEl>
                                          </p:spTgt>
                                        </p:tgtEl>
                                        <p:attrNameLst>
                                          <p:attrName>style.visibility</p:attrName>
                                        </p:attrNameLst>
                                      </p:cBhvr>
                                      <p:to>
                                        <p:strVal val="visible"/>
                                      </p:to>
                                    </p:set>
                                    <p:animEffect transition="in" filter="fade">
                                      <p:cBhvr>
                                        <p:cTn id="35" dur="1000"/>
                                        <p:tgtEl>
                                          <p:spTgt spid="82947">
                                            <p:txEl>
                                              <p:pRg st="5" end="5"/>
                                            </p:txEl>
                                          </p:spTgt>
                                        </p:tgtEl>
                                      </p:cBhvr>
                                    </p:animEffect>
                                    <p:anim calcmode="lin" valueType="num">
                                      <p:cBhvr>
                                        <p:cTn id="36" dur="1000" fill="hold"/>
                                        <p:tgtEl>
                                          <p:spTgt spid="8294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29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2947">
                                            <p:txEl>
                                              <p:pRg st="6" end="6"/>
                                            </p:txEl>
                                          </p:spTgt>
                                        </p:tgtEl>
                                        <p:attrNameLst>
                                          <p:attrName>style.visibility</p:attrName>
                                        </p:attrNameLst>
                                      </p:cBhvr>
                                      <p:to>
                                        <p:strVal val="visible"/>
                                      </p:to>
                                    </p:set>
                                    <p:animEffect transition="in" filter="fade">
                                      <p:cBhvr>
                                        <p:cTn id="42" dur="1000"/>
                                        <p:tgtEl>
                                          <p:spTgt spid="82947">
                                            <p:txEl>
                                              <p:pRg st="6" end="6"/>
                                            </p:txEl>
                                          </p:spTgt>
                                        </p:tgtEl>
                                      </p:cBhvr>
                                    </p:animEffect>
                                    <p:anim calcmode="lin" valueType="num">
                                      <p:cBhvr>
                                        <p:cTn id="43" dur="1000" fill="hold"/>
                                        <p:tgtEl>
                                          <p:spTgt spid="8294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294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
            <a:extLst>
              <a:ext uri="{FF2B5EF4-FFF2-40B4-BE49-F238E27FC236}">
                <a16:creationId xmlns:a16="http://schemas.microsoft.com/office/drawing/2014/main" id="{1B271D48-10E9-4488-9269-40B1A8FB3F40}"/>
              </a:ext>
            </a:extLst>
          </p:cNvPr>
          <p:cNvSpPr txBox="1">
            <a:spLocks noChangeArrowheads="1"/>
          </p:cNvSpPr>
          <p:nvPr/>
        </p:nvSpPr>
        <p:spPr bwMode="auto">
          <a:xfrm>
            <a:off x="0" y="4941888"/>
            <a:ext cx="90360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algn="just" eaLnBrk="1" hangingPunct="1">
              <a:spcAft>
                <a:spcPts val="1200"/>
              </a:spcAft>
              <a:buFont typeface="Arial" panose="020B0604020202020204" pitchFamily="34" charset="0"/>
              <a:buChar char="•"/>
            </a:pPr>
            <a:r>
              <a:rPr lang="tr-TR" altLang="tr-TR">
                <a:latin typeface="Arial" panose="020B0604020202020204" pitchFamily="34" charset="0"/>
              </a:rPr>
              <a:t>KEA’da, yalnızca kalifiye elemanların çalışmalarına izin verilir.</a:t>
            </a:r>
          </a:p>
          <a:p>
            <a:pPr lvl="1" algn="just" eaLnBrk="1" hangingPunct="1">
              <a:spcAft>
                <a:spcPts val="1200"/>
              </a:spcAft>
              <a:buFont typeface="Arial" panose="020B0604020202020204" pitchFamily="34" charset="0"/>
              <a:buChar char="•"/>
            </a:pPr>
            <a:r>
              <a:rPr lang="tr-TR" altLang="tr-TR">
                <a:latin typeface="Arial" panose="020B0604020202020204" pitchFamily="34" charset="0"/>
              </a:rPr>
              <a:t>KEA’da genellikle korkuluklar da bulunmaz veya kaldırılmak zorunda kalınmıştır, bu yüzden düşme koruma sistemleri kullanılmadan çalışma yapılması yasaktır. </a:t>
            </a:r>
          </a:p>
        </p:txBody>
      </p:sp>
      <p:sp>
        <p:nvSpPr>
          <p:cNvPr id="22531" name="Rectangle 4">
            <a:extLst>
              <a:ext uri="{FF2B5EF4-FFF2-40B4-BE49-F238E27FC236}">
                <a16:creationId xmlns:a16="http://schemas.microsoft.com/office/drawing/2014/main" id="{51ADE386-9FB3-4AAD-87C2-72E2BA8C0C3D}"/>
              </a:ext>
            </a:extLst>
          </p:cNvPr>
          <p:cNvSpPr>
            <a:spLocks noGrp="1" noChangeArrowheads="1"/>
          </p:cNvSpPr>
          <p:nvPr>
            <p:ph type="title"/>
          </p:nvPr>
        </p:nvSpPr>
        <p:spPr>
          <a:xfrm>
            <a:off x="611188" y="188913"/>
            <a:ext cx="8112125" cy="692150"/>
          </a:xfrm>
        </p:spPr>
        <p:txBody>
          <a:bodyPr/>
          <a:lstStyle/>
          <a:p>
            <a:pPr eaLnBrk="1" hangingPunct="1"/>
            <a:r>
              <a:rPr lang="tr-TR" altLang="tr-TR" sz="3600" b="1">
                <a:solidFill>
                  <a:srgbClr val="FFFF00"/>
                </a:solidFill>
                <a:ea typeface="宋体" panose="02010600030101010101" pitchFamily="2" charset="-122"/>
              </a:rPr>
              <a:t>Kontrollü Erişim Alanları (KEA)</a:t>
            </a:r>
            <a:endParaRPr lang="en-US" altLang="tr-TR" sz="3600">
              <a:solidFill>
                <a:srgbClr val="FFFF00"/>
              </a:solidFill>
              <a:ea typeface="宋体" panose="02010600030101010101" pitchFamily="2" charset="-122"/>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831CA47-0437-470D-81D2-980DD1DD4863}"/>
              </a:ext>
            </a:extLst>
          </p:cNvPr>
          <p:cNvSpPr>
            <a:spLocks noGrp="1" noChangeArrowheads="1"/>
          </p:cNvSpPr>
          <p:nvPr>
            <p:ph type="title"/>
          </p:nvPr>
        </p:nvSpPr>
        <p:spPr/>
        <p:txBody>
          <a:bodyPr/>
          <a:lstStyle/>
          <a:p>
            <a:pPr eaLnBrk="1" hangingPunct="1"/>
            <a:r>
              <a:rPr lang="tr-TR" altLang="tr-TR" sz="2800" b="1">
                <a:ea typeface="宋体" panose="02010600030101010101" pitchFamily="2" charset="-122"/>
              </a:rPr>
              <a:t>Delik veya Çukur Kapakları</a:t>
            </a:r>
            <a:endParaRPr lang="en-US" altLang="tr-TR" sz="2800" b="1">
              <a:ea typeface="宋体" panose="02010600030101010101" pitchFamily="2" charset="-122"/>
            </a:endParaRPr>
          </a:p>
        </p:txBody>
      </p:sp>
      <p:sp>
        <p:nvSpPr>
          <p:cNvPr id="22531" name="Rectangle 3">
            <a:extLst>
              <a:ext uri="{FF2B5EF4-FFF2-40B4-BE49-F238E27FC236}">
                <a16:creationId xmlns:a16="http://schemas.microsoft.com/office/drawing/2014/main" id="{029A995F-48EF-4E5E-AED9-5F78C2AB881C}"/>
              </a:ext>
            </a:extLst>
          </p:cNvPr>
          <p:cNvSpPr>
            <a:spLocks noGrp="1" noChangeArrowheads="1"/>
          </p:cNvSpPr>
          <p:nvPr>
            <p:ph idx="1"/>
          </p:nvPr>
        </p:nvSpPr>
        <p:spPr>
          <a:xfrm>
            <a:off x="0" y="1773238"/>
            <a:ext cx="5940425" cy="4176712"/>
          </a:xfrm>
        </p:spPr>
        <p:txBody>
          <a:bodyPr/>
          <a:lstStyle/>
          <a:p>
            <a:pPr lvl="1" algn="just" eaLnBrk="1" hangingPunct="1">
              <a:spcBef>
                <a:spcPct val="0"/>
              </a:spcBef>
              <a:spcAft>
                <a:spcPts val="1800"/>
              </a:spcAft>
            </a:pPr>
            <a:r>
              <a:rPr lang="tr-TR" altLang="tr-TR" sz="1600">
                <a:latin typeface="Arial" panose="020B0604020202020204" pitchFamily="34" charset="0"/>
                <a:ea typeface="宋体" panose="02010600030101010101" pitchFamily="2" charset="-122"/>
                <a:cs typeface="Arial" panose="020B0604020202020204" pitchFamily="34" charset="0"/>
              </a:rPr>
              <a:t>İşçinin tüm vücudunun veya vücudunun bir kısmının çalışma yüzeyinin altına çökmesini engellemek üzere yapılırlar.</a:t>
            </a:r>
          </a:p>
          <a:p>
            <a:pPr lvl="1" algn="just" eaLnBrk="1" hangingPunct="1">
              <a:spcBef>
                <a:spcPct val="0"/>
              </a:spcBef>
              <a:spcAft>
                <a:spcPts val="1800"/>
              </a:spcAft>
            </a:pPr>
            <a:r>
              <a:rPr lang="tr-TR" altLang="tr-TR" sz="1600">
                <a:latin typeface="Arial" panose="020B0604020202020204" pitchFamily="34" charset="0"/>
                <a:ea typeface="宋体" panose="02010600030101010101" pitchFamily="2" charset="-122"/>
                <a:cs typeface="Arial" panose="020B0604020202020204" pitchFamily="34" charset="0"/>
              </a:rPr>
              <a:t>5 cm. veya daha fazla genişlikteki tüm delik veya çukurlar için kapak yapılması gerekir.</a:t>
            </a:r>
          </a:p>
          <a:p>
            <a:pPr lvl="1" algn="just" eaLnBrk="1" hangingPunct="1">
              <a:spcBef>
                <a:spcPct val="0"/>
              </a:spcBef>
              <a:spcAft>
                <a:spcPts val="1800"/>
              </a:spcAft>
            </a:pPr>
            <a:r>
              <a:rPr lang="tr-TR" altLang="tr-TR" sz="1600">
                <a:latin typeface="Arial" panose="020B0604020202020204" pitchFamily="34" charset="0"/>
                <a:ea typeface="宋体" panose="02010600030101010101" pitchFamily="2" charset="-122"/>
                <a:cs typeface="Arial" panose="020B0604020202020204" pitchFamily="34" charset="0"/>
              </a:rPr>
              <a:t>Kapak veya kaplamalar üzerinden çekme ihtimali olan insan ya da ekipmanın iki katı ağırlığına dayanabilecek mukavemette olmalıdır.</a:t>
            </a:r>
          </a:p>
          <a:p>
            <a:pPr lvl="1" algn="just" eaLnBrk="1" hangingPunct="1">
              <a:spcBef>
                <a:spcPct val="0"/>
              </a:spcBef>
              <a:spcAft>
                <a:spcPts val="1800"/>
              </a:spcAft>
            </a:pPr>
            <a:r>
              <a:rPr lang="tr-TR" altLang="tr-TR" sz="1600">
                <a:latin typeface="Arial" panose="020B0604020202020204" pitchFamily="34" charset="0"/>
                <a:ea typeface="宋体" panose="02010600030101010101" pitchFamily="2" charset="-122"/>
                <a:cs typeface="Arial" panose="020B0604020202020204" pitchFamily="34" charset="0"/>
              </a:rPr>
              <a:t>Kapaklar çukur üzerine uygun yöntemle sabitlenerek, insan, ekipman veya rüzgar nedeniyle yerlerinden oynatılmamalıdır.</a:t>
            </a:r>
          </a:p>
          <a:p>
            <a:pPr lvl="1" algn="just" eaLnBrk="1" hangingPunct="1">
              <a:spcBef>
                <a:spcPct val="0"/>
              </a:spcBef>
              <a:spcAft>
                <a:spcPts val="1800"/>
              </a:spcAft>
            </a:pPr>
            <a:r>
              <a:rPr lang="tr-TR" altLang="tr-TR" sz="1600">
                <a:latin typeface="Arial" panose="020B0604020202020204" pitchFamily="34" charset="0"/>
                <a:ea typeface="宋体" panose="02010600030101010101" pitchFamily="2" charset="-122"/>
                <a:cs typeface="Arial" panose="020B0604020202020204" pitchFamily="34" charset="0"/>
              </a:rPr>
              <a:t>Son olarak, tüm kaplamalar renkle kodlanmalı veya </a:t>
            </a:r>
            <a:r>
              <a:rPr lang="tr-TR" altLang="tr-TR" sz="1600" b="1">
                <a:latin typeface="Arial" panose="020B0604020202020204" pitchFamily="34" charset="0"/>
                <a:ea typeface="宋体" panose="02010600030101010101" pitchFamily="2" charset="-122"/>
                <a:cs typeface="Arial" panose="020B0604020202020204" pitchFamily="34" charset="0"/>
              </a:rPr>
              <a:t>«Delik» </a:t>
            </a:r>
            <a:r>
              <a:rPr lang="tr-TR" altLang="tr-TR" sz="1600">
                <a:latin typeface="Arial" panose="020B0604020202020204" pitchFamily="34" charset="0"/>
                <a:ea typeface="宋体" panose="02010600030101010101" pitchFamily="2" charset="-122"/>
                <a:cs typeface="Arial" panose="020B0604020202020204" pitchFamily="34" charset="0"/>
              </a:rPr>
              <a:t>veya </a:t>
            </a:r>
            <a:r>
              <a:rPr lang="tr-TR" altLang="tr-TR" sz="1600" b="1">
                <a:latin typeface="Arial" panose="020B0604020202020204" pitchFamily="34" charset="0"/>
                <a:ea typeface="宋体" panose="02010600030101010101" pitchFamily="2" charset="-122"/>
                <a:cs typeface="Arial" panose="020B0604020202020204" pitchFamily="34" charset="0"/>
              </a:rPr>
              <a:t>«Çukur» </a:t>
            </a:r>
            <a:r>
              <a:rPr lang="tr-TR" altLang="tr-TR" sz="1600">
                <a:latin typeface="Arial" panose="020B0604020202020204" pitchFamily="34" charset="0"/>
                <a:ea typeface="宋体" panose="02010600030101010101" pitchFamily="2" charset="-122"/>
                <a:cs typeface="Arial" panose="020B0604020202020204" pitchFamily="34" charset="0"/>
              </a:rPr>
              <a:t>ibaresiyle işaretlenmelidir. </a:t>
            </a:r>
            <a:endParaRPr lang="en-US" altLang="tr-TR" sz="1600">
              <a:latin typeface="Arial" panose="020B0604020202020204" pitchFamily="34" charset="0"/>
              <a:ea typeface="宋体" panose="02010600030101010101" pitchFamily="2" charset="-122"/>
              <a:cs typeface="Arial" panose="020B0604020202020204" pitchFamily="34" charset="0"/>
            </a:endParaRPr>
          </a:p>
        </p:txBody>
      </p:sp>
      <p:pic>
        <p:nvPicPr>
          <p:cNvPr id="23556" name="Picture 5" descr="http://www.google.com.tr/url?source=imglanding&amp;ct=img&amp;q=http://www.sakaryagazetesi.info/upload/haberler/b/7e81d11e.jpg&amp;sa=X&amp;ei=KJmeUOaHLeWp4gS-o4G4CA&amp;ved=0CAsQ8wc4Ow&amp;usg=AFQjCNEZ4_6ndydPSKVc708-niYOb9FalA">
            <a:extLst>
              <a:ext uri="{FF2B5EF4-FFF2-40B4-BE49-F238E27FC236}">
                <a16:creationId xmlns:a16="http://schemas.microsoft.com/office/drawing/2014/main" id="{7E986D0A-C64B-4925-9B43-8C559759AA6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19825" y="2060575"/>
            <a:ext cx="286385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fade">
                                      <p:cBhvr>
                                        <p:cTn id="14" dur="1000"/>
                                        <p:tgtEl>
                                          <p:spTgt spid="22531">
                                            <p:txEl>
                                              <p:pRg st="1" end="1"/>
                                            </p:txEl>
                                          </p:spTgt>
                                        </p:tgtEl>
                                      </p:cBhvr>
                                    </p:animEffect>
                                    <p:anim calcmode="lin" valueType="num">
                                      <p:cBhvr>
                                        <p:cTn id="15"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1000"/>
                                        <p:tgtEl>
                                          <p:spTgt spid="22531">
                                            <p:txEl>
                                              <p:pRg st="2" end="2"/>
                                            </p:txEl>
                                          </p:spTgt>
                                        </p:tgtEl>
                                      </p:cBhvr>
                                    </p:animEffect>
                                    <p:anim calcmode="lin" valueType="num">
                                      <p:cBhvr>
                                        <p:cTn id="22"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Effect transition="in" filter="fade">
                                      <p:cBhvr>
                                        <p:cTn id="28" dur="1000"/>
                                        <p:tgtEl>
                                          <p:spTgt spid="22531">
                                            <p:txEl>
                                              <p:pRg st="3" end="3"/>
                                            </p:txEl>
                                          </p:spTgt>
                                        </p:tgtEl>
                                      </p:cBhvr>
                                    </p:animEffect>
                                    <p:anim calcmode="lin" valueType="num">
                                      <p:cBhvr>
                                        <p:cTn id="29"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531">
                                            <p:txEl>
                                              <p:pRg st="4" end="4"/>
                                            </p:txEl>
                                          </p:spTgt>
                                        </p:tgtEl>
                                        <p:attrNameLst>
                                          <p:attrName>style.visibility</p:attrName>
                                        </p:attrNameLst>
                                      </p:cBhvr>
                                      <p:to>
                                        <p:strVal val="visible"/>
                                      </p:to>
                                    </p:set>
                                    <p:animEffect transition="in" filter="fade">
                                      <p:cBhvr>
                                        <p:cTn id="35" dur="1000"/>
                                        <p:tgtEl>
                                          <p:spTgt spid="22531">
                                            <p:txEl>
                                              <p:pRg st="4" end="4"/>
                                            </p:txEl>
                                          </p:spTgt>
                                        </p:tgtEl>
                                      </p:cBhvr>
                                    </p:animEffect>
                                    <p:anim calcmode="lin" valueType="num">
                                      <p:cBhvr>
                                        <p:cTn id="36"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E5630030-C2BE-4122-817B-ADD2E6754128}"/>
              </a:ext>
            </a:extLst>
          </p:cNvPr>
          <p:cNvSpPr>
            <a:spLocks noGrp="1" noChangeArrowheads="1"/>
          </p:cNvSpPr>
          <p:nvPr>
            <p:ph type="title"/>
          </p:nvPr>
        </p:nvSpPr>
        <p:spPr>
          <a:xfrm>
            <a:off x="468313" y="549275"/>
            <a:ext cx="8229600" cy="1143000"/>
          </a:xfrm>
        </p:spPr>
        <p:txBody>
          <a:bodyPr/>
          <a:lstStyle/>
          <a:p>
            <a:pPr eaLnBrk="1" hangingPunct="1"/>
            <a:r>
              <a:rPr lang="tr-TR" altLang="tr-TR" sz="3200" b="1">
                <a:ea typeface="宋体" panose="02010600030101010101" pitchFamily="2" charset="-122"/>
              </a:rPr>
              <a:t>Nesnelerin Yüksekten Düşmelerinin Engellenmesi</a:t>
            </a:r>
            <a:endParaRPr lang="en-US" altLang="tr-TR" sz="3200" b="1">
              <a:ea typeface="宋体" panose="02010600030101010101" pitchFamily="2" charset="-122"/>
            </a:endParaRPr>
          </a:p>
        </p:txBody>
      </p:sp>
      <p:sp>
        <p:nvSpPr>
          <p:cNvPr id="95238" name="Rectangle 6">
            <a:extLst>
              <a:ext uri="{FF2B5EF4-FFF2-40B4-BE49-F238E27FC236}">
                <a16:creationId xmlns:a16="http://schemas.microsoft.com/office/drawing/2014/main" id="{358BC1A3-D4B7-43DB-B6F3-258B2309266C}"/>
              </a:ext>
            </a:extLst>
          </p:cNvPr>
          <p:cNvSpPr>
            <a:spLocks noGrp="1" noChangeArrowheads="1"/>
          </p:cNvSpPr>
          <p:nvPr>
            <p:ph idx="1"/>
          </p:nvPr>
        </p:nvSpPr>
        <p:spPr>
          <a:xfrm>
            <a:off x="323850" y="1989138"/>
            <a:ext cx="5832475" cy="4525962"/>
          </a:xfrm>
        </p:spPr>
        <p:txBody>
          <a:bodyPr rtlCol="0">
            <a:normAutofit fontScale="92500" lnSpcReduction="20000"/>
          </a:bodyPr>
          <a:lstStyle/>
          <a:p>
            <a:pPr lvl="1" algn="just" eaLnBrk="1" fontAlgn="auto" hangingPunct="1">
              <a:spcBef>
                <a:spcPts val="0"/>
              </a:spcBef>
              <a:spcAft>
                <a:spcPts val="1800"/>
              </a:spcAft>
              <a:defRPr/>
            </a:pPr>
            <a:r>
              <a:rPr lang="tr-TR" sz="1600" dirty="0">
                <a:latin typeface="Arial" pitchFamily="34" charset="0"/>
                <a:cs typeface="Arial" pitchFamily="34" charset="0"/>
              </a:rPr>
              <a:t>Yüksekte çalışmakta olan işçilerin korkuluklarına, tabandan üst raya kadar panel konularak, kullanılan ekipmanın aşağıda çalışmakta olan diğer işçilerin üstüne düşmesi engellenmelidir. </a:t>
            </a:r>
          </a:p>
          <a:p>
            <a:pPr lvl="1" algn="just" eaLnBrk="1" fontAlgn="auto" hangingPunct="1">
              <a:spcBef>
                <a:spcPts val="0"/>
              </a:spcBef>
              <a:spcAft>
                <a:spcPts val="1800"/>
              </a:spcAft>
              <a:defRPr/>
            </a:pPr>
            <a:r>
              <a:rPr lang="tr-TR" sz="1600" dirty="0">
                <a:latin typeface="Arial" pitchFamily="34" charset="0"/>
                <a:cs typeface="Arial" pitchFamily="34" charset="0"/>
              </a:rPr>
              <a:t>Malzemeler, açık hattan [düşme hattı] en az 120 cm. uzakta depolanmalıdır. Atık malzeme vakit geçirilmeden alan dışına taşınarak, düzen ve tertip sağlanmalıdır.</a:t>
            </a:r>
          </a:p>
          <a:p>
            <a:pPr lvl="1" algn="just" eaLnBrk="1" fontAlgn="auto" hangingPunct="1">
              <a:spcBef>
                <a:spcPts val="0"/>
              </a:spcBef>
              <a:spcAft>
                <a:spcPts val="1800"/>
              </a:spcAft>
              <a:defRPr/>
            </a:pPr>
            <a:r>
              <a:rPr lang="tr-TR" sz="1600" dirty="0">
                <a:latin typeface="Arial" pitchFamily="34" charset="0"/>
                <a:cs typeface="Arial" pitchFamily="34" charset="0"/>
              </a:rPr>
              <a:t>Çatı işlerinde, eğer kenar korkuluklarına panel takılmamışsa, malzeme çatı kenarından en az 180 cm içeride depolanmalıdır. Depolanan malzemenin de kendi içerisinde dengede olmasına dikkat edilmelidir.</a:t>
            </a:r>
          </a:p>
          <a:p>
            <a:pPr lvl="1" algn="just" eaLnBrk="1" fontAlgn="auto" hangingPunct="1">
              <a:spcBef>
                <a:spcPts val="0"/>
              </a:spcBef>
              <a:spcAft>
                <a:spcPts val="1800"/>
              </a:spcAft>
              <a:defRPr/>
            </a:pPr>
            <a:r>
              <a:rPr lang="tr-TR" sz="1600" dirty="0">
                <a:latin typeface="Arial" pitchFamily="34" charset="0"/>
                <a:cs typeface="Arial" pitchFamily="34" charset="0"/>
              </a:rPr>
              <a:t>Aşağıda çalışan işçilerin korunması için </a:t>
            </a:r>
            <a:r>
              <a:rPr lang="tr-TR" sz="1600" dirty="0" err="1">
                <a:latin typeface="Arial" pitchFamily="34" charset="0"/>
                <a:cs typeface="Arial" pitchFamily="34" charset="0"/>
              </a:rPr>
              <a:t>kanopi</a:t>
            </a:r>
            <a:r>
              <a:rPr lang="tr-TR" sz="1600" dirty="0">
                <a:latin typeface="Arial" pitchFamily="34" charset="0"/>
                <a:cs typeface="Arial" pitchFamily="34" charset="0"/>
              </a:rPr>
              <a:t> de kullanılabilir. Ancak </a:t>
            </a:r>
            <a:r>
              <a:rPr lang="tr-TR" sz="1600" dirty="0" err="1">
                <a:latin typeface="Arial" pitchFamily="34" charset="0"/>
                <a:cs typeface="Arial" pitchFamily="34" charset="0"/>
              </a:rPr>
              <a:t>kanopiler</a:t>
            </a:r>
            <a:r>
              <a:rPr lang="tr-TR" sz="1600" dirty="0">
                <a:latin typeface="Arial" pitchFamily="34" charset="0"/>
                <a:cs typeface="Arial" pitchFamily="34" charset="0"/>
              </a:rPr>
              <a:t> düşen cisim tarafından delinmeyecek veya çökmeyecek kadar dayanıklı olmalıdır</a:t>
            </a:r>
          </a:p>
          <a:p>
            <a:pPr lvl="1" algn="just" eaLnBrk="1" fontAlgn="auto" hangingPunct="1">
              <a:spcBef>
                <a:spcPts val="0"/>
              </a:spcBef>
              <a:spcAft>
                <a:spcPts val="1800"/>
              </a:spcAft>
              <a:defRPr/>
            </a:pPr>
            <a:r>
              <a:rPr lang="tr-TR" sz="1600" dirty="0">
                <a:latin typeface="Arial" pitchFamily="34" charset="0"/>
                <a:cs typeface="Arial" pitchFamily="34" charset="0"/>
              </a:rPr>
              <a:t>Nesnelerin düşme ihtimalinin yüksek olduğu alanlar barikatlarla koruma altına alınmalıdır.</a:t>
            </a:r>
          </a:p>
          <a:p>
            <a:pPr lvl="1" eaLnBrk="1" fontAlgn="auto" hangingPunct="1">
              <a:spcAft>
                <a:spcPts val="0"/>
              </a:spcAft>
              <a:defRPr/>
            </a:pPr>
            <a:endParaRPr lang="en-US" sz="1400" dirty="0"/>
          </a:p>
        </p:txBody>
      </p:sp>
      <p:pic>
        <p:nvPicPr>
          <p:cNvPr id="24580" name="Picture 4">
            <a:extLst>
              <a:ext uri="{FF2B5EF4-FFF2-40B4-BE49-F238E27FC236}">
                <a16:creationId xmlns:a16="http://schemas.microsoft.com/office/drawing/2014/main" id="{82AB44FF-3EAF-496F-8FC6-92FA6403BAB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92863" y="2349500"/>
            <a:ext cx="27178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238">
                                            <p:txEl>
                                              <p:pRg st="0" end="0"/>
                                            </p:txEl>
                                          </p:spTgt>
                                        </p:tgtEl>
                                        <p:attrNameLst>
                                          <p:attrName>style.visibility</p:attrName>
                                        </p:attrNameLst>
                                      </p:cBhvr>
                                      <p:to>
                                        <p:strVal val="visible"/>
                                      </p:to>
                                    </p:set>
                                    <p:animEffect transition="in" filter="fade">
                                      <p:cBhvr>
                                        <p:cTn id="7" dur="1000"/>
                                        <p:tgtEl>
                                          <p:spTgt spid="95238">
                                            <p:txEl>
                                              <p:pRg st="0" end="0"/>
                                            </p:txEl>
                                          </p:spTgt>
                                        </p:tgtEl>
                                      </p:cBhvr>
                                    </p:animEffect>
                                    <p:anim calcmode="lin" valueType="num">
                                      <p:cBhvr>
                                        <p:cTn id="8" dur="1000" fill="hold"/>
                                        <p:tgtEl>
                                          <p:spTgt spid="952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52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5238">
                                            <p:txEl>
                                              <p:pRg st="1" end="1"/>
                                            </p:txEl>
                                          </p:spTgt>
                                        </p:tgtEl>
                                        <p:attrNameLst>
                                          <p:attrName>style.visibility</p:attrName>
                                        </p:attrNameLst>
                                      </p:cBhvr>
                                      <p:to>
                                        <p:strVal val="visible"/>
                                      </p:to>
                                    </p:set>
                                    <p:animEffect transition="in" filter="fade">
                                      <p:cBhvr>
                                        <p:cTn id="14" dur="1000"/>
                                        <p:tgtEl>
                                          <p:spTgt spid="95238">
                                            <p:txEl>
                                              <p:pRg st="1" end="1"/>
                                            </p:txEl>
                                          </p:spTgt>
                                        </p:tgtEl>
                                      </p:cBhvr>
                                    </p:animEffect>
                                    <p:anim calcmode="lin" valueType="num">
                                      <p:cBhvr>
                                        <p:cTn id="15" dur="1000" fill="hold"/>
                                        <p:tgtEl>
                                          <p:spTgt spid="952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52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5238">
                                            <p:txEl>
                                              <p:pRg st="2" end="2"/>
                                            </p:txEl>
                                          </p:spTgt>
                                        </p:tgtEl>
                                        <p:attrNameLst>
                                          <p:attrName>style.visibility</p:attrName>
                                        </p:attrNameLst>
                                      </p:cBhvr>
                                      <p:to>
                                        <p:strVal val="visible"/>
                                      </p:to>
                                    </p:set>
                                    <p:animEffect transition="in" filter="fade">
                                      <p:cBhvr>
                                        <p:cTn id="21" dur="1000"/>
                                        <p:tgtEl>
                                          <p:spTgt spid="95238">
                                            <p:txEl>
                                              <p:pRg st="2" end="2"/>
                                            </p:txEl>
                                          </p:spTgt>
                                        </p:tgtEl>
                                      </p:cBhvr>
                                    </p:animEffect>
                                    <p:anim calcmode="lin" valueType="num">
                                      <p:cBhvr>
                                        <p:cTn id="22" dur="1000" fill="hold"/>
                                        <p:tgtEl>
                                          <p:spTgt spid="952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52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5238">
                                            <p:txEl>
                                              <p:pRg st="3" end="3"/>
                                            </p:txEl>
                                          </p:spTgt>
                                        </p:tgtEl>
                                        <p:attrNameLst>
                                          <p:attrName>style.visibility</p:attrName>
                                        </p:attrNameLst>
                                      </p:cBhvr>
                                      <p:to>
                                        <p:strVal val="visible"/>
                                      </p:to>
                                    </p:set>
                                    <p:animEffect transition="in" filter="fade">
                                      <p:cBhvr>
                                        <p:cTn id="28" dur="1000"/>
                                        <p:tgtEl>
                                          <p:spTgt spid="95238">
                                            <p:txEl>
                                              <p:pRg st="3" end="3"/>
                                            </p:txEl>
                                          </p:spTgt>
                                        </p:tgtEl>
                                      </p:cBhvr>
                                    </p:animEffect>
                                    <p:anim calcmode="lin" valueType="num">
                                      <p:cBhvr>
                                        <p:cTn id="29" dur="1000" fill="hold"/>
                                        <p:tgtEl>
                                          <p:spTgt spid="952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52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5238">
                                            <p:txEl>
                                              <p:pRg st="4" end="4"/>
                                            </p:txEl>
                                          </p:spTgt>
                                        </p:tgtEl>
                                        <p:attrNameLst>
                                          <p:attrName>style.visibility</p:attrName>
                                        </p:attrNameLst>
                                      </p:cBhvr>
                                      <p:to>
                                        <p:strVal val="visible"/>
                                      </p:to>
                                    </p:set>
                                    <p:animEffect transition="in" filter="fade">
                                      <p:cBhvr>
                                        <p:cTn id="35" dur="1000"/>
                                        <p:tgtEl>
                                          <p:spTgt spid="95238">
                                            <p:txEl>
                                              <p:pRg st="4" end="4"/>
                                            </p:txEl>
                                          </p:spTgt>
                                        </p:tgtEl>
                                      </p:cBhvr>
                                    </p:animEffect>
                                    <p:anim calcmode="lin" valueType="num">
                                      <p:cBhvr>
                                        <p:cTn id="36" dur="1000" fill="hold"/>
                                        <p:tgtEl>
                                          <p:spTgt spid="952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52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602" name="Rectangle 9">
            <a:extLst>
              <a:ext uri="{FF2B5EF4-FFF2-40B4-BE49-F238E27FC236}">
                <a16:creationId xmlns:a16="http://schemas.microsoft.com/office/drawing/2014/main" id="{85FE4928-57F1-4615-9D7E-9215221879C9}"/>
              </a:ext>
            </a:extLst>
          </p:cNvPr>
          <p:cNvSpPr>
            <a:spLocks noGrp="1" noChangeArrowheads="1"/>
          </p:cNvSpPr>
          <p:nvPr>
            <p:ph type="title"/>
          </p:nvPr>
        </p:nvSpPr>
        <p:spPr>
          <a:xfrm>
            <a:off x="395288" y="620713"/>
            <a:ext cx="8229600" cy="1143000"/>
          </a:xfrm>
        </p:spPr>
        <p:txBody>
          <a:bodyPr/>
          <a:lstStyle/>
          <a:p>
            <a:pPr eaLnBrk="1" hangingPunct="1"/>
            <a:r>
              <a:rPr lang="tr-TR" altLang="tr-TR" sz="2400" b="1">
                <a:ea typeface="宋体" panose="02010600030101010101" pitchFamily="2" charset="-122"/>
              </a:rPr>
              <a:t>Nesnelerin Yüksekten </a:t>
            </a:r>
            <a:br>
              <a:rPr lang="tr-TR" altLang="tr-TR" sz="2400" b="1">
                <a:ea typeface="宋体" panose="02010600030101010101" pitchFamily="2" charset="-122"/>
              </a:rPr>
            </a:br>
            <a:r>
              <a:rPr lang="tr-TR" altLang="tr-TR" sz="2400" b="1">
                <a:ea typeface="宋体" panose="02010600030101010101" pitchFamily="2" charset="-122"/>
              </a:rPr>
              <a:t>Düşmelerinin Engellenmesi</a:t>
            </a:r>
            <a:endParaRPr lang="en-US" altLang="tr-TR" sz="1200" b="1">
              <a:ea typeface="宋体" panose="02010600030101010101" pitchFamily="2" charset="-122"/>
            </a:endParaRPr>
          </a:p>
        </p:txBody>
      </p:sp>
      <p:sp>
        <p:nvSpPr>
          <p:cNvPr id="24579" name="Rectangle 10">
            <a:extLst>
              <a:ext uri="{FF2B5EF4-FFF2-40B4-BE49-F238E27FC236}">
                <a16:creationId xmlns:a16="http://schemas.microsoft.com/office/drawing/2014/main" id="{2532E14F-675A-4464-8311-D87E76892511}"/>
              </a:ext>
            </a:extLst>
          </p:cNvPr>
          <p:cNvSpPr>
            <a:spLocks noGrp="1" noChangeArrowheads="1"/>
          </p:cNvSpPr>
          <p:nvPr>
            <p:ph idx="1"/>
          </p:nvPr>
        </p:nvSpPr>
        <p:spPr>
          <a:xfrm>
            <a:off x="2627313" y="2349500"/>
            <a:ext cx="5770562" cy="3095625"/>
          </a:xfrm>
        </p:spPr>
        <p:txBody>
          <a:bodyPr/>
          <a:lstStyle/>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Etek levhası kullanın. Bunlar en az 23 kg. mukavemetinde olmalı ve yüzeyden 9 cm. yüksekte olmalıdır. Eğer kullanılan malzeme veya ekipman 9 cm. ‘den daha yükseğe konulacaksa panel kullanılmalıdır.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Araç gerek, malzeme ve diğer ekipman ve artık maddeler tertipli tutularak aşağı düşme riskleri azaltılmalıdır.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Her hangi bir nesne, ne kadar pratik olursa olsun asla aşağı fırlatılmamalıdır. </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Çalıştığınız yerin üzerinde başka işçiler tarafından yine çalışma yapılıyorsa sağlam ve sert bir baret kullanın.</a:t>
            </a:r>
            <a:endParaRPr lang="en-US" altLang="tr-TR" sz="1500">
              <a:latin typeface="Arial" panose="020B0604020202020204" pitchFamily="34" charset="0"/>
              <a:ea typeface="宋体" panose="02010600030101010101" pitchFamily="2" charset="-122"/>
              <a:cs typeface="Arial" panose="020B0604020202020204" pitchFamily="34" charset="0"/>
            </a:endParaRPr>
          </a:p>
        </p:txBody>
      </p:sp>
      <p:pic>
        <p:nvPicPr>
          <p:cNvPr id="25604" name="Picture 4">
            <a:extLst>
              <a:ext uri="{FF2B5EF4-FFF2-40B4-BE49-F238E27FC236}">
                <a16:creationId xmlns:a16="http://schemas.microsoft.com/office/drawing/2014/main" id="{99200F21-25A3-4AEC-B686-036ED60F86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5288" y="2205038"/>
            <a:ext cx="20193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1000"/>
                                        <p:tgtEl>
                                          <p:spTgt spid="24579">
                                            <p:txEl>
                                              <p:pRg st="3" end="3"/>
                                            </p:txEl>
                                          </p:spTgt>
                                        </p:tgtEl>
                                      </p:cBhvr>
                                    </p:animEffect>
                                    <p:anim calcmode="lin" valueType="num">
                                      <p:cBhvr>
                                        <p:cTn id="29"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
            <a:extLst>
              <a:ext uri="{FF2B5EF4-FFF2-40B4-BE49-F238E27FC236}">
                <a16:creationId xmlns:a16="http://schemas.microsoft.com/office/drawing/2014/main" id="{0B5B8D3E-1A55-47BD-A4A2-AD8898B9C32C}"/>
              </a:ext>
            </a:extLst>
          </p:cNvPr>
          <p:cNvSpPr txBox="1">
            <a:spLocks noChangeArrowheads="1"/>
          </p:cNvSpPr>
          <p:nvPr/>
        </p:nvSpPr>
        <p:spPr bwMode="auto">
          <a:xfrm>
            <a:off x="0" y="4941888"/>
            <a:ext cx="90360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algn="just" eaLnBrk="1" hangingPunct="1">
              <a:spcAft>
                <a:spcPts val="1200"/>
              </a:spcAft>
              <a:buFont typeface="Arial" panose="020B0604020202020204" pitchFamily="34" charset="0"/>
              <a:buChar char="•"/>
            </a:pPr>
            <a:r>
              <a:rPr lang="tr-TR" altLang="tr-TR">
                <a:latin typeface="Arial" panose="020B0604020202020204" pitchFamily="34" charset="0"/>
              </a:rPr>
              <a:t>Temel düşmeden korunma sistemleri iyi anlaşıldı mı? </a:t>
            </a:r>
          </a:p>
          <a:p>
            <a:pPr lvl="1" algn="just" eaLnBrk="1" hangingPunct="1">
              <a:spcAft>
                <a:spcPts val="1200"/>
              </a:spcAft>
              <a:buFont typeface="Arial" panose="020B0604020202020204" pitchFamily="34" charset="0"/>
              <a:buChar char="•"/>
            </a:pPr>
            <a:r>
              <a:rPr lang="tr-TR" altLang="tr-TR">
                <a:latin typeface="Arial" panose="020B0604020202020204" pitchFamily="34" charset="0"/>
              </a:rPr>
              <a:t>Korkuluk sistemleri, vücut emniyet kemerleri, kontrollü erişim alanları, ikaz şeritleri, delik veya çukur kapakları, iş emniyeti izleme sistemleri veya nesnelerin yüksekten düşmelerinin engellenmesi?</a:t>
            </a:r>
          </a:p>
        </p:txBody>
      </p:sp>
      <p:sp>
        <p:nvSpPr>
          <p:cNvPr id="26627" name="Rectangle 4">
            <a:extLst>
              <a:ext uri="{FF2B5EF4-FFF2-40B4-BE49-F238E27FC236}">
                <a16:creationId xmlns:a16="http://schemas.microsoft.com/office/drawing/2014/main" id="{8B144CCD-7049-44EC-B326-A4DFD0715227}"/>
              </a:ext>
            </a:extLst>
          </p:cNvPr>
          <p:cNvSpPr>
            <a:spLocks noGrp="1" noChangeArrowheads="1"/>
          </p:cNvSpPr>
          <p:nvPr>
            <p:ph type="title"/>
          </p:nvPr>
        </p:nvSpPr>
        <p:spPr>
          <a:xfrm>
            <a:off x="611188" y="404813"/>
            <a:ext cx="8112125" cy="692150"/>
          </a:xfrm>
        </p:spPr>
        <p:txBody>
          <a:bodyPr/>
          <a:lstStyle/>
          <a:p>
            <a:pPr eaLnBrk="1" hangingPunct="1"/>
            <a:r>
              <a:rPr lang="tr-TR" altLang="tr-TR" sz="3600" b="1">
                <a:solidFill>
                  <a:srgbClr val="FFFF00"/>
                </a:solidFill>
                <a:ea typeface="宋体" panose="02010600030101010101" pitchFamily="2" charset="-122"/>
              </a:rPr>
              <a:t>Yüksekten Düşme Korunması – </a:t>
            </a:r>
            <a:br>
              <a:rPr lang="tr-TR" altLang="tr-TR" sz="3600" b="1">
                <a:solidFill>
                  <a:srgbClr val="FFFF00"/>
                </a:solidFill>
                <a:ea typeface="宋体" panose="02010600030101010101" pitchFamily="2" charset="-122"/>
              </a:rPr>
            </a:br>
            <a:r>
              <a:rPr lang="tr-TR" altLang="tr-TR" sz="3600" b="1">
                <a:solidFill>
                  <a:srgbClr val="FFFF00"/>
                </a:solidFill>
                <a:ea typeface="宋体" panose="02010600030101010101" pitchFamily="2" charset="-122"/>
              </a:rPr>
              <a:t>Sorunuz Var mı?</a:t>
            </a:r>
            <a:endParaRPr lang="en-US" altLang="tr-TR" sz="3600">
              <a:solidFill>
                <a:srgbClr val="FFFF00"/>
              </a:solidFill>
              <a:ea typeface="宋体" panose="02010600030101010101" pitchFamily="2" charset="-122"/>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50" name="Rectangle 25">
            <a:extLst>
              <a:ext uri="{FF2B5EF4-FFF2-40B4-BE49-F238E27FC236}">
                <a16:creationId xmlns:a16="http://schemas.microsoft.com/office/drawing/2014/main" id="{5A03D1E8-3647-4318-8ECE-6D51A0BD5747}"/>
              </a:ext>
            </a:extLst>
          </p:cNvPr>
          <p:cNvSpPr>
            <a:spLocks noGrp="1" noChangeArrowheads="1"/>
          </p:cNvSpPr>
          <p:nvPr>
            <p:ph type="title"/>
          </p:nvPr>
        </p:nvSpPr>
        <p:spPr>
          <a:xfrm>
            <a:off x="457200" y="476250"/>
            <a:ext cx="8229600" cy="649288"/>
          </a:xfrm>
        </p:spPr>
        <p:txBody>
          <a:bodyPr/>
          <a:lstStyle/>
          <a:p>
            <a:pPr eaLnBrk="1" hangingPunct="1"/>
            <a:r>
              <a:rPr lang="tr-TR" altLang="tr-TR" sz="3200" b="1">
                <a:ea typeface="宋体" panose="02010600030101010101" pitchFamily="2" charset="-122"/>
              </a:rPr>
              <a:t>Düşme Durdurma – Emniyet Ağ Sistemleri</a:t>
            </a:r>
            <a:endParaRPr lang="en-US" altLang="tr-TR" sz="3200" b="1">
              <a:ea typeface="宋体" panose="02010600030101010101" pitchFamily="2" charset="-122"/>
            </a:endParaRPr>
          </a:p>
        </p:txBody>
      </p:sp>
      <p:sp>
        <p:nvSpPr>
          <p:cNvPr id="91162" name="Rectangle 26">
            <a:extLst>
              <a:ext uri="{FF2B5EF4-FFF2-40B4-BE49-F238E27FC236}">
                <a16:creationId xmlns:a16="http://schemas.microsoft.com/office/drawing/2014/main" id="{60CC8D2C-A26F-469D-8A90-CFB6054F7C4A}"/>
              </a:ext>
            </a:extLst>
          </p:cNvPr>
          <p:cNvSpPr>
            <a:spLocks noGrp="1" noChangeArrowheads="1"/>
          </p:cNvSpPr>
          <p:nvPr>
            <p:ph idx="1"/>
          </p:nvPr>
        </p:nvSpPr>
        <p:spPr>
          <a:xfrm>
            <a:off x="0" y="1628775"/>
            <a:ext cx="6443663" cy="4895850"/>
          </a:xfrm>
        </p:spPr>
        <p:txBody>
          <a:bodyPr rtlCol="0">
            <a:normAutofit fontScale="92500" lnSpcReduction="20000"/>
          </a:bodyPr>
          <a:lstStyle/>
          <a:p>
            <a:pPr marL="114300" lvl="1" indent="0" algn="just" eaLnBrk="1" fontAlgn="auto" hangingPunct="1">
              <a:spcAft>
                <a:spcPts val="1800"/>
              </a:spcAft>
              <a:buFont typeface="Arial" panose="020B0604020202020204" pitchFamily="34" charset="0"/>
              <a:buNone/>
              <a:defRPr/>
            </a:pPr>
            <a:r>
              <a:rPr lang="tr-TR" sz="1600" b="1" u="sng" dirty="0">
                <a:latin typeface="Arial" pitchFamily="34" charset="0"/>
                <a:cs typeface="Arial" pitchFamily="34" charset="0"/>
              </a:rPr>
              <a:t>Hatırlanacağı üzere</a:t>
            </a:r>
            <a:r>
              <a:rPr lang="tr-TR" sz="1600" dirty="0">
                <a:latin typeface="Arial" pitchFamily="34" charset="0"/>
                <a:cs typeface="Arial" pitchFamily="34" charset="0"/>
              </a:rPr>
              <a:t>, düşme durdurma sistemleri, işçinin </a:t>
            </a:r>
            <a:r>
              <a:rPr lang="tr-TR" sz="1600" b="1" u="sng" dirty="0">
                <a:latin typeface="Arial" pitchFamily="34" charset="0"/>
                <a:cs typeface="Arial" pitchFamily="34" charset="0"/>
              </a:rPr>
              <a:t>düşmesini engelleyen değil</a:t>
            </a:r>
            <a:r>
              <a:rPr lang="tr-TR" sz="1600" dirty="0">
                <a:latin typeface="Arial" pitchFamily="34" charset="0"/>
                <a:cs typeface="Arial" pitchFamily="34" charset="0"/>
              </a:rPr>
              <a:t>, düşme başladıktan sonra </a:t>
            </a:r>
            <a:r>
              <a:rPr lang="tr-TR" sz="1600" b="1" u="sng" dirty="0">
                <a:latin typeface="Arial" pitchFamily="34" charset="0"/>
                <a:cs typeface="Arial" pitchFamily="34" charset="0"/>
              </a:rPr>
              <a:t>güvenli bir  noktada düşmenin durmasını sağlayan </a:t>
            </a:r>
            <a:r>
              <a:rPr lang="tr-TR" sz="1600" dirty="0">
                <a:latin typeface="Arial" pitchFamily="34" charset="0"/>
                <a:cs typeface="Arial" pitchFamily="34" charset="0"/>
              </a:rPr>
              <a:t>sistemlerdir. Bunlardan birisi de emniyet ağ sistemidir.</a:t>
            </a:r>
          </a:p>
          <a:p>
            <a:pPr lvl="1" algn="just" eaLnBrk="1" fontAlgn="auto" hangingPunct="1">
              <a:spcBef>
                <a:spcPts val="0"/>
              </a:spcBef>
              <a:spcAft>
                <a:spcPts val="1800"/>
              </a:spcAft>
              <a:defRPr/>
            </a:pPr>
            <a:r>
              <a:rPr lang="tr-TR" sz="1600" dirty="0">
                <a:latin typeface="Arial" pitchFamily="34" charset="0"/>
                <a:cs typeface="Arial" pitchFamily="34" charset="0"/>
              </a:rPr>
              <a:t>Bu ağlar düşen işçileri yakalama amacı güden sistemlerdir.</a:t>
            </a:r>
          </a:p>
          <a:p>
            <a:pPr lvl="1" algn="just" eaLnBrk="1" fontAlgn="auto" hangingPunct="1">
              <a:spcBef>
                <a:spcPts val="0"/>
              </a:spcBef>
              <a:spcAft>
                <a:spcPts val="1800"/>
              </a:spcAft>
              <a:defRPr/>
            </a:pPr>
            <a:r>
              <a:rPr lang="tr-TR" sz="1600" dirty="0">
                <a:latin typeface="Arial" pitchFamily="34" charset="0"/>
                <a:cs typeface="Arial" pitchFamily="34" charset="0"/>
              </a:rPr>
              <a:t>Çalışma yüzeylerinin altına, minimum düşme yapılmış olması için çalışma yüzeyine olabildiğince yakın yerleştirilmeleri gerekir.</a:t>
            </a:r>
          </a:p>
          <a:p>
            <a:pPr lvl="1" algn="just" eaLnBrk="1" fontAlgn="auto" hangingPunct="1">
              <a:spcBef>
                <a:spcPts val="0"/>
              </a:spcBef>
              <a:spcAft>
                <a:spcPts val="1800"/>
              </a:spcAft>
              <a:defRPr/>
            </a:pPr>
            <a:r>
              <a:rPr lang="tr-TR" sz="1600" dirty="0">
                <a:latin typeface="Arial" pitchFamily="34" charset="0"/>
                <a:cs typeface="Arial" pitchFamily="34" charset="0"/>
              </a:rPr>
              <a:t>Çalışma yüzeyinin en fazla 30 metre aşağısına konulabilir, bu sınır asla aşılmamalıdır.</a:t>
            </a:r>
          </a:p>
          <a:p>
            <a:pPr lvl="1" algn="just" eaLnBrk="1" fontAlgn="auto" hangingPunct="1">
              <a:spcBef>
                <a:spcPts val="0"/>
              </a:spcBef>
              <a:spcAft>
                <a:spcPts val="1800"/>
              </a:spcAft>
              <a:defRPr/>
            </a:pPr>
            <a:r>
              <a:rPr lang="tr-TR" sz="1600" dirty="0">
                <a:latin typeface="Arial" pitchFamily="34" charset="0"/>
                <a:cs typeface="Arial" pitchFamily="34" charset="0"/>
              </a:rPr>
              <a:t>Emniyet ağları sık sık kontrol edilmelidir – en azından haftada bir kez. Aşınma, hasar veya yıpranma dikkatlice aranmalıdır. Ağdaki açıklıklar 15 cm.yi geçmemelidir.</a:t>
            </a:r>
          </a:p>
          <a:p>
            <a:pPr lvl="1" algn="just" eaLnBrk="1" fontAlgn="auto" hangingPunct="1">
              <a:spcBef>
                <a:spcPts val="0"/>
              </a:spcBef>
              <a:spcAft>
                <a:spcPts val="1800"/>
              </a:spcAft>
              <a:defRPr/>
            </a:pPr>
            <a:r>
              <a:rPr lang="tr-TR" sz="1600" dirty="0">
                <a:latin typeface="Arial" pitchFamily="34" charset="0"/>
                <a:cs typeface="Arial" pitchFamily="34" charset="0"/>
              </a:rPr>
              <a:t>Ağa düşen işçinin aşağıdaki yüzeye çarpmaması için ağ ve taban arasında yeterince açıklık bulunmalıdır.</a:t>
            </a:r>
          </a:p>
          <a:p>
            <a:pPr lvl="1" algn="just" eaLnBrk="1" fontAlgn="auto" hangingPunct="1">
              <a:spcBef>
                <a:spcPts val="0"/>
              </a:spcBef>
              <a:spcAft>
                <a:spcPts val="1800"/>
              </a:spcAft>
              <a:defRPr/>
            </a:pPr>
            <a:r>
              <a:rPr lang="tr-TR" sz="1600" dirty="0">
                <a:latin typeface="Arial" pitchFamily="34" charset="0"/>
                <a:cs typeface="Arial" pitchFamily="34" charset="0"/>
              </a:rPr>
              <a:t>Ağa takılan araç, gereç ile malzeme ve ekipman derhal kaldırılmalıdır, ağa düşen işçi bu cisimlere çarparak yaralanabilir.</a:t>
            </a:r>
          </a:p>
          <a:p>
            <a:pPr marL="114300" lvl="1" indent="0" algn="just" eaLnBrk="1" fontAlgn="auto" hangingPunct="1">
              <a:spcAft>
                <a:spcPts val="0"/>
              </a:spcAft>
              <a:buFont typeface="Arial" panose="020B0604020202020204" pitchFamily="34" charset="0"/>
              <a:buNone/>
              <a:defRPr/>
            </a:pPr>
            <a:endParaRPr lang="en-US" sz="1600" dirty="0">
              <a:latin typeface="Arial" pitchFamily="34" charset="0"/>
              <a:cs typeface="Arial" pitchFamily="34" charset="0"/>
            </a:endParaRPr>
          </a:p>
        </p:txBody>
      </p:sp>
      <p:pic>
        <p:nvPicPr>
          <p:cNvPr id="27652" name="Picture 4">
            <a:extLst>
              <a:ext uri="{FF2B5EF4-FFF2-40B4-BE49-F238E27FC236}">
                <a16:creationId xmlns:a16="http://schemas.microsoft.com/office/drawing/2014/main" id="{20D959DB-9047-47B8-BF2B-4C2909082F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43663" y="2276475"/>
            <a:ext cx="2620962"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162">
                                            <p:txEl>
                                              <p:pRg st="0" end="0"/>
                                            </p:txEl>
                                          </p:spTgt>
                                        </p:tgtEl>
                                        <p:attrNameLst>
                                          <p:attrName>style.visibility</p:attrName>
                                        </p:attrNameLst>
                                      </p:cBhvr>
                                      <p:to>
                                        <p:strVal val="visible"/>
                                      </p:to>
                                    </p:set>
                                    <p:animEffect transition="in" filter="fade">
                                      <p:cBhvr>
                                        <p:cTn id="7" dur="1000"/>
                                        <p:tgtEl>
                                          <p:spTgt spid="91162">
                                            <p:txEl>
                                              <p:pRg st="0" end="0"/>
                                            </p:txEl>
                                          </p:spTgt>
                                        </p:tgtEl>
                                      </p:cBhvr>
                                    </p:animEffect>
                                    <p:anim calcmode="lin" valueType="num">
                                      <p:cBhvr>
                                        <p:cTn id="8" dur="1000" fill="hold"/>
                                        <p:tgtEl>
                                          <p:spTgt spid="911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11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1162">
                                            <p:txEl>
                                              <p:pRg st="1" end="1"/>
                                            </p:txEl>
                                          </p:spTgt>
                                        </p:tgtEl>
                                        <p:attrNameLst>
                                          <p:attrName>style.visibility</p:attrName>
                                        </p:attrNameLst>
                                      </p:cBhvr>
                                      <p:to>
                                        <p:strVal val="visible"/>
                                      </p:to>
                                    </p:set>
                                    <p:animEffect transition="in" filter="fade">
                                      <p:cBhvr>
                                        <p:cTn id="14" dur="1000"/>
                                        <p:tgtEl>
                                          <p:spTgt spid="91162">
                                            <p:txEl>
                                              <p:pRg st="1" end="1"/>
                                            </p:txEl>
                                          </p:spTgt>
                                        </p:tgtEl>
                                      </p:cBhvr>
                                    </p:animEffect>
                                    <p:anim calcmode="lin" valueType="num">
                                      <p:cBhvr>
                                        <p:cTn id="15" dur="1000" fill="hold"/>
                                        <p:tgtEl>
                                          <p:spTgt spid="9116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11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1162">
                                            <p:txEl>
                                              <p:pRg st="2" end="2"/>
                                            </p:txEl>
                                          </p:spTgt>
                                        </p:tgtEl>
                                        <p:attrNameLst>
                                          <p:attrName>style.visibility</p:attrName>
                                        </p:attrNameLst>
                                      </p:cBhvr>
                                      <p:to>
                                        <p:strVal val="visible"/>
                                      </p:to>
                                    </p:set>
                                    <p:animEffect transition="in" filter="fade">
                                      <p:cBhvr>
                                        <p:cTn id="21" dur="1000"/>
                                        <p:tgtEl>
                                          <p:spTgt spid="91162">
                                            <p:txEl>
                                              <p:pRg st="2" end="2"/>
                                            </p:txEl>
                                          </p:spTgt>
                                        </p:tgtEl>
                                      </p:cBhvr>
                                    </p:animEffect>
                                    <p:anim calcmode="lin" valueType="num">
                                      <p:cBhvr>
                                        <p:cTn id="22" dur="1000" fill="hold"/>
                                        <p:tgtEl>
                                          <p:spTgt spid="9116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11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1162">
                                            <p:txEl>
                                              <p:pRg st="3" end="3"/>
                                            </p:txEl>
                                          </p:spTgt>
                                        </p:tgtEl>
                                        <p:attrNameLst>
                                          <p:attrName>style.visibility</p:attrName>
                                        </p:attrNameLst>
                                      </p:cBhvr>
                                      <p:to>
                                        <p:strVal val="visible"/>
                                      </p:to>
                                    </p:set>
                                    <p:animEffect transition="in" filter="fade">
                                      <p:cBhvr>
                                        <p:cTn id="28" dur="1000"/>
                                        <p:tgtEl>
                                          <p:spTgt spid="91162">
                                            <p:txEl>
                                              <p:pRg st="3" end="3"/>
                                            </p:txEl>
                                          </p:spTgt>
                                        </p:tgtEl>
                                      </p:cBhvr>
                                    </p:animEffect>
                                    <p:anim calcmode="lin" valueType="num">
                                      <p:cBhvr>
                                        <p:cTn id="29" dur="1000" fill="hold"/>
                                        <p:tgtEl>
                                          <p:spTgt spid="911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11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1162">
                                            <p:txEl>
                                              <p:pRg st="4" end="4"/>
                                            </p:txEl>
                                          </p:spTgt>
                                        </p:tgtEl>
                                        <p:attrNameLst>
                                          <p:attrName>style.visibility</p:attrName>
                                        </p:attrNameLst>
                                      </p:cBhvr>
                                      <p:to>
                                        <p:strVal val="visible"/>
                                      </p:to>
                                    </p:set>
                                    <p:animEffect transition="in" filter="fade">
                                      <p:cBhvr>
                                        <p:cTn id="35" dur="1000"/>
                                        <p:tgtEl>
                                          <p:spTgt spid="91162">
                                            <p:txEl>
                                              <p:pRg st="4" end="4"/>
                                            </p:txEl>
                                          </p:spTgt>
                                        </p:tgtEl>
                                      </p:cBhvr>
                                    </p:animEffect>
                                    <p:anim calcmode="lin" valueType="num">
                                      <p:cBhvr>
                                        <p:cTn id="36" dur="1000" fill="hold"/>
                                        <p:tgtEl>
                                          <p:spTgt spid="9116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11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1162">
                                            <p:txEl>
                                              <p:pRg st="5" end="5"/>
                                            </p:txEl>
                                          </p:spTgt>
                                        </p:tgtEl>
                                        <p:attrNameLst>
                                          <p:attrName>style.visibility</p:attrName>
                                        </p:attrNameLst>
                                      </p:cBhvr>
                                      <p:to>
                                        <p:strVal val="visible"/>
                                      </p:to>
                                    </p:set>
                                    <p:animEffect transition="in" filter="fade">
                                      <p:cBhvr>
                                        <p:cTn id="42" dur="1000"/>
                                        <p:tgtEl>
                                          <p:spTgt spid="91162">
                                            <p:txEl>
                                              <p:pRg st="5" end="5"/>
                                            </p:txEl>
                                          </p:spTgt>
                                        </p:tgtEl>
                                      </p:cBhvr>
                                    </p:animEffect>
                                    <p:anim calcmode="lin" valueType="num">
                                      <p:cBhvr>
                                        <p:cTn id="43" dur="1000" fill="hold"/>
                                        <p:tgtEl>
                                          <p:spTgt spid="9116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116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1162">
                                            <p:txEl>
                                              <p:pRg st="6" end="6"/>
                                            </p:txEl>
                                          </p:spTgt>
                                        </p:tgtEl>
                                        <p:attrNameLst>
                                          <p:attrName>style.visibility</p:attrName>
                                        </p:attrNameLst>
                                      </p:cBhvr>
                                      <p:to>
                                        <p:strVal val="visible"/>
                                      </p:to>
                                    </p:set>
                                    <p:animEffect transition="in" filter="fade">
                                      <p:cBhvr>
                                        <p:cTn id="49" dur="1000"/>
                                        <p:tgtEl>
                                          <p:spTgt spid="91162">
                                            <p:txEl>
                                              <p:pRg st="6" end="6"/>
                                            </p:txEl>
                                          </p:spTgt>
                                        </p:tgtEl>
                                      </p:cBhvr>
                                    </p:animEffect>
                                    <p:anim calcmode="lin" valueType="num">
                                      <p:cBhvr>
                                        <p:cTn id="50" dur="1000" fill="hold"/>
                                        <p:tgtEl>
                                          <p:spTgt spid="9116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116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6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674" name="Rectangle 22">
            <a:extLst>
              <a:ext uri="{FF2B5EF4-FFF2-40B4-BE49-F238E27FC236}">
                <a16:creationId xmlns:a16="http://schemas.microsoft.com/office/drawing/2014/main" id="{E1381A4D-FF21-4BC9-B0FA-F25D15628FBF}"/>
              </a:ext>
            </a:extLst>
          </p:cNvPr>
          <p:cNvSpPr>
            <a:spLocks noGrp="1" noChangeArrowheads="1"/>
          </p:cNvSpPr>
          <p:nvPr>
            <p:ph type="title"/>
          </p:nvPr>
        </p:nvSpPr>
        <p:spPr>
          <a:xfrm>
            <a:off x="1066800" y="762000"/>
            <a:ext cx="7543800" cy="579438"/>
          </a:xfrm>
        </p:spPr>
        <p:txBody>
          <a:bodyPr/>
          <a:lstStyle/>
          <a:p>
            <a:pPr eaLnBrk="1" hangingPunct="1"/>
            <a:r>
              <a:rPr lang="tr-TR" altLang="tr-TR" sz="3200" b="1">
                <a:ea typeface="宋体" panose="02010600030101010101" pitchFamily="2" charset="-122"/>
              </a:rPr>
              <a:t>Kişisel Düşme Durdurma Sistemleri – Vücut Emniyet Kemeri</a:t>
            </a:r>
            <a:endParaRPr lang="en-US" altLang="tr-TR" sz="3200" b="1">
              <a:ea typeface="宋体" panose="02010600030101010101" pitchFamily="2" charset="-122"/>
            </a:endParaRPr>
          </a:p>
        </p:txBody>
      </p:sp>
      <p:sp>
        <p:nvSpPr>
          <p:cNvPr id="98327" name="Rectangle 23">
            <a:extLst>
              <a:ext uri="{FF2B5EF4-FFF2-40B4-BE49-F238E27FC236}">
                <a16:creationId xmlns:a16="http://schemas.microsoft.com/office/drawing/2014/main" id="{331944B5-8463-45B7-8C89-31D292D152CD}"/>
              </a:ext>
            </a:extLst>
          </p:cNvPr>
          <p:cNvSpPr>
            <a:spLocks noGrp="1" noChangeArrowheads="1"/>
          </p:cNvSpPr>
          <p:nvPr>
            <p:ph type="body" sz="half" idx="1"/>
          </p:nvPr>
        </p:nvSpPr>
        <p:spPr>
          <a:xfrm>
            <a:off x="250825" y="1773238"/>
            <a:ext cx="5473700" cy="4419600"/>
          </a:xfrm>
        </p:spPr>
        <p:txBody>
          <a:bodyPr rtlCol="0">
            <a:noAutofit/>
          </a:bodyPr>
          <a:lstStyle/>
          <a:p>
            <a:pPr marL="114300" lvl="1" indent="0" algn="just" eaLnBrk="1" fontAlgn="auto" hangingPunct="1">
              <a:spcAft>
                <a:spcPts val="0"/>
              </a:spcAft>
              <a:buFont typeface="Arial" panose="020B0604020202020204" pitchFamily="34" charset="0"/>
              <a:buNone/>
              <a:defRPr/>
            </a:pPr>
            <a:r>
              <a:rPr lang="tr-TR" sz="1600" dirty="0"/>
              <a:t>Düşen işçinin yaralanmasını engelleyen en etkin tedbirlerdendir.</a:t>
            </a:r>
          </a:p>
          <a:p>
            <a:pPr lvl="1" algn="just" eaLnBrk="1" fontAlgn="auto" hangingPunct="1">
              <a:spcAft>
                <a:spcPts val="0"/>
              </a:spcAft>
              <a:defRPr/>
            </a:pPr>
            <a:r>
              <a:rPr lang="tr-TR" sz="1600" dirty="0"/>
              <a:t>Vücut emniyet kemeri; toplam düşme kuvvetini vücudun muhtelif yerlerine, bel, göğüs, omuzlar dağıtarak yaralanmaları önler.</a:t>
            </a:r>
          </a:p>
          <a:p>
            <a:pPr lvl="1" algn="just" eaLnBrk="1" fontAlgn="auto" hangingPunct="1">
              <a:spcAft>
                <a:spcPts val="0"/>
              </a:spcAft>
              <a:defRPr/>
            </a:pPr>
            <a:r>
              <a:rPr lang="tr-TR" sz="1600" dirty="0"/>
              <a:t>Vücut emniyet kemeri; çok özel durumlarda işçinin çalışma alanına emniyetle indirilmesi hatta asılı olarak çalışmasını sağlamakta da kullanılır.</a:t>
            </a:r>
          </a:p>
          <a:p>
            <a:pPr lvl="1" algn="just" eaLnBrk="1" fontAlgn="auto" hangingPunct="1">
              <a:spcAft>
                <a:spcPts val="0"/>
              </a:spcAft>
              <a:defRPr/>
            </a:pPr>
            <a:r>
              <a:rPr lang="tr-TR" sz="1600" dirty="0"/>
              <a:t>Sadece bele bağlanan emniyet kemeri düşme durdurma sistemi olarak </a:t>
            </a:r>
            <a:r>
              <a:rPr lang="tr-TR" sz="1600" b="1" dirty="0"/>
              <a:t>KULLANILAMAZ.</a:t>
            </a:r>
            <a:r>
              <a:rPr lang="tr-TR" sz="1600" dirty="0"/>
              <a:t> Omurga veya iç organlarda hasara neden olabilirler. </a:t>
            </a:r>
          </a:p>
          <a:p>
            <a:pPr lvl="1" algn="just" eaLnBrk="1" fontAlgn="auto" hangingPunct="1">
              <a:spcAft>
                <a:spcPts val="0"/>
              </a:spcAft>
              <a:defRPr/>
            </a:pPr>
            <a:r>
              <a:rPr lang="tr-TR" sz="1600" dirty="0"/>
              <a:t>Fotoğrafta gösterilen D-halka çok önemlidir. </a:t>
            </a:r>
            <a:r>
              <a:rPr lang="tr-TR" sz="1600" dirty="0" err="1"/>
              <a:t>Ankor</a:t>
            </a:r>
            <a:r>
              <a:rPr lang="tr-TR" sz="1600" dirty="0"/>
              <a:t> noktasının D-noktası üzerinde olması düşme kuvvetinin ve yaralanma riskinin azalmasını sağlar. Eğer </a:t>
            </a:r>
            <a:r>
              <a:rPr lang="tr-TR" sz="1600" dirty="0" err="1"/>
              <a:t>ankor</a:t>
            </a:r>
            <a:r>
              <a:rPr lang="tr-TR" sz="1600" dirty="0"/>
              <a:t> noktası bu noktanın altında ise, düşme mesafesi en fazla 1,80 metre olacak şekilde kablo boyu ayarlanmalıdır.</a:t>
            </a:r>
          </a:p>
        </p:txBody>
      </p:sp>
      <p:pic>
        <p:nvPicPr>
          <p:cNvPr id="28676" name="Picture 25">
            <a:extLst>
              <a:ext uri="{FF2B5EF4-FFF2-40B4-BE49-F238E27FC236}">
                <a16:creationId xmlns:a16="http://schemas.microsoft.com/office/drawing/2014/main" id="{AE171E5D-29FA-4342-B7E8-939AC497EBFE}"/>
              </a:ext>
            </a:extLst>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6084888" y="1916113"/>
            <a:ext cx="3081337" cy="4191000"/>
          </a:xfrm>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8327">
                                            <p:txEl>
                                              <p:pRg st="0" end="0"/>
                                            </p:txEl>
                                          </p:spTgt>
                                        </p:tgtEl>
                                        <p:attrNameLst>
                                          <p:attrName>style.visibility</p:attrName>
                                        </p:attrNameLst>
                                      </p:cBhvr>
                                      <p:to>
                                        <p:strVal val="visible"/>
                                      </p:to>
                                    </p:set>
                                    <p:animEffect transition="in" filter="fade">
                                      <p:cBhvr>
                                        <p:cTn id="7" dur="1000"/>
                                        <p:tgtEl>
                                          <p:spTgt spid="98327">
                                            <p:txEl>
                                              <p:pRg st="0" end="0"/>
                                            </p:txEl>
                                          </p:spTgt>
                                        </p:tgtEl>
                                      </p:cBhvr>
                                    </p:animEffect>
                                    <p:anim calcmode="lin" valueType="num">
                                      <p:cBhvr>
                                        <p:cTn id="8" dur="1000" fill="hold"/>
                                        <p:tgtEl>
                                          <p:spTgt spid="983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83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8327">
                                            <p:txEl>
                                              <p:pRg st="1" end="1"/>
                                            </p:txEl>
                                          </p:spTgt>
                                        </p:tgtEl>
                                        <p:attrNameLst>
                                          <p:attrName>style.visibility</p:attrName>
                                        </p:attrNameLst>
                                      </p:cBhvr>
                                      <p:to>
                                        <p:strVal val="visible"/>
                                      </p:to>
                                    </p:set>
                                    <p:animEffect transition="in" filter="fade">
                                      <p:cBhvr>
                                        <p:cTn id="14" dur="1000"/>
                                        <p:tgtEl>
                                          <p:spTgt spid="98327">
                                            <p:txEl>
                                              <p:pRg st="1" end="1"/>
                                            </p:txEl>
                                          </p:spTgt>
                                        </p:tgtEl>
                                      </p:cBhvr>
                                    </p:animEffect>
                                    <p:anim calcmode="lin" valueType="num">
                                      <p:cBhvr>
                                        <p:cTn id="15" dur="1000" fill="hold"/>
                                        <p:tgtEl>
                                          <p:spTgt spid="983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83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8327">
                                            <p:txEl>
                                              <p:pRg st="2" end="2"/>
                                            </p:txEl>
                                          </p:spTgt>
                                        </p:tgtEl>
                                        <p:attrNameLst>
                                          <p:attrName>style.visibility</p:attrName>
                                        </p:attrNameLst>
                                      </p:cBhvr>
                                      <p:to>
                                        <p:strVal val="visible"/>
                                      </p:to>
                                    </p:set>
                                    <p:animEffect transition="in" filter="fade">
                                      <p:cBhvr>
                                        <p:cTn id="21" dur="1000"/>
                                        <p:tgtEl>
                                          <p:spTgt spid="98327">
                                            <p:txEl>
                                              <p:pRg st="2" end="2"/>
                                            </p:txEl>
                                          </p:spTgt>
                                        </p:tgtEl>
                                      </p:cBhvr>
                                    </p:animEffect>
                                    <p:anim calcmode="lin" valueType="num">
                                      <p:cBhvr>
                                        <p:cTn id="22" dur="1000" fill="hold"/>
                                        <p:tgtEl>
                                          <p:spTgt spid="983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83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8327">
                                            <p:txEl>
                                              <p:pRg st="3" end="3"/>
                                            </p:txEl>
                                          </p:spTgt>
                                        </p:tgtEl>
                                        <p:attrNameLst>
                                          <p:attrName>style.visibility</p:attrName>
                                        </p:attrNameLst>
                                      </p:cBhvr>
                                      <p:to>
                                        <p:strVal val="visible"/>
                                      </p:to>
                                    </p:set>
                                    <p:animEffect transition="in" filter="fade">
                                      <p:cBhvr>
                                        <p:cTn id="28" dur="1000"/>
                                        <p:tgtEl>
                                          <p:spTgt spid="98327">
                                            <p:txEl>
                                              <p:pRg st="3" end="3"/>
                                            </p:txEl>
                                          </p:spTgt>
                                        </p:tgtEl>
                                      </p:cBhvr>
                                    </p:animEffect>
                                    <p:anim calcmode="lin" valueType="num">
                                      <p:cBhvr>
                                        <p:cTn id="29" dur="1000" fill="hold"/>
                                        <p:tgtEl>
                                          <p:spTgt spid="983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83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8327">
                                            <p:txEl>
                                              <p:pRg st="4" end="4"/>
                                            </p:txEl>
                                          </p:spTgt>
                                        </p:tgtEl>
                                        <p:attrNameLst>
                                          <p:attrName>style.visibility</p:attrName>
                                        </p:attrNameLst>
                                      </p:cBhvr>
                                      <p:to>
                                        <p:strVal val="visible"/>
                                      </p:to>
                                    </p:set>
                                    <p:animEffect transition="in" filter="fade">
                                      <p:cBhvr>
                                        <p:cTn id="35" dur="1000"/>
                                        <p:tgtEl>
                                          <p:spTgt spid="98327">
                                            <p:txEl>
                                              <p:pRg st="4" end="4"/>
                                            </p:txEl>
                                          </p:spTgt>
                                        </p:tgtEl>
                                      </p:cBhvr>
                                    </p:animEffect>
                                    <p:anim calcmode="lin" valueType="num">
                                      <p:cBhvr>
                                        <p:cTn id="36" dur="1000" fill="hold"/>
                                        <p:tgtEl>
                                          <p:spTgt spid="983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83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8DE39BE1-A8E5-4723-ABD1-DB3753642A3D}"/>
              </a:ext>
            </a:extLst>
          </p:cNvPr>
          <p:cNvSpPr>
            <a:spLocks noGrp="1" noChangeArrowheads="1"/>
          </p:cNvSpPr>
          <p:nvPr>
            <p:ph type="title"/>
          </p:nvPr>
        </p:nvSpPr>
        <p:spPr/>
        <p:txBody>
          <a:bodyPr/>
          <a:lstStyle/>
          <a:p>
            <a:pPr eaLnBrk="1" hangingPunct="1"/>
            <a:r>
              <a:rPr lang="tr-TR" altLang="tr-TR" sz="2000" b="1">
                <a:ea typeface="宋体" panose="02010600030101010101" pitchFamily="2" charset="-122"/>
              </a:rPr>
              <a:t>Kişisel Düşme Durdurma Sistemi’nin </a:t>
            </a:r>
            <a:br>
              <a:rPr lang="tr-TR" altLang="tr-TR" sz="2000" b="1">
                <a:ea typeface="宋体" panose="02010600030101010101" pitchFamily="2" charset="-122"/>
              </a:rPr>
            </a:br>
            <a:r>
              <a:rPr lang="tr-TR" altLang="tr-TR" sz="2000" b="1">
                <a:ea typeface="宋体" panose="02010600030101010101" pitchFamily="2" charset="-122"/>
              </a:rPr>
              <a:t>Etkin Olabilmesi İçin Gerekenler Nelerdir?</a:t>
            </a:r>
            <a:endParaRPr lang="en-US" altLang="tr-TR" sz="2000" b="1">
              <a:ea typeface="宋体" panose="02010600030101010101" pitchFamily="2" charset="-122"/>
            </a:endParaRPr>
          </a:p>
        </p:txBody>
      </p:sp>
      <p:sp>
        <p:nvSpPr>
          <p:cNvPr id="28675" name="Rectangle 5">
            <a:extLst>
              <a:ext uri="{FF2B5EF4-FFF2-40B4-BE49-F238E27FC236}">
                <a16:creationId xmlns:a16="http://schemas.microsoft.com/office/drawing/2014/main" id="{0A70D101-D9A8-4D7D-A810-B8A7C2149B2F}"/>
              </a:ext>
            </a:extLst>
          </p:cNvPr>
          <p:cNvSpPr>
            <a:spLocks noGrp="1" noChangeArrowheads="1"/>
          </p:cNvSpPr>
          <p:nvPr>
            <p:ph idx="1"/>
          </p:nvPr>
        </p:nvSpPr>
        <p:spPr>
          <a:xfrm>
            <a:off x="179388" y="1844675"/>
            <a:ext cx="6778625" cy="4525963"/>
          </a:xfrm>
        </p:spPr>
        <p:txBody>
          <a:bodyPr/>
          <a:lstStyle/>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Azami 820 kg’lık kuvvet için tasarlanmış olmalıdır. Kuvvet işçinin ağırlığı ile düşme mesafesinin çarpılmasıyla bulunur. Ağırlığınız ne kadar büyükse ve/veya ne kadar uzun bir mesafe düşmüş iseniz, uygulanan kuvvet o denli artar ve durdurmak o denli zorlaşır.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Azami serbest düşme mesafesi 180 cm.’dir. Bu sınırın aşılmamasına özen gösterilmeli, düşme durdurma sistemi bu şekilde ayarlanmalıdır. Azami 180 cm serbest olarak düşen bir işçinin en fazla 820 kg’lık kuvvete maruz kalması için 136 kg olması gerekir, ki bu da normal sınırların ötesindedir. Ortalama 90 kg olan bir işçinin azami 180 cm düşmesine izin verildiğine göre uygulanan kuvvet 162 kg’dır.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İşçinin zemine çarpmaması için sistemde gerekli ayarlama yapılması gerekir.  </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Azami yavaşma (negatif ivme) mesafesi 107 cm.’dir.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Son olarak, kişisel düşme durdurma sistemi bir işçinin en fazla 180 cm düştüğünde uygulanan kuvvetin iki katına karşı koyabilmelidir. </a:t>
            </a:r>
          </a:p>
          <a:p>
            <a:pPr lvl="1" eaLnBrk="1" hangingPunct="1"/>
            <a:endParaRPr lang="en-US" altLang="tr-TR" sz="1200">
              <a:ea typeface="宋体" panose="02010600030101010101" pitchFamily="2" charset="-122"/>
            </a:endParaRPr>
          </a:p>
        </p:txBody>
      </p:sp>
      <p:pic>
        <p:nvPicPr>
          <p:cNvPr id="29700" name="Picture 4">
            <a:extLst>
              <a:ext uri="{FF2B5EF4-FFF2-40B4-BE49-F238E27FC236}">
                <a16:creationId xmlns:a16="http://schemas.microsoft.com/office/drawing/2014/main" id="{F0BF0115-8519-4B8F-A3C6-27782556CF2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35825" y="1989138"/>
            <a:ext cx="17335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Effect transition="in" filter="fade">
                                      <p:cBhvr>
                                        <p:cTn id="14" dur="1000"/>
                                        <p:tgtEl>
                                          <p:spTgt spid="28675">
                                            <p:txEl>
                                              <p:pRg st="1" end="1"/>
                                            </p:txEl>
                                          </p:spTgt>
                                        </p:tgtEl>
                                      </p:cBhvr>
                                    </p:animEffect>
                                    <p:anim calcmode="lin" valueType="num">
                                      <p:cBhvr>
                                        <p:cTn id="15"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fade">
                                      <p:cBhvr>
                                        <p:cTn id="21" dur="1000"/>
                                        <p:tgtEl>
                                          <p:spTgt spid="28675">
                                            <p:txEl>
                                              <p:pRg st="2" end="2"/>
                                            </p:txEl>
                                          </p:spTgt>
                                        </p:tgtEl>
                                      </p:cBhvr>
                                    </p:animEffect>
                                    <p:anim calcmode="lin" valueType="num">
                                      <p:cBhvr>
                                        <p:cTn id="22"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675">
                                            <p:txEl>
                                              <p:pRg st="3" end="3"/>
                                            </p:txEl>
                                          </p:spTgt>
                                        </p:tgtEl>
                                        <p:attrNameLst>
                                          <p:attrName>style.visibility</p:attrName>
                                        </p:attrNameLst>
                                      </p:cBhvr>
                                      <p:to>
                                        <p:strVal val="visible"/>
                                      </p:to>
                                    </p:set>
                                    <p:animEffect transition="in" filter="fade">
                                      <p:cBhvr>
                                        <p:cTn id="28" dur="1000"/>
                                        <p:tgtEl>
                                          <p:spTgt spid="28675">
                                            <p:txEl>
                                              <p:pRg st="3" end="3"/>
                                            </p:txEl>
                                          </p:spTgt>
                                        </p:tgtEl>
                                      </p:cBhvr>
                                    </p:animEffect>
                                    <p:anim calcmode="lin" valueType="num">
                                      <p:cBhvr>
                                        <p:cTn id="29"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675">
                                            <p:txEl>
                                              <p:pRg st="4" end="4"/>
                                            </p:txEl>
                                          </p:spTgt>
                                        </p:tgtEl>
                                        <p:attrNameLst>
                                          <p:attrName>style.visibility</p:attrName>
                                        </p:attrNameLst>
                                      </p:cBhvr>
                                      <p:to>
                                        <p:strVal val="visible"/>
                                      </p:to>
                                    </p:set>
                                    <p:animEffect transition="in" filter="fade">
                                      <p:cBhvr>
                                        <p:cTn id="35" dur="1000"/>
                                        <p:tgtEl>
                                          <p:spTgt spid="28675">
                                            <p:txEl>
                                              <p:pRg st="4" end="4"/>
                                            </p:txEl>
                                          </p:spTgt>
                                        </p:tgtEl>
                                      </p:cBhvr>
                                    </p:animEffect>
                                    <p:anim calcmode="lin" valueType="num">
                                      <p:cBhvr>
                                        <p:cTn id="36"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22" name="Rectangle 18">
            <a:extLst>
              <a:ext uri="{FF2B5EF4-FFF2-40B4-BE49-F238E27FC236}">
                <a16:creationId xmlns:a16="http://schemas.microsoft.com/office/drawing/2014/main" id="{FF94E28B-0075-4DE9-B93D-6E8214543873}"/>
              </a:ext>
            </a:extLst>
          </p:cNvPr>
          <p:cNvSpPr>
            <a:spLocks noGrp="1" noChangeArrowheads="1"/>
          </p:cNvSpPr>
          <p:nvPr>
            <p:ph type="title"/>
          </p:nvPr>
        </p:nvSpPr>
        <p:spPr>
          <a:xfrm>
            <a:off x="457200" y="274638"/>
            <a:ext cx="8229600" cy="1714500"/>
          </a:xfrm>
        </p:spPr>
        <p:txBody>
          <a:bodyPr/>
          <a:lstStyle/>
          <a:p>
            <a:pPr eaLnBrk="1" hangingPunct="1"/>
            <a:br>
              <a:rPr lang="tr-TR" altLang="tr-TR" sz="3200" b="1">
                <a:ea typeface="宋体" panose="02010600030101010101" pitchFamily="2" charset="-122"/>
              </a:rPr>
            </a:br>
            <a:br>
              <a:rPr lang="tr-TR" altLang="tr-TR" sz="3200" b="1">
                <a:ea typeface="宋体" panose="02010600030101010101" pitchFamily="2" charset="-122"/>
              </a:rPr>
            </a:br>
            <a:r>
              <a:rPr lang="tr-TR" altLang="tr-TR" sz="3200" b="1">
                <a:ea typeface="宋体" panose="02010600030101010101" pitchFamily="2" charset="-122"/>
              </a:rPr>
              <a:t>Düşme Durdurma Sistemi – Bağlantılar [Konnektörler]</a:t>
            </a:r>
            <a:endParaRPr lang="en-US" altLang="tr-TR" sz="3200" b="1">
              <a:ea typeface="宋体" panose="02010600030101010101" pitchFamily="2" charset="-122"/>
            </a:endParaRPr>
          </a:p>
        </p:txBody>
      </p:sp>
      <p:sp>
        <p:nvSpPr>
          <p:cNvPr id="29699" name="Rectangle 19">
            <a:extLst>
              <a:ext uri="{FF2B5EF4-FFF2-40B4-BE49-F238E27FC236}">
                <a16:creationId xmlns:a16="http://schemas.microsoft.com/office/drawing/2014/main" id="{15E0490B-A76D-4E72-82F5-E50158E78D7E}"/>
              </a:ext>
            </a:extLst>
          </p:cNvPr>
          <p:cNvSpPr>
            <a:spLocks noGrp="1" noChangeArrowheads="1"/>
          </p:cNvSpPr>
          <p:nvPr>
            <p:ph idx="1"/>
          </p:nvPr>
        </p:nvSpPr>
        <p:spPr>
          <a:xfrm>
            <a:off x="-11113" y="2708275"/>
            <a:ext cx="5735638" cy="2087563"/>
          </a:xfrm>
        </p:spPr>
        <p:txBody>
          <a:bodyPr/>
          <a:lstStyle/>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Bağlantı parçaları sistemin en önemli komponentidir. </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Yaylı kanca ve halkalar olmak üzere tüm bağlantı parçaları sistemin ankraj’a bağlanmasına yarar.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Bağlantı parçalarının tam olarak kilitlendiğinden emin olunmalıdır.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Kilitlenmeyen kancalar vs kesinlikle kullanılamaz.</a:t>
            </a:r>
          </a:p>
          <a:p>
            <a:pPr lvl="1" algn="just" eaLnBrk="1" hangingPunct="1">
              <a:lnSpc>
                <a:spcPct val="90000"/>
              </a:lnSpc>
              <a:spcBef>
                <a:spcPct val="0"/>
              </a:spcBef>
              <a:spcAft>
                <a:spcPts val="1800"/>
              </a:spcAft>
            </a:pPr>
            <a:endParaRPr lang="tr-TR" altLang="tr-TR" sz="1500">
              <a:latin typeface="Arial" panose="020B0604020202020204" pitchFamily="34" charset="0"/>
              <a:ea typeface="宋体" panose="02010600030101010101" pitchFamily="2" charset="-122"/>
              <a:cs typeface="Arial" panose="020B0604020202020204" pitchFamily="34" charset="0"/>
            </a:endParaRPr>
          </a:p>
          <a:p>
            <a:pPr lvl="1" algn="just" eaLnBrk="1" hangingPunct="1">
              <a:lnSpc>
                <a:spcPct val="90000"/>
              </a:lnSpc>
              <a:spcBef>
                <a:spcPct val="0"/>
              </a:spcBef>
              <a:spcAft>
                <a:spcPts val="1800"/>
              </a:spcAft>
            </a:pPr>
            <a:endParaRPr lang="en-US" altLang="tr-TR" sz="1500">
              <a:latin typeface="Arial" panose="020B0604020202020204" pitchFamily="34" charset="0"/>
              <a:ea typeface="宋体" panose="02010600030101010101" pitchFamily="2" charset="-122"/>
              <a:cs typeface="Arial" panose="020B0604020202020204" pitchFamily="34" charset="0"/>
            </a:endParaRPr>
          </a:p>
        </p:txBody>
      </p:sp>
      <p:pic>
        <p:nvPicPr>
          <p:cNvPr id="30724" name="Picture 4">
            <a:extLst>
              <a:ext uri="{FF2B5EF4-FFF2-40B4-BE49-F238E27FC236}">
                <a16:creationId xmlns:a16="http://schemas.microsoft.com/office/drawing/2014/main" id="{46BFF874-4FD0-4B1B-A682-7EA5C4E8F06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2205038"/>
            <a:ext cx="33512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699">
                                            <p:txEl>
                                              <p:pRg st="2" end="2"/>
                                            </p:txEl>
                                          </p:spTgt>
                                        </p:tgtEl>
                                        <p:attrNameLst>
                                          <p:attrName>style.visibility</p:attrName>
                                        </p:attrNameLst>
                                      </p:cBhvr>
                                      <p:to>
                                        <p:strVal val="visible"/>
                                      </p:to>
                                    </p:set>
                                    <p:animEffect transition="in" filter="fade">
                                      <p:cBhvr>
                                        <p:cTn id="21" dur="1000"/>
                                        <p:tgtEl>
                                          <p:spTgt spid="29699">
                                            <p:txEl>
                                              <p:pRg st="2" end="2"/>
                                            </p:txEl>
                                          </p:spTgt>
                                        </p:tgtEl>
                                      </p:cBhvr>
                                    </p:animEffect>
                                    <p:anim calcmode="lin" valueType="num">
                                      <p:cBhvr>
                                        <p:cTn id="22"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699">
                                            <p:txEl>
                                              <p:pRg st="3" end="3"/>
                                            </p:txEl>
                                          </p:spTgt>
                                        </p:tgtEl>
                                        <p:attrNameLst>
                                          <p:attrName>style.visibility</p:attrName>
                                        </p:attrNameLst>
                                      </p:cBhvr>
                                      <p:to>
                                        <p:strVal val="visible"/>
                                      </p:to>
                                    </p:set>
                                    <p:animEffect transition="in" filter="fade">
                                      <p:cBhvr>
                                        <p:cTn id="28" dur="1000"/>
                                        <p:tgtEl>
                                          <p:spTgt spid="29699">
                                            <p:txEl>
                                              <p:pRg st="3" end="3"/>
                                            </p:txEl>
                                          </p:spTgt>
                                        </p:tgtEl>
                                      </p:cBhvr>
                                    </p:animEffect>
                                    <p:anim calcmode="lin" valueType="num">
                                      <p:cBhvr>
                                        <p:cTn id="29"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7887" name="Rectangle 15">
            <a:extLst>
              <a:ext uri="{FF2B5EF4-FFF2-40B4-BE49-F238E27FC236}">
                <a16:creationId xmlns:a16="http://schemas.microsoft.com/office/drawing/2014/main" id="{03A1CC69-03F8-4E9F-BDAD-ADD6AC4965B5}"/>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tr-TR" sz="3600" b="1" dirty="0"/>
              <a:t>Düşme Durdurma Sistemi – Bağlantılar [Konektörler]</a:t>
            </a:r>
            <a:endParaRPr lang="en-US" sz="2400" b="1" dirty="0"/>
          </a:p>
        </p:txBody>
      </p:sp>
      <p:sp>
        <p:nvSpPr>
          <p:cNvPr id="207888" name="Rectangle 16">
            <a:extLst>
              <a:ext uri="{FF2B5EF4-FFF2-40B4-BE49-F238E27FC236}">
                <a16:creationId xmlns:a16="http://schemas.microsoft.com/office/drawing/2014/main" id="{9788329F-2032-4D35-A139-B13EE78E45A8}"/>
              </a:ext>
            </a:extLst>
          </p:cNvPr>
          <p:cNvSpPr>
            <a:spLocks noGrp="1" noChangeArrowheads="1"/>
          </p:cNvSpPr>
          <p:nvPr>
            <p:ph type="body" sz="half" idx="1"/>
          </p:nvPr>
        </p:nvSpPr>
        <p:spPr>
          <a:xfrm>
            <a:off x="250825" y="2133600"/>
            <a:ext cx="5400675" cy="4419600"/>
          </a:xfrm>
        </p:spPr>
        <p:txBody>
          <a:bodyPr rtlCol="0">
            <a:normAutofit/>
          </a:bodyPr>
          <a:lstStyle/>
          <a:p>
            <a:pPr marL="457200" lvl="1" indent="0" algn="just" eaLnBrk="1" fontAlgn="auto" hangingPunct="1">
              <a:lnSpc>
                <a:spcPct val="90000"/>
              </a:lnSpc>
              <a:spcBef>
                <a:spcPts val="0"/>
              </a:spcBef>
              <a:spcAft>
                <a:spcPts val="1800"/>
              </a:spcAft>
              <a:buFont typeface="Arial" panose="020B0604020202020204" pitchFamily="34" charset="0"/>
              <a:buNone/>
              <a:defRPr/>
            </a:pPr>
            <a:r>
              <a:rPr lang="tr-TR" sz="1500" dirty="0">
                <a:latin typeface="Arial" pitchFamily="34" charset="0"/>
                <a:cs typeface="Arial" pitchFamily="34" charset="0"/>
              </a:rPr>
              <a:t>Kancalarda yapılmaması gerekenler:</a:t>
            </a:r>
          </a:p>
          <a:p>
            <a:pPr lvl="1" algn="just" eaLnBrk="1" fontAlgn="auto" hangingPunct="1">
              <a:lnSpc>
                <a:spcPct val="90000"/>
              </a:lnSpc>
              <a:spcBef>
                <a:spcPts val="0"/>
              </a:spcBef>
              <a:spcAft>
                <a:spcPts val="1800"/>
              </a:spcAft>
              <a:defRPr/>
            </a:pPr>
            <a:r>
              <a:rPr lang="tr-TR" sz="1500" dirty="0">
                <a:latin typeface="Arial" pitchFamily="34" charset="0"/>
                <a:cs typeface="Arial" pitchFamily="34" charset="0"/>
              </a:rPr>
              <a:t>Direkt olarak kayış veya ipe,</a:t>
            </a:r>
          </a:p>
          <a:p>
            <a:pPr lvl="1" algn="just" eaLnBrk="1" fontAlgn="auto" hangingPunct="1">
              <a:lnSpc>
                <a:spcPct val="90000"/>
              </a:lnSpc>
              <a:spcBef>
                <a:spcPts val="0"/>
              </a:spcBef>
              <a:spcAft>
                <a:spcPts val="1800"/>
              </a:spcAft>
              <a:defRPr/>
            </a:pPr>
            <a:r>
              <a:rPr lang="tr-TR" sz="1500" dirty="0">
                <a:latin typeface="Arial" pitchFamily="34" charset="0"/>
                <a:cs typeface="Arial" pitchFamily="34" charset="0"/>
              </a:rPr>
              <a:t>Diğer bir kancaya,</a:t>
            </a:r>
          </a:p>
          <a:p>
            <a:pPr lvl="1" algn="just" eaLnBrk="1" fontAlgn="auto" hangingPunct="1">
              <a:lnSpc>
                <a:spcPct val="90000"/>
              </a:lnSpc>
              <a:spcBef>
                <a:spcPts val="0"/>
              </a:spcBef>
              <a:spcAft>
                <a:spcPts val="1800"/>
              </a:spcAft>
              <a:defRPr/>
            </a:pPr>
            <a:r>
              <a:rPr lang="tr-TR" sz="1500" dirty="0">
                <a:latin typeface="Arial" pitchFamily="34" charset="0"/>
                <a:cs typeface="Arial" pitchFamily="34" charset="0"/>
              </a:rPr>
              <a:t>Başka bir kancaya veya konektöre zaten bağlı olan D-halkasına</a:t>
            </a:r>
          </a:p>
          <a:p>
            <a:pPr lvl="1" algn="just" eaLnBrk="1" fontAlgn="auto" hangingPunct="1">
              <a:lnSpc>
                <a:spcPct val="90000"/>
              </a:lnSpc>
              <a:spcBef>
                <a:spcPts val="0"/>
              </a:spcBef>
              <a:spcAft>
                <a:spcPts val="1800"/>
              </a:spcAft>
              <a:defRPr/>
            </a:pPr>
            <a:r>
              <a:rPr lang="tr-TR" sz="1500" dirty="0">
                <a:latin typeface="Arial" pitchFamily="34" charset="0"/>
                <a:cs typeface="Arial" pitchFamily="34" charset="0"/>
              </a:rPr>
              <a:t>Yatay yaşam hatlarına </a:t>
            </a:r>
          </a:p>
          <a:p>
            <a:pPr lvl="1" algn="just" eaLnBrk="1" fontAlgn="auto" hangingPunct="1">
              <a:lnSpc>
                <a:spcPct val="90000"/>
              </a:lnSpc>
              <a:spcBef>
                <a:spcPts val="0"/>
              </a:spcBef>
              <a:spcAft>
                <a:spcPts val="1800"/>
              </a:spcAft>
              <a:defRPr/>
            </a:pPr>
            <a:r>
              <a:rPr lang="tr-TR" sz="1500" dirty="0">
                <a:latin typeface="Arial" pitchFamily="34" charset="0"/>
                <a:cs typeface="Arial" pitchFamily="34" charset="0"/>
              </a:rPr>
              <a:t>Biçim veya boyut olarak uyumsuz bir nesneye </a:t>
            </a:r>
          </a:p>
          <a:p>
            <a:pPr marL="457200" lvl="1" indent="0" algn="just" eaLnBrk="1" fontAlgn="auto" hangingPunct="1">
              <a:lnSpc>
                <a:spcPct val="90000"/>
              </a:lnSpc>
              <a:spcBef>
                <a:spcPts val="0"/>
              </a:spcBef>
              <a:spcAft>
                <a:spcPts val="1800"/>
              </a:spcAft>
              <a:buFont typeface="Arial" panose="020B0604020202020204" pitchFamily="34" charset="0"/>
              <a:buNone/>
              <a:defRPr/>
            </a:pPr>
            <a:r>
              <a:rPr lang="tr-TR" sz="1500" b="1" u="sng" dirty="0">
                <a:latin typeface="Arial" pitchFamily="34" charset="0"/>
                <a:cs typeface="Arial" pitchFamily="34" charset="0"/>
              </a:rPr>
              <a:t>BAĞLANMAMALIDIR.</a:t>
            </a:r>
          </a:p>
          <a:p>
            <a:pPr lvl="1" eaLnBrk="1" fontAlgn="auto" hangingPunct="1">
              <a:spcAft>
                <a:spcPts val="0"/>
              </a:spcAft>
              <a:defRPr/>
            </a:pPr>
            <a:endParaRPr lang="tr-TR" sz="1400" dirty="0"/>
          </a:p>
          <a:p>
            <a:pPr lvl="1" eaLnBrk="1" fontAlgn="auto" hangingPunct="1">
              <a:spcAft>
                <a:spcPts val="0"/>
              </a:spcAft>
              <a:defRPr/>
            </a:pPr>
            <a:endParaRPr lang="en-US" sz="1400" dirty="0"/>
          </a:p>
        </p:txBody>
      </p:sp>
      <p:pic>
        <p:nvPicPr>
          <p:cNvPr id="31748" name="Picture 18">
            <a:extLst>
              <a:ext uri="{FF2B5EF4-FFF2-40B4-BE49-F238E27FC236}">
                <a16:creationId xmlns:a16="http://schemas.microsoft.com/office/drawing/2014/main" id="{EFEF2436-8D3A-4F57-9952-916A70B55075}"/>
              </a:ext>
            </a:extLst>
          </p:cNvPr>
          <p:cNvPicPr>
            <a:picLocks noGrp="1" noChangeAspect="1" noChangeArrowheads="1"/>
          </p:cNvPicPr>
          <p:nvPr>
            <p:ph sz="half" idx="2"/>
          </p:nvPr>
        </p:nvPicPr>
        <p:blipFill>
          <a:blip r:embed="rId5" cstate="email">
            <a:extLst>
              <a:ext uri="{28A0092B-C50C-407E-A947-70E740481C1C}">
                <a14:useLocalDpi xmlns:a14="http://schemas.microsoft.com/office/drawing/2010/main"/>
              </a:ext>
            </a:extLst>
          </a:blip>
          <a:srcRect/>
          <a:stretch>
            <a:fillRect/>
          </a:stretch>
        </p:blipFill>
        <p:spPr>
          <a:xfrm>
            <a:off x="5957888" y="2636838"/>
            <a:ext cx="3186112" cy="3024187"/>
          </a:xfrm>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7888">
                                            <p:txEl>
                                              <p:pRg st="0" end="0"/>
                                            </p:txEl>
                                          </p:spTgt>
                                        </p:tgtEl>
                                        <p:attrNameLst>
                                          <p:attrName>style.visibility</p:attrName>
                                        </p:attrNameLst>
                                      </p:cBhvr>
                                      <p:to>
                                        <p:strVal val="visible"/>
                                      </p:to>
                                    </p:set>
                                    <p:animEffect transition="in" filter="fade">
                                      <p:cBhvr>
                                        <p:cTn id="7" dur="1000"/>
                                        <p:tgtEl>
                                          <p:spTgt spid="207888">
                                            <p:txEl>
                                              <p:pRg st="0" end="0"/>
                                            </p:txEl>
                                          </p:spTgt>
                                        </p:tgtEl>
                                      </p:cBhvr>
                                    </p:animEffect>
                                    <p:anim calcmode="lin" valueType="num">
                                      <p:cBhvr>
                                        <p:cTn id="8" dur="1000" fill="hold"/>
                                        <p:tgtEl>
                                          <p:spTgt spid="20788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788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7888">
                                            <p:txEl>
                                              <p:pRg st="1" end="1"/>
                                            </p:txEl>
                                          </p:spTgt>
                                        </p:tgtEl>
                                        <p:attrNameLst>
                                          <p:attrName>style.visibility</p:attrName>
                                        </p:attrNameLst>
                                      </p:cBhvr>
                                      <p:to>
                                        <p:strVal val="visible"/>
                                      </p:to>
                                    </p:set>
                                    <p:animEffect transition="in" filter="fade">
                                      <p:cBhvr>
                                        <p:cTn id="14" dur="1000"/>
                                        <p:tgtEl>
                                          <p:spTgt spid="207888">
                                            <p:txEl>
                                              <p:pRg st="1" end="1"/>
                                            </p:txEl>
                                          </p:spTgt>
                                        </p:tgtEl>
                                      </p:cBhvr>
                                    </p:animEffect>
                                    <p:anim calcmode="lin" valueType="num">
                                      <p:cBhvr>
                                        <p:cTn id="15" dur="1000" fill="hold"/>
                                        <p:tgtEl>
                                          <p:spTgt spid="20788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78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7888">
                                            <p:txEl>
                                              <p:pRg st="2" end="2"/>
                                            </p:txEl>
                                          </p:spTgt>
                                        </p:tgtEl>
                                        <p:attrNameLst>
                                          <p:attrName>style.visibility</p:attrName>
                                        </p:attrNameLst>
                                      </p:cBhvr>
                                      <p:to>
                                        <p:strVal val="visible"/>
                                      </p:to>
                                    </p:set>
                                    <p:animEffect transition="in" filter="fade">
                                      <p:cBhvr>
                                        <p:cTn id="21" dur="1000"/>
                                        <p:tgtEl>
                                          <p:spTgt spid="207888">
                                            <p:txEl>
                                              <p:pRg st="2" end="2"/>
                                            </p:txEl>
                                          </p:spTgt>
                                        </p:tgtEl>
                                      </p:cBhvr>
                                    </p:animEffect>
                                    <p:anim calcmode="lin" valueType="num">
                                      <p:cBhvr>
                                        <p:cTn id="22" dur="1000" fill="hold"/>
                                        <p:tgtEl>
                                          <p:spTgt spid="20788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788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7888">
                                            <p:txEl>
                                              <p:pRg st="3" end="3"/>
                                            </p:txEl>
                                          </p:spTgt>
                                        </p:tgtEl>
                                        <p:attrNameLst>
                                          <p:attrName>style.visibility</p:attrName>
                                        </p:attrNameLst>
                                      </p:cBhvr>
                                      <p:to>
                                        <p:strVal val="visible"/>
                                      </p:to>
                                    </p:set>
                                    <p:animEffect transition="in" filter="fade">
                                      <p:cBhvr>
                                        <p:cTn id="28" dur="1000"/>
                                        <p:tgtEl>
                                          <p:spTgt spid="207888">
                                            <p:txEl>
                                              <p:pRg st="3" end="3"/>
                                            </p:txEl>
                                          </p:spTgt>
                                        </p:tgtEl>
                                      </p:cBhvr>
                                    </p:animEffect>
                                    <p:anim calcmode="lin" valueType="num">
                                      <p:cBhvr>
                                        <p:cTn id="29" dur="1000" fill="hold"/>
                                        <p:tgtEl>
                                          <p:spTgt spid="20788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788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7888">
                                            <p:txEl>
                                              <p:pRg st="4" end="4"/>
                                            </p:txEl>
                                          </p:spTgt>
                                        </p:tgtEl>
                                        <p:attrNameLst>
                                          <p:attrName>style.visibility</p:attrName>
                                        </p:attrNameLst>
                                      </p:cBhvr>
                                      <p:to>
                                        <p:strVal val="visible"/>
                                      </p:to>
                                    </p:set>
                                    <p:animEffect transition="in" filter="fade">
                                      <p:cBhvr>
                                        <p:cTn id="35" dur="1000"/>
                                        <p:tgtEl>
                                          <p:spTgt spid="207888">
                                            <p:txEl>
                                              <p:pRg st="4" end="4"/>
                                            </p:txEl>
                                          </p:spTgt>
                                        </p:tgtEl>
                                      </p:cBhvr>
                                    </p:animEffect>
                                    <p:anim calcmode="lin" valueType="num">
                                      <p:cBhvr>
                                        <p:cTn id="36" dur="1000" fill="hold"/>
                                        <p:tgtEl>
                                          <p:spTgt spid="20788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0788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7888">
                                            <p:txEl>
                                              <p:pRg st="5" end="5"/>
                                            </p:txEl>
                                          </p:spTgt>
                                        </p:tgtEl>
                                        <p:attrNameLst>
                                          <p:attrName>style.visibility</p:attrName>
                                        </p:attrNameLst>
                                      </p:cBhvr>
                                      <p:to>
                                        <p:strVal val="visible"/>
                                      </p:to>
                                    </p:set>
                                    <p:animEffect transition="in" filter="fade">
                                      <p:cBhvr>
                                        <p:cTn id="42" dur="1000"/>
                                        <p:tgtEl>
                                          <p:spTgt spid="207888">
                                            <p:txEl>
                                              <p:pRg st="5" end="5"/>
                                            </p:txEl>
                                          </p:spTgt>
                                        </p:tgtEl>
                                      </p:cBhvr>
                                    </p:animEffect>
                                    <p:anim calcmode="lin" valueType="num">
                                      <p:cBhvr>
                                        <p:cTn id="43" dur="1000" fill="hold"/>
                                        <p:tgtEl>
                                          <p:spTgt spid="20788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0788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7888">
                                            <p:txEl>
                                              <p:pRg st="6" end="6"/>
                                            </p:txEl>
                                          </p:spTgt>
                                        </p:tgtEl>
                                        <p:attrNameLst>
                                          <p:attrName>style.visibility</p:attrName>
                                        </p:attrNameLst>
                                      </p:cBhvr>
                                      <p:to>
                                        <p:strVal val="visible"/>
                                      </p:to>
                                    </p:set>
                                    <p:animEffect transition="in" filter="fade">
                                      <p:cBhvr>
                                        <p:cTn id="49" dur="1000"/>
                                        <p:tgtEl>
                                          <p:spTgt spid="207888">
                                            <p:txEl>
                                              <p:pRg st="6" end="6"/>
                                            </p:txEl>
                                          </p:spTgt>
                                        </p:tgtEl>
                                      </p:cBhvr>
                                    </p:animEffect>
                                    <p:anim calcmode="lin" valueType="num">
                                      <p:cBhvr>
                                        <p:cTn id="50" dur="1000" fill="hold"/>
                                        <p:tgtEl>
                                          <p:spTgt spid="20788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0788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0">
            <a:extLst>
              <a:ext uri="{FF2B5EF4-FFF2-40B4-BE49-F238E27FC236}">
                <a16:creationId xmlns:a16="http://schemas.microsoft.com/office/drawing/2014/main" id="{AD6C3B00-9BB4-47DB-A035-93F6C69E5656}"/>
              </a:ext>
            </a:extLst>
          </p:cNvPr>
          <p:cNvSpPr>
            <a:spLocks noGrp="1" noChangeArrowheads="1"/>
          </p:cNvSpPr>
          <p:nvPr>
            <p:ph type="title"/>
          </p:nvPr>
        </p:nvSpPr>
        <p:spPr>
          <a:xfrm>
            <a:off x="468313" y="30163"/>
            <a:ext cx="8229600" cy="777875"/>
          </a:xfrm>
        </p:spPr>
        <p:txBody>
          <a:bodyPr/>
          <a:lstStyle/>
          <a:p>
            <a:pPr eaLnBrk="1" hangingPunct="1"/>
            <a:r>
              <a:rPr lang="tr-TR" altLang="tr-TR" sz="3600">
                <a:solidFill>
                  <a:srgbClr val="FFFF00"/>
                </a:solidFill>
                <a:ea typeface="宋体" panose="02010600030101010101" pitchFamily="2" charset="-122"/>
              </a:rPr>
              <a:t>Yüksekten Düşme İstatistikleri</a:t>
            </a:r>
            <a:endParaRPr lang="en-US" altLang="tr-TR" sz="3600">
              <a:solidFill>
                <a:srgbClr val="FFFF00"/>
              </a:solidFill>
              <a:ea typeface="宋体" panose="02010600030101010101" pitchFamily="2" charset="-122"/>
            </a:endParaRPr>
          </a:p>
        </p:txBody>
      </p:sp>
      <p:sp>
        <p:nvSpPr>
          <p:cNvPr id="5123" name="Rectangle 51">
            <a:extLst>
              <a:ext uri="{FF2B5EF4-FFF2-40B4-BE49-F238E27FC236}">
                <a16:creationId xmlns:a16="http://schemas.microsoft.com/office/drawing/2014/main" id="{4F9D53DB-824E-4793-BFF8-B125A91127AA}"/>
              </a:ext>
            </a:extLst>
          </p:cNvPr>
          <p:cNvSpPr>
            <a:spLocks noGrp="1" noChangeArrowheads="1"/>
          </p:cNvSpPr>
          <p:nvPr>
            <p:ph type="body" idx="1"/>
          </p:nvPr>
        </p:nvSpPr>
        <p:spPr>
          <a:xfrm>
            <a:off x="0" y="4652963"/>
            <a:ext cx="9144000" cy="1544637"/>
          </a:xfrm>
        </p:spPr>
        <p:txBody>
          <a:bodyPr/>
          <a:lstStyle/>
          <a:p>
            <a:pPr lvl="1" eaLnBrk="1" hangingPunct="1"/>
            <a:r>
              <a:rPr lang="tr-TR" altLang="tr-TR" sz="1600" b="1">
                <a:ea typeface="宋体" panose="02010600030101010101" pitchFamily="2" charset="-122"/>
              </a:rPr>
              <a:t>İnşaat sektöründe ölme ve yaralanma ile sonuçlanan iş kazalarının, en önde gelen sebepleri arasındadır. Türkiye dışında ülkelerde de birinci sırada yer alır.</a:t>
            </a:r>
          </a:p>
          <a:p>
            <a:pPr lvl="1" eaLnBrk="1" hangingPunct="1"/>
            <a:r>
              <a:rPr lang="tr-TR" altLang="tr-TR" sz="1600" b="1">
                <a:ea typeface="宋体" panose="02010600030101010101" pitchFamily="2" charset="-122"/>
              </a:rPr>
              <a:t>Örn; ABD’de her yıl ~700 inşaat işçisi yüksekten düşme nedeniyle hayatını kaybetmektedir.</a:t>
            </a:r>
          </a:p>
          <a:p>
            <a:pPr lvl="1" eaLnBrk="1" hangingPunct="1"/>
            <a:r>
              <a:rPr lang="tr-TR" altLang="tr-TR" sz="1600" b="1">
                <a:ea typeface="宋体" panose="02010600030101010101" pitchFamily="2" charset="-122"/>
              </a:rPr>
              <a:t>Örn; ABD’de her yıl ~10.000 inşaat işçisi yaralanmaktadır.</a:t>
            </a:r>
          </a:p>
          <a:p>
            <a:pPr lvl="1" eaLnBrk="1" hangingPunct="1"/>
            <a:r>
              <a:rPr lang="tr-TR" altLang="tr-TR" sz="1600" b="1">
                <a:ea typeface="宋体" panose="02010600030101010101" pitchFamily="2" charset="-122"/>
              </a:rPr>
              <a:t>İnşaat sektöründe yaralanma ile sonuçlanan toplam iş kazalarının yaklaşık %40’ı yüksekten  düşme nedeniyle meydana gelmektedir.</a:t>
            </a:r>
          </a:p>
          <a:p>
            <a:pPr lvl="1" eaLnBrk="1" hangingPunct="1"/>
            <a:endParaRPr lang="tr-TR" altLang="tr-TR" sz="1600" b="1">
              <a:ea typeface="宋体" panose="02010600030101010101" pitchFamily="2" charset="-122"/>
            </a:endParaRPr>
          </a:p>
          <a:p>
            <a:pPr lvl="1" eaLnBrk="1" hangingPunct="1"/>
            <a:endParaRPr lang="en-US" altLang="tr-TR" sz="1600" b="1">
              <a:ea typeface="宋体" panose="02010600030101010101" pitchFamily="2" charset="-122"/>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770" name="Rectangle 11">
            <a:extLst>
              <a:ext uri="{FF2B5EF4-FFF2-40B4-BE49-F238E27FC236}">
                <a16:creationId xmlns:a16="http://schemas.microsoft.com/office/drawing/2014/main" id="{F63107BA-EA72-406C-8EC0-BF970776E46C}"/>
              </a:ext>
            </a:extLst>
          </p:cNvPr>
          <p:cNvSpPr>
            <a:spLocks noGrp="1" noChangeArrowheads="1"/>
          </p:cNvSpPr>
          <p:nvPr>
            <p:ph type="title"/>
          </p:nvPr>
        </p:nvSpPr>
        <p:spPr>
          <a:xfrm>
            <a:off x="468313" y="836613"/>
            <a:ext cx="8229600" cy="1143000"/>
          </a:xfrm>
        </p:spPr>
        <p:txBody>
          <a:bodyPr/>
          <a:lstStyle/>
          <a:p>
            <a:pPr eaLnBrk="1" hangingPunct="1"/>
            <a:r>
              <a:rPr lang="tr-TR" altLang="tr-TR" sz="3600" b="1">
                <a:ea typeface="宋体" panose="02010600030101010101" pitchFamily="2" charset="-122"/>
              </a:rPr>
              <a:t>Düşme Durdurma Sistemi – Emniyet Halatı</a:t>
            </a:r>
            <a:endParaRPr lang="en-US" altLang="tr-TR" sz="3600" b="1">
              <a:ea typeface="宋体" panose="02010600030101010101" pitchFamily="2" charset="-122"/>
            </a:endParaRPr>
          </a:p>
        </p:txBody>
      </p:sp>
      <p:sp>
        <p:nvSpPr>
          <p:cNvPr id="31747" name="Rectangle 12">
            <a:extLst>
              <a:ext uri="{FF2B5EF4-FFF2-40B4-BE49-F238E27FC236}">
                <a16:creationId xmlns:a16="http://schemas.microsoft.com/office/drawing/2014/main" id="{B5202709-6E59-454A-B309-972AFAD08DE8}"/>
              </a:ext>
            </a:extLst>
          </p:cNvPr>
          <p:cNvSpPr>
            <a:spLocks noGrp="1" noChangeArrowheads="1"/>
          </p:cNvSpPr>
          <p:nvPr>
            <p:ph idx="1"/>
          </p:nvPr>
        </p:nvSpPr>
        <p:spPr>
          <a:xfrm>
            <a:off x="323850" y="2565400"/>
            <a:ext cx="5986463" cy="2663825"/>
          </a:xfrm>
        </p:spPr>
        <p:txBody>
          <a:bodyPr/>
          <a:lstStyle/>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Emniyet halatı, vücut emniyet kemerini ankraj noktasına bağlayan  esnek bir halattır.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Halat, düşen işçinin yavaşça durmasını sağlayan bir aparat içerir. Bu aparat, uygulanan kuvvetin işçiye değil halata yönlenmesini sağlar. Halat kuvveti absorbe edilmesine (emilmesine) yarar.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Halatta asla düğüm olmamalı, keskin cisimlere sarılmamalıdır. </a:t>
            </a:r>
            <a:r>
              <a:rPr lang="tr-TR" altLang="tr-TR" sz="1500" b="1" u="sng">
                <a:latin typeface="Arial" panose="020B0604020202020204" pitchFamily="34" charset="0"/>
                <a:ea typeface="宋体" panose="02010600030101010101" pitchFamily="2" charset="-122"/>
                <a:cs typeface="Arial" panose="020B0604020202020204" pitchFamily="34" charset="0"/>
              </a:rPr>
              <a:t>Düğümler halatın mukavemetini yarı yarıya azaltabilir.</a:t>
            </a:r>
          </a:p>
          <a:p>
            <a:pPr lvl="1" eaLnBrk="1" hangingPunct="1"/>
            <a:endParaRPr lang="en-US" altLang="tr-TR" sz="1400">
              <a:ea typeface="宋体" panose="02010600030101010101" pitchFamily="2" charset="-122"/>
            </a:endParaRPr>
          </a:p>
        </p:txBody>
      </p:sp>
      <p:pic>
        <p:nvPicPr>
          <p:cNvPr id="32772" name="Picture 6">
            <a:extLst>
              <a:ext uri="{FF2B5EF4-FFF2-40B4-BE49-F238E27FC236}">
                <a16:creationId xmlns:a16="http://schemas.microsoft.com/office/drawing/2014/main" id="{3CE9046C-C49C-4194-BF93-009928AD582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04025" y="2565400"/>
            <a:ext cx="23145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Effect transition="in" filter="fade">
                                      <p:cBhvr>
                                        <p:cTn id="14" dur="1000"/>
                                        <p:tgtEl>
                                          <p:spTgt spid="31747">
                                            <p:txEl>
                                              <p:pRg st="1" end="1"/>
                                            </p:txEl>
                                          </p:spTgt>
                                        </p:tgtEl>
                                      </p:cBhvr>
                                    </p:animEffect>
                                    <p:anim calcmode="lin" valueType="num">
                                      <p:cBhvr>
                                        <p:cTn id="15"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Effect transition="in" filter="fade">
                                      <p:cBhvr>
                                        <p:cTn id="21" dur="1000"/>
                                        <p:tgtEl>
                                          <p:spTgt spid="31747">
                                            <p:txEl>
                                              <p:pRg st="2" end="2"/>
                                            </p:txEl>
                                          </p:spTgt>
                                        </p:tgtEl>
                                      </p:cBhvr>
                                    </p:animEffect>
                                    <p:anim calcmode="lin" valueType="num">
                                      <p:cBhvr>
                                        <p:cTn id="22"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8CFA643-9428-46F1-8680-846D67D95A6B}"/>
              </a:ext>
            </a:extLst>
          </p:cNvPr>
          <p:cNvSpPr>
            <a:spLocks noGrp="1" noChangeArrowheads="1"/>
          </p:cNvSpPr>
          <p:nvPr>
            <p:ph type="title"/>
          </p:nvPr>
        </p:nvSpPr>
        <p:spPr/>
        <p:txBody>
          <a:bodyPr/>
          <a:lstStyle/>
          <a:p>
            <a:pPr eaLnBrk="1" hangingPunct="1"/>
            <a:r>
              <a:rPr lang="tr-TR" altLang="tr-TR" sz="3600" b="1">
                <a:ea typeface="宋体" panose="02010600030101010101" pitchFamily="2" charset="-122"/>
              </a:rPr>
              <a:t>Düşme Durdurma Sistemi – Yaşam Hatları</a:t>
            </a:r>
            <a:endParaRPr lang="en-US" altLang="tr-TR" sz="3600" b="1">
              <a:ea typeface="宋体" panose="02010600030101010101" pitchFamily="2" charset="-122"/>
            </a:endParaRPr>
          </a:p>
        </p:txBody>
      </p:sp>
      <p:sp>
        <p:nvSpPr>
          <p:cNvPr id="32771" name="Rectangle 3">
            <a:extLst>
              <a:ext uri="{FF2B5EF4-FFF2-40B4-BE49-F238E27FC236}">
                <a16:creationId xmlns:a16="http://schemas.microsoft.com/office/drawing/2014/main" id="{A0CE5237-2F5A-4B76-A83E-BC13EB334C84}"/>
              </a:ext>
            </a:extLst>
          </p:cNvPr>
          <p:cNvSpPr>
            <a:spLocks noGrp="1" noChangeArrowheads="1"/>
          </p:cNvSpPr>
          <p:nvPr>
            <p:ph idx="1"/>
          </p:nvPr>
        </p:nvSpPr>
        <p:spPr>
          <a:xfrm>
            <a:off x="179388" y="2133600"/>
            <a:ext cx="6264275" cy="2836863"/>
          </a:xfrm>
        </p:spPr>
        <p:txBody>
          <a:bodyPr/>
          <a:lstStyle/>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Yaşam hatları kişisel düşe durdurma sistemlerini bir ankraj’a sabitler.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Düşey – bir ankraj noktasına asılıdır.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Yatay – İki ankraj noktası arasına gerilidir.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Genellikte sentetik fiberden imal edilir.</a:t>
            </a:r>
          </a:p>
          <a:p>
            <a:pPr lvl="1" algn="just" eaLnBrk="1" hangingPunct="1">
              <a:lnSpc>
                <a:spcPct val="90000"/>
              </a:lnSpc>
              <a:spcBef>
                <a:spcPct val="0"/>
              </a:spcBef>
              <a:spcAft>
                <a:spcPts val="1800"/>
              </a:spcAft>
            </a:pPr>
            <a:r>
              <a:rPr lang="tr-TR" altLang="tr-TR" sz="1500">
                <a:latin typeface="Arial" panose="020B0604020202020204" pitchFamily="34" charset="0"/>
                <a:ea typeface="宋体" panose="02010600030101010101" pitchFamily="2" charset="-122"/>
                <a:cs typeface="Arial" panose="020B0604020202020204" pitchFamily="34" charset="0"/>
              </a:rPr>
              <a:t>Kesilmelere, aşınmalara veya  sıyrıklara karşı korunmalıdır. Periyodik denetim zorunludur.</a:t>
            </a:r>
            <a:endParaRPr lang="en-US" altLang="tr-TR" sz="1500">
              <a:latin typeface="Arial" panose="020B0604020202020204" pitchFamily="34" charset="0"/>
              <a:ea typeface="宋体" panose="02010600030101010101" pitchFamily="2" charset="-122"/>
              <a:cs typeface="Arial" panose="020B0604020202020204" pitchFamily="34" charset="0"/>
            </a:endParaRPr>
          </a:p>
        </p:txBody>
      </p:sp>
      <p:pic>
        <p:nvPicPr>
          <p:cNvPr id="33796" name="Picture 5" descr="http://www.google.com.tr/url?source=imglanding&amp;ct=img&amp;q=http://www.nalburteknik.com/wp-content/uploads/2012/10/10.jpg&amp;sa=X&amp;ei=tJyeUOfJB8b-4QScjoHQCA&amp;ved=0CAsQ8wc&amp;usg=AFQjCNFPCQn0bymg-EHzbwZ16PD8KV4K0g">
            <a:extLst>
              <a:ext uri="{FF2B5EF4-FFF2-40B4-BE49-F238E27FC236}">
                <a16:creationId xmlns:a16="http://schemas.microsoft.com/office/drawing/2014/main" id="{9C50C71F-A3D3-4487-BD6B-554CDB7DAAF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59563" y="2060575"/>
            <a:ext cx="23812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1000"/>
                                        <p:tgtEl>
                                          <p:spTgt spid="32771">
                                            <p:txEl>
                                              <p:pRg st="1" end="1"/>
                                            </p:txEl>
                                          </p:spTgt>
                                        </p:tgtEl>
                                      </p:cBhvr>
                                    </p:animEffect>
                                    <p:anim calcmode="lin" valueType="num">
                                      <p:cBhvr>
                                        <p:cTn id="15"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1000"/>
                                        <p:tgtEl>
                                          <p:spTgt spid="32771">
                                            <p:txEl>
                                              <p:pRg st="2" end="2"/>
                                            </p:txEl>
                                          </p:spTgt>
                                        </p:tgtEl>
                                      </p:cBhvr>
                                    </p:animEffect>
                                    <p:anim calcmode="lin" valueType="num">
                                      <p:cBhvr>
                                        <p:cTn id="22"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Effect transition="in" filter="fade">
                                      <p:cBhvr>
                                        <p:cTn id="28" dur="1000"/>
                                        <p:tgtEl>
                                          <p:spTgt spid="32771">
                                            <p:txEl>
                                              <p:pRg st="3" end="3"/>
                                            </p:txEl>
                                          </p:spTgt>
                                        </p:tgtEl>
                                      </p:cBhvr>
                                    </p:animEffect>
                                    <p:anim calcmode="lin" valueType="num">
                                      <p:cBhvr>
                                        <p:cTn id="29"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771">
                                            <p:txEl>
                                              <p:pRg st="4" end="4"/>
                                            </p:txEl>
                                          </p:spTgt>
                                        </p:tgtEl>
                                        <p:attrNameLst>
                                          <p:attrName>style.visibility</p:attrName>
                                        </p:attrNameLst>
                                      </p:cBhvr>
                                      <p:to>
                                        <p:strVal val="visible"/>
                                      </p:to>
                                    </p:set>
                                    <p:animEffect transition="in" filter="fade">
                                      <p:cBhvr>
                                        <p:cTn id="35" dur="1000"/>
                                        <p:tgtEl>
                                          <p:spTgt spid="32771">
                                            <p:txEl>
                                              <p:pRg st="4" end="4"/>
                                            </p:txEl>
                                          </p:spTgt>
                                        </p:tgtEl>
                                      </p:cBhvr>
                                    </p:animEffect>
                                    <p:anim calcmode="lin" valueType="num">
                                      <p:cBhvr>
                                        <p:cTn id="36"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19" name="Rectangle 19">
            <a:extLst>
              <a:ext uri="{FF2B5EF4-FFF2-40B4-BE49-F238E27FC236}">
                <a16:creationId xmlns:a16="http://schemas.microsoft.com/office/drawing/2014/main" id="{949D1696-7DDE-41D6-BD84-7A0566473A6A}"/>
              </a:ext>
            </a:extLst>
          </p:cNvPr>
          <p:cNvSpPr>
            <a:spLocks noGrp="1" noChangeArrowheads="1"/>
          </p:cNvSpPr>
          <p:nvPr>
            <p:ph type="title"/>
          </p:nvPr>
        </p:nvSpPr>
        <p:spPr>
          <a:xfrm>
            <a:off x="395288" y="692150"/>
            <a:ext cx="8137525" cy="650875"/>
          </a:xfrm>
        </p:spPr>
        <p:txBody>
          <a:bodyPr rtlCol="0">
            <a:normAutofit fontScale="90000"/>
          </a:bodyPr>
          <a:lstStyle/>
          <a:p>
            <a:pPr eaLnBrk="1" fontAlgn="auto" hangingPunct="1">
              <a:spcAft>
                <a:spcPts val="0"/>
              </a:spcAft>
              <a:defRPr/>
            </a:pPr>
            <a:r>
              <a:rPr lang="en-US" sz="3600" b="1" dirty="0" err="1"/>
              <a:t>Düşme</a:t>
            </a:r>
            <a:r>
              <a:rPr lang="en-US" sz="3600" b="1" dirty="0"/>
              <a:t> </a:t>
            </a:r>
            <a:r>
              <a:rPr lang="en-US" sz="3600" b="1" dirty="0" err="1"/>
              <a:t>Durdurma</a:t>
            </a:r>
            <a:r>
              <a:rPr lang="en-US" sz="3600" b="1" dirty="0"/>
              <a:t> </a:t>
            </a:r>
            <a:r>
              <a:rPr lang="tr-TR" sz="3600" b="1" dirty="0"/>
              <a:t>Sistemi – Yavaşlatma Aparatı</a:t>
            </a:r>
            <a:endParaRPr lang="en-US" sz="3600" b="1" dirty="0"/>
          </a:p>
        </p:txBody>
      </p:sp>
      <p:sp>
        <p:nvSpPr>
          <p:cNvPr id="102420" name="Rectangle 20">
            <a:extLst>
              <a:ext uri="{FF2B5EF4-FFF2-40B4-BE49-F238E27FC236}">
                <a16:creationId xmlns:a16="http://schemas.microsoft.com/office/drawing/2014/main" id="{A4D752A4-F862-4D9A-A17E-32FE8300EBFE}"/>
              </a:ext>
            </a:extLst>
          </p:cNvPr>
          <p:cNvSpPr>
            <a:spLocks noGrp="1" noChangeArrowheads="1"/>
          </p:cNvSpPr>
          <p:nvPr>
            <p:ph type="body" sz="half" idx="1"/>
          </p:nvPr>
        </p:nvSpPr>
        <p:spPr>
          <a:xfrm>
            <a:off x="0" y="2133600"/>
            <a:ext cx="5113338" cy="3455988"/>
          </a:xfrm>
        </p:spPr>
        <p:txBody>
          <a:bodyPr rtlCol="0">
            <a:normAutofit lnSpcReduction="10000"/>
          </a:bodyPr>
          <a:lstStyle/>
          <a:p>
            <a:pPr marL="457200" lvl="1" indent="0" algn="just" eaLnBrk="1" fontAlgn="auto" hangingPunct="1">
              <a:lnSpc>
                <a:spcPct val="90000"/>
              </a:lnSpc>
              <a:spcBef>
                <a:spcPts val="0"/>
              </a:spcBef>
              <a:spcAft>
                <a:spcPts val="1800"/>
              </a:spcAft>
              <a:buFont typeface="Arial" panose="020B0604020202020204" pitchFamily="34" charset="0"/>
              <a:buNone/>
              <a:defRPr/>
            </a:pPr>
            <a:r>
              <a:rPr lang="tr-TR" sz="1800" dirty="0">
                <a:latin typeface="Arial" pitchFamily="34" charset="0"/>
                <a:cs typeface="Arial" pitchFamily="34" charset="0"/>
              </a:rPr>
              <a:t>Yavaşlatma aparatının temel işlevi,  düşme kuvvetinin tamamen işçi vücuduna etki etmesini önlemek ve böylelikle yaralanma risklerini azaltmaktır.</a:t>
            </a:r>
          </a:p>
          <a:p>
            <a:pPr lvl="1" algn="just" eaLnBrk="1" fontAlgn="auto" hangingPunct="1">
              <a:lnSpc>
                <a:spcPct val="90000"/>
              </a:lnSpc>
              <a:spcBef>
                <a:spcPts val="0"/>
              </a:spcBef>
              <a:spcAft>
                <a:spcPts val="1800"/>
              </a:spcAft>
              <a:defRPr/>
            </a:pPr>
            <a:r>
              <a:rPr lang="tr-TR" sz="1800" dirty="0">
                <a:latin typeface="Arial" pitchFamily="34" charset="0"/>
                <a:cs typeface="Arial" pitchFamily="34" charset="0"/>
              </a:rPr>
              <a:t>Azami yavaşlama mesafesi 9 cm.dir. </a:t>
            </a:r>
          </a:p>
          <a:p>
            <a:pPr lvl="1" algn="just" eaLnBrk="1" fontAlgn="auto" hangingPunct="1">
              <a:lnSpc>
                <a:spcPct val="90000"/>
              </a:lnSpc>
              <a:spcBef>
                <a:spcPts val="0"/>
              </a:spcBef>
              <a:spcAft>
                <a:spcPts val="1800"/>
              </a:spcAft>
              <a:defRPr/>
            </a:pPr>
            <a:r>
              <a:rPr lang="tr-TR" sz="1800" dirty="0">
                <a:latin typeface="Arial" pitchFamily="34" charset="0"/>
                <a:cs typeface="Arial" pitchFamily="34" charset="0"/>
              </a:rPr>
              <a:t>İp yakalama aparatı yaşam hattı boyunca hareket eder ve sürtünme ile yaşam hattını ayarlar ve işçinin düşmesini kontrol eder. Bu tür cihaz yüksek bir yere tırmanıldığında düşme koruma sistemi olarak kullanılabilir.</a:t>
            </a:r>
          </a:p>
          <a:p>
            <a:pPr lvl="1" eaLnBrk="1" fontAlgn="auto" hangingPunct="1">
              <a:spcAft>
                <a:spcPts val="0"/>
              </a:spcAft>
              <a:defRPr/>
            </a:pPr>
            <a:endParaRPr lang="tr-TR" sz="1800" dirty="0"/>
          </a:p>
          <a:p>
            <a:pPr lvl="1" eaLnBrk="1" fontAlgn="auto" hangingPunct="1">
              <a:spcAft>
                <a:spcPts val="0"/>
              </a:spcAft>
              <a:defRPr/>
            </a:pPr>
            <a:endParaRPr lang="tr-TR" sz="1800" dirty="0"/>
          </a:p>
          <a:p>
            <a:pPr lvl="1" eaLnBrk="1" fontAlgn="auto" hangingPunct="1">
              <a:spcAft>
                <a:spcPts val="0"/>
              </a:spcAft>
              <a:defRPr/>
            </a:pPr>
            <a:endParaRPr lang="en-US" sz="1800" dirty="0"/>
          </a:p>
        </p:txBody>
      </p:sp>
      <p:pic>
        <p:nvPicPr>
          <p:cNvPr id="34820" name="Picture 22">
            <a:extLst>
              <a:ext uri="{FF2B5EF4-FFF2-40B4-BE49-F238E27FC236}">
                <a16:creationId xmlns:a16="http://schemas.microsoft.com/office/drawing/2014/main" id="{4C4D534F-5B5F-4976-977E-E23E7D55D204}"/>
              </a:ext>
            </a:extLst>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5505450" y="1916113"/>
            <a:ext cx="3629025" cy="4191000"/>
          </a:xfrm>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20">
                                            <p:txEl>
                                              <p:pRg st="0" end="0"/>
                                            </p:txEl>
                                          </p:spTgt>
                                        </p:tgtEl>
                                        <p:attrNameLst>
                                          <p:attrName>style.visibility</p:attrName>
                                        </p:attrNameLst>
                                      </p:cBhvr>
                                      <p:to>
                                        <p:strVal val="visible"/>
                                      </p:to>
                                    </p:set>
                                    <p:animEffect transition="in" filter="fade">
                                      <p:cBhvr>
                                        <p:cTn id="7" dur="1000"/>
                                        <p:tgtEl>
                                          <p:spTgt spid="102420">
                                            <p:txEl>
                                              <p:pRg st="0" end="0"/>
                                            </p:txEl>
                                          </p:spTgt>
                                        </p:tgtEl>
                                      </p:cBhvr>
                                    </p:animEffect>
                                    <p:anim calcmode="lin" valueType="num">
                                      <p:cBhvr>
                                        <p:cTn id="8" dur="1000" fill="hold"/>
                                        <p:tgtEl>
                                          <p:spTgt spid="1024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20">
                                            <p:txEl>
                                              <p:pRg st="1" end="1"/>
                                            </p:txEl>
                                          </p:spTgt>
                                        </p:tgtEl>
                                        <p:attrNameLst>
                                          <p:attrName>style.visibility</p:attrName>
                                        </p:attrNameLst>
                                      </p:cBhvr>
                                      <p:to>
                                        <p:strVal val="visible"/>
                                      </p:to>
                                    </p:set>
                                    <p:animEffect transition="in" filter="fade">
                                      <p:cBhvr>
                                        <p:cTn id="14" dur="1000"/>
                                        <p:tgtEl>
                                          <p:spTgt spid="102420">
                                            <p:txEl>
                                              <p:pRg st="1" end="1"/>
                                            </p:txEl>
                                          </p:spTgt>
                                        </p:tgtEl>
                                      </p:cBhvr>
                                    </p:animEffect>
                                    <p:anim calcmode="lin" valueType="num">
                                      <p:cBhvr>
                                        <p:cTn id="15" dur="1000" fill="hold"/>
                                        <p:tgtEl>
                                          <p:spTgt spid="1024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20">
                                            <p:txEl>
                                              <p:pRg st="2" end="2"/>
                                            </p:txEl>
                                          </p:spTgt>
                                        </p:tgtEl>
                                        <p:attrNameLst>
                                          <p:attrName>style.visibility</p:attrName>
                                        </p:attrNameLst>
                                      </p:cBhvr>
                                      <p:to>
                                        <p:strVal val="visible"/>
                                      </p:to>
                                    </p:set>
                                    <p:animEffect transition="in" filter="fade">
                                      <p:cBhvr>
                                        <p:cTn id="21" dur="1000"/>
                                        <p:tgtEl>
                                          <p:spTgt spid="102420">
                                            <p:txEl>
                                              <p:pRg st="2" end="2"/>
                                            </p:txEl>
                                          </p:spTgt>
                                        </p:tgtEl>
                                      </p:cBhvr>
                                    </p:animEffect>
                                    <p:anim calcmode="lin" valueType="num">
                                      <p:cBhvr>
                                        <p:cTn id="22" dur="1000" fill="hold"/>
                                        <p:tgtEl>
                                          <p:spTgt spid="1024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842" name="Rectangle 15">
            <a:extLst>
              <a:ext uri="{FF2B5EF4-FFF2-40B4-BE49-F238E27FC236}">
                <a16:creationId xmlns:a16="http://schemas.microsoft.com/office/drawing/2014/main" id="{47BF663E-CC2E-487E-928F-ED6BFB823ED8}"/>
              </a:ext>
            </a:extLst>
          </p:cNvPr>
          <p:cNvSpPr>
            <a:spLocks noGrp="1" noChangeArrowheads="1"/>
          </p:cNvSpPr>
          <p:nvPr>
            <p:ph type="title"/>
          </p:nvPr>
        </p:nvSpPr>
        <p:spPr>
          <a:xfrm>
            <a:off x="900113" y="549275"/>
            <a:ext cx="7543800" cy="1143000"/>
          </a:xfrm>
        </p:spPr>
        <p:txBody>
          <a:bodyPr/>
          <a:lstStyle/>
          <a:p>
            <a:pPr eaLnBrk="1" hangingPunct="1"/>
            <a:r>
              <a:rPr lang="en-US" altLang="tr-TR" sz="3600" b="1">
                <a:ea typeface="宋体" panose="02010600030101010101" pitchFamily="2" charset="-122"/>
              </a:rPr>
              <a:t>Düşme Durdurma </a:t>
            </a:r>
            <a:r>
              <a:rPr lang="tr-TR" altLang="tr-TR" sz="3600" b="1">
                <a:ea typeface="宋体" panose="02010600030101010101" pitchFamily="2" charset="-122"/>
              </a:rPr>
              <a:t>Sistemi – Ankraj</a:t>
            </a:r>
            <a:endParaRPr lang="en-US" altLang="tr-TR" sz="3600" b="1">
              <a:ea typeface="宋体" panose="02010600030101010101" pitchFamily="2" charset="-122"/>
            </a:endParaRPr>
          </a:p>
        </p:txBody>
      </p:sp>
      <p:sp>
        <p:nvSpPr>
          <p:cNvPr id="103440" name="Rectangle 16">
            <a:extLst>
              <a:ext uri="{FF2B5EF4-FFF2-40B4-BE49-F238E27FC236}">
                <a16:creationId xmlns:a16="http://schemas.microsoft.com/office/drawing/2014/main" id="{FDF61718-B67D-4956-9289-769599347E99}"/>
              </a:ext>
            </a:extLst>
          </p:cNvPr>
          <p:cNvSpPr>
            <a:spLocks noGrp="1" noChangeArrowheads="1"/>
          </p:cNvSpPr>
          <p:nvPr>
            <p:ph type="body" sz="half" idx="1"/>
          </p:nvPr>
        </p:nvSpPr>
        <p:spPr>
          <a:xfrm>
            <a:off x="0" y="1989138"/>
            <a:ext cx="5345113" cy="4176712"/>
          </a:xfrm>
        </p:spPr>
        <p:txBody>
          <a:bodyPr rtlCol="0">
            <a:normAutofit fontScale="92500" lnSpcReduction="20000"/>
          </a:bodyPr>
          <a:lstStyle/>
          <a:p>
            <a:pPr lvl="1" algn="just" eaLnBrk="1" fontAlgn="auto" hangingPunct="1">
              <a:lnSpc>
                <a:spcPct val="90000"/>
              </a:lnSpc>
              <a:spcBef>
                <a:spcPts val="0"/>
              </a:spcBef>
              <a:spcAft>
                <a:spcPts val="1800"/>
              </a:spcAft>
              <a:defRPr/>
            </a:pPr>
            <a:r>
              <a:rPr lang="tr-TR" sz="1800" dirty="0">
                <a:latin typeface="Arial" pitchFamily="34" charset="0"/>
                <a:cs typeface="Arial" pitchFamily="34" charset="0"/>
              </a:rPr>
              <a:t>Yaşam hatları, halatlar veya yavaşlatma aparatları için sabitleme noktasıdır.</a:t>
            </a:r>
          </a:p>
          <a:p>
            <a:pPr lvl="1" algn="just" eaLnBrk="1" fontAlgn="auto" hangingPunct="1">
              <a:lnSpc>
                <a:spcPct val="90000"/>
              </a:lnSpc>
              <a:spcBef>
                <a:spcPts val="0"/>
              </a:spcBef>
              <a:spcAft>
                <a:spcPts val="1800"/>
              </a:spcAft>
              <a:defRPr/>
            </a:pPr>
            <a:r>
              <a:rPr lang="tr-TR" sz="1800" dirty="0">
                <a:latin typeface="Arial" pitchFamily="34" charset="0"/>
                <a:cs typeface="Arial" pitchFamily="34" charset="0"/>
              </a:rPr>
              <a:t>Kişi başına 2.300 kg. taşıyabilecek şekilde tasarlanmaları gerekir.</a:t>
            </a:r>
          </a:p>
          <a:p>
            <a:pPr lvl="1" algn="just" eaLnBrk="1" fontAlgn="auto" hangingPunct="1">
              <a:lnSpc>
                <a:spcPct val="90000"/>
              </a:lnSpc>
              <a:spcBef>
                <a:spcPts val="0"/>
              </a:spcBef>
              <a:spcAft>
                <a:spcPts val="1800"/>
              </a:spcAft>
              <a:defRPr/>
            </a:pPr>
            <a:r>
              <a:rPr lang="tr-TR" sz="1800" dirty="0" err="1">
                <a:latin typeface="Arial" pitchFamily="34" charset="0"/>
                <a:cs typeface="Arial" pitchFamily="34" charset="0"/>
              </a:rPr>
              <a:t>Ankraj</a:t>
            </a:r>
            <a:r>
              <a:rPr lang="tr-TR" sz="1800" dirty="0">
                <a:latin typeface="Arial" pitchFamily="34" charset="0"/>
                <a:cs typeface="Arial" pitchFamily="34" charset="0"/>
              </a:rPr>
              <a:t> noktasının işçi boyundan daha yükseğe konulması ideal durumdur. Eğer omuz hizası veya daha yukarı olabilirse düşme mesafesi kısalmış olur, aşağı sallanma ve bir yere çarpıp yaralanma riski azalmış olur. Unutmayın ki, azami mesafe 180 cm.’</a:t>
            </a:r>
            <a:r>
              <a:rPr lang="tr-TR" sz="1800" dirty="0" err="1">
                <a:latin typeface="Arial" pitchFamily="34" charset="0"/>
                <a:cs typeface="Arial" pitchFamily="34" charset="0"/>
              </a:rPr>
              <a:t>dir</a:t>
            </a:r>
            <a:r>
              <a:rPr lang="tr-TR" sz="1800" dirty="0">
                <a:latin typeface="Arial" pitchFamily="34" charset="0"/>
                <a:cs typeface="Arial" pitchFamily="34" charset="0"/>
              </a:rPr>
              <a:t>. Düşme mesafesi ne kadar büyükse yaralanma riski de o kadar büyümüş olur.</a:t>
            </a:r>
          </a:p>
          <a:p>
            <a:pPr lvl="1" algn="just" eaLnBrk="1" fontAlgn="auto" hangingPunct="1">
              <a:lnSpc>
                <a:spcPct val="90000"/>
              </a:lnSpc>
              <a:spcBef>
                <a:spcPts val="0"/>
              </a:spcBef>
              <a:spcAft>
                <a:spcPts val="1800"/>
              </a:spcAft>
              <a:defRPr/>
            </a:pPr>
            <a:r>
              <a:rPr lang="tr-TR" sz="1800" dirty="0" err="1">
                <a:latin typeface="Arial" pitchFamily="34" charset="0"/>
                <a:cs typeface="Arial" pitchFamily="34" charset="0"/>
              </a:rPr>
              <a:t>Ankraj</a:t>
            </a:r>
            <a:r>
              <a:rPr lang="tr-TR" sz="1800" dirty="0">
                <a:latin typeface="Arial" pitchFamily="34" charset="0"/>
                <a:cs typeface="Arial" pitchFamily="34" charset="0"/>
              </a:rPr>
              <a:t> noktalarının yanlış seçilmesi bütün sistemin çalışmaması sonucunu doğurur. Elektrik yüklü yerlere yakın veya yeterince güçlendirilmemiş </a:t>
            </a:r>
            <a:r>
              <a:rPr lang="tr-TR" sz="1800" dirty="0" err="1">
                <a:latin typeface="Arial" pitchFamily="34" charset="0"/>
                <a:cs typeface="Arial" pitchFamily="34" charset="0"/>
              </a:rPr>
              <a:t>ankrajlar</a:t>
            </a:r>
            <a:r>
              <a:rPr lang="tr-TR" sz="1800" dirty="0">
                <a:latin typeface="Arial" pitchFamily="34" charset="0"/>
                <a:cs typeface="Arial" pitchFamily="34" charset="0"/>
              </a:rPr>
              <a:t> seçilmemelidir. Mutlaka amirinize sorup öğrenmelisiniz.</a:t>
            </a:r>
          </a:p>
          <a:p>
            <a:pPr lvl="1" eaLnBrk="1" fontAlgn="auto" hangingPunct="1">
              <a:spcAft>
                <a:spcPts val="0"/>
              </a:spcAft>
              <a:defRPr/>
            </a:pPr>
            <a:endParaRPr lang="en-US" sz="1400" dirty="0"/>
          </a:p>
        </p:txBody>
      </p:sp>
      <p:pic>
        <p:nvPicPr>
          <p:cNvPr id="35844" name="Picture 18">
            <a:extLst>
              <a:ext uri="{FF2B5EF4-FFF2-40B4-BE49-F238E27FC236}">
                <a16:creationId xmlns:a16="http://schemas.microsoft.com/office/drawing/2014/main" id="{2A6F1932-C682-425F-BAD4-51E4FFB8F25C}"/>
              </a:ext>
            </a:extLst>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5514975" y="1916113"/>
            <a:ext cx="3629025" cy="4191000"/>
          </a:xfrm>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440">
                                            <p:txEl>
                                              <p:pRg st="0" end="0"/>
                                            </p:txEl>
                                          </p:spTgt>
                                        </p:tgtEl>
                                        <p:attrNameLst>
                                          <p:attrName>style.visibility</p:attrName>
                                        </p:attrNameLst>
                                      </p:cBhvr>
                                      <p:to>
                                        <p:strVal val="visible"/>
                                      </p:to>
                                    </p:set>
                                    <p:animEffect transition="in" filter="fade">
                                      <p:cBhvr>
                                        <p:cTn id="7" dur="1000"/>
                                        <p:tgtEl>
                                          <p:spTgt spid="103440">
                                            <p:txEl>
                                              <p:pRg st="0" end="0"/>
                                            </p:txEl>
                                          </p:spTgt>
                                        </p:tgtEl>
                                      </p:cBhvr>
                                    </p:animEffect>
                                    <p:anim calcmode="lin" valueType="num">
                                      <p:cBhvr>
                                        <p:cTn id="8" dur="1000" fill="hold"/>
                                        <p:tgtEl>
                                          <p:spTgt spid="1034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34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3440">
                                            <p:txEl>
                                              <p:pRg st="1" end="1"/>
                                            </p:txEl>
                                          </p:spTgt>
                                        </p:tgtEl>
                                        <p:attrNameLst>
                                          <p:attrName>style.visibility</p:attrName>
                                        </p:attrNameLst>
                                      </p:cBhvr>
                                      <p:to>
                                        <p:strVal val="visible"/>
                                      </p:to>
                                    </p:set>
                                    <p:animEffect transition="in" filter="fade">
                                      <p:cBhvr>
                                        <p:cTn id="14" dur="1000"/>
                                        <p:tgtEl>
                                          <p:spTgt spid="103440">
                                            <p:txEl>
                                              <p:pRg st="1" end="1"/>
                                            </p:txEl>
                                          </p:spTgt>
                                        </p:tgtEl>
                                      </p:cBhvr>
                                    </p:animEffect>
                                    <p:anim calcmode="lin" valueType="num">
                                      <p:cBhvr>
                                        <p:cTn id="15" dur="1000" fill="hold"/>
                                        <p:tgtEl>
                                          <p:spTgt spid="10344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34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3440">
                                            <p:txEl>
                                              <p:pRg st="2" end="2"/>
                                            </p:txEl>
                                          </p:spTgt>
                                        </p:tgtEl>
                                        <p:attrNameLst>
                                          <p:attrName>style.visibility</p:attrName>
                                        </p:attrNameLst>
                                      </p:cBhvr>
                                      <p:to>
                                        <p:strVal val="visible"/>
                                      </p:to>
                                    </p:set>
                                    <p:animEffect transition="in" filter="fade">
                                      <p:cBhvr>
                                        <p:cTn id="21" dur="1000"/>
                                        <p:tgtEl>
                                          <p:spTgt spid="103440">
                                            <p:txEl>
                                              <p:pRg st="2" end="2"/>
                                            </p:txEl>
                                          </p:spTgt>
                                        </p:tgtEl>
                                      </p:cBhvr>
                                    </p:animEffect>
                                    <p:anim calcmode="lin" valueType="num">
                                      <p:cBhvr>
                                        <p:cTn id="22" dur="1000" fill="hold"/>
                                        <p:tgtEl>
                                          <p:spTgt spid="10344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344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3440">
                                            <p:txEl>
                                              <p:pRg st="3" end="3"/>
                                            </p:txEl>
                                          </p:spTgt>
                                        </p:tgtEl>
                                        <p:attrNameLst>
                                          <p:attrName>style.visibility</p:attrName>
                                        </p:attrNameLst>
                                      </p:cBhvr>
                                      <p:to>
                                        <p:strVal val="visible"/>
                                      </p:to>
                                    </p:set>
                                    <p:animEffect transition="in" filter="fade">
                                      <p:cBhvr>
                                        <p:cTn id="28" dur="1000"/>
                                        <p:tgtEl>
                                          <p:spTgt spid="103440">
                                            <p:txEl>
                                              <p:pRg st="3" end="3"/>
                                            </p:txEl>
                                          </p:spTgt>
                                        </p:tgtEl>
                                      </p:cBhvr>
                                    </p:animEffect>
                                    <p:anim calcmode="lin" valueType="num">
                                      <p:cBhvr>
                                        <p:cTn id="29" dur="1000" fill="hold"/>
                                        <p:tgtEl>
                                          <p:spTgt spid="10344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344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6866" name="Rectangle 112">
            <a:extLst>
              <a:ext uri="{FF2B5EF4-FFF2-40B4-BE49-F238E27FC236}">
                <a16:creationId xmlns:a16="http://schemas.microsoft.com/office/drawing/2014/main" id="{6B795EC2-A4A2-4399-9068-DC3645BD510F}"/>
              </a:ext>
            </a:extLst>
          </p:cNvPr>
          <p:cNvSpPr>
            <a:spLocks noGrp="1" noChangeArrowheads="1"/>
          </p:cNvSpPr>
          <p:nvPr>
            <p:ph type="title"/>
          </p:nvPr>
        </p:nvSpPr>
        <p:spPr>
          <a:xfrm>
            <a:off x="468313" y="549275"/>
            <a:ext cx="8229600" cy="1143000"/>
          </a:xfrm>
        </p:spPr>
        <p:txBody>
          <a:bodyPr/>
          <a:lstStyle/>
          <a:p>
            <a:pPr eaLnBrk="1" hangingPunct="1"/>
            <a:r>
              <a:rPr lang="tr-TR" altLang="tr-TR" sz="2800" b="1">
                <a:ea typeface="宋体" panose="02010600030101010101" pitchFamily="2" charset="-122"/>
              </a:rPr>
              <a:t>Kişisel </a:t>
            </a:r>
            <a:r>
              <a:rPr lang="en-US" altLang="tr-TR" sz="2800" b="1">
                <a:ea typeface="宋体" panose="02010600030101010101" pitchFamily="2" charset="-122"/>
              </a:rPr>
              <a:t>Düşme Durdurma </a:t>
            </a:r>
            <a:r>
              <a:rPr lang="tr-TR" altLang="tr-TR" sz="2800" b="1">
                <a:ea typeface="宋体" panose="02010600030101010101" pitchFamily="2" charset="-122"/>
              </a:rPr>
              <a:t>Sistemlerinin Denetlenmesi</a:t>
            </a:r>
            <a:endParaRPr lang="en-US" altLang="tr-TR" sz="2800" b="1">
              <a:ea typeface="宋体" panose="02010600030101010101" pitchFamily="2" charset="-122"/>
            </a:endParaRPr>
          </a:p>
        </p:txBody>
      </p:sp>
      <p:sp>
        <p:nvSpPr>
          <p:cNvPr id="104561" name="Rectangle 113">
            <a:extLst>
              <a:ext uri="{FF2B5EF4-FFF2-40B4-BE49-F238E27FC236}">
                <a16:creationId xmlns:a16="http://schemas.microsoft.com/office/drawing/2014/main" id="{711BDF95-777F-4D89-827C-37008EB9C0A3}"/>
              </a:ext>
            </a:extLst>
          </p:cNvPr>
          <p:cNvSpPr>
            <a:spLocks noGrp="1" noChangeArrowheads="1"/>
          </p:cNvSpPr>
          <p:nvPr>
            <p:ph idx="1"/>
          </p:nvPr>
        </p:nvSpPr>
        <p:spPr>
          <a:xfrm>
            <a:off x="0" y="1628775"/>
            <a:ext cx="6275388" cy="4392613"/>
          </a:xfrm>
        </p:spPr>
        <p:txBody>
          <a:bodyPr rtlCol="0">
            <a:normAutofit fontScale="92500"/>
          </a:bodyPr>
          <a:lstStyle/>
          <a:p>
            <a:pPr lvl="1" algn="just" eaLnBrk="1" fontAlgn="auto" hangingPunct="1">
              <a:lnSpc>
                <a:spcPct val="160000"/>
              </a:lnSpc>
              <a:spcBef>
                <a:spcPts val="0"/>
              </a:spcBef>
              <a:spcAft>
                <a:spcPts val="1800"/>
              </a:spcAft>
              <a:defRPr/>
            </a:pPr>
            <a:r>
              <a:rPr lang="tr-TR" sz="1700" dirty="0">
                <a:latin typeface="Arial" pitchFamily="34" charset="0"/>
                <a:cs typeface="Arial" pitchFamily="34" charset="0"/>
              </a:rPr>
              <a:t>Her kullanımdan önce mutlaka kontrol edilmeli,</a:t>
            </a:r>
          </a:p>
          <a:p>
            <a:pPr lvl="1" algn="just" eaLnBrk="1" fontAlgn="auto" hangingPunct="1">
              <a:lnSpc>
                <a:spcPct val="160000"/>
              </a:lnSpc>
              <a:spcBef>
                <a:spcPts val="0"/>
              </a:spcBef>
              <a:spcAft>
                <a:spcPts val="1800"/>
              </a:spcAft>
              <a:defRPr/>
            </a:pPr>
            <a:r>
              <a:rPr lang="tr-TR" sz="1700" dirty="0">
                <a:latin typeface="Arial" pitchFamily="34" charset="0"/>
                <a:cs typeface="Arial" pitchFamily="34" charset="0"/>
              </a:rPr>
              <a:t>D-</a:t>
            </a:r>
            <a:r>
              <a:rPr lang="tr-TR" sz="1700" dirty="0" err="1">
                <a:latin typeface="Arial" pitchFamily="34" charset="0"/>
                <a:cs typeface="Arial" pitchFamily="34" charset="0"/>
              </a:rPr>
              <a:t>halkalar’da</a:t>
            </a:r>
            <a:r>
              <a:rPr lang="tr-TR" sz="1700" dirty="0">
                <a:latin typeface="Arial" pitchFamily="34" charset="0"/>
                <a:cs typeface="Arial" pitchFamily="34" charset="0"/>
              </a:rPr>
              <a:t> herhangi bir deformasyon olup olmadığı</a:t>
            </a:r>
          </a:p>
          <a:p>
            <a:pPr lvl="1" algn="just" eaLnBrk="1" fontAlgn="auto" hangingPunct="1">
              <a:lnSpc>
                <a:spcPct val="160000"/>
              </a:lnSpc>
              <a:spcBef>
                <a:spcPts val="0"/>
              </a:spcBef>
              <a:spcAft>
                <a:spcPts val="1800"/>
              </a:spcAft>
              <a:defRPr/>
            </a:pPr>
            <a:r>
              <a:rPr lang="tr-TR" sz="1700" dirty="0">
                <a:latin typeface="Arial" pitchFamily="34" charset="0"/>
                <a:cs typeface="Arial" pitchFamily="34" charset="0"/>
              </a:rPr>
              <a:t>Halatlar, kayış, şerit, tokalar kontrol edilmelidir. Her birinin ~2.300 kg’lık germe mukavemetine sahip olması beklenir.</a:t>
            </a:r>
          </a:p>
          <a:p>
            <a:pPr lvl="1" algn="just" eaLnBrk="1" fontAlgn="auto" hangingPunct="1">
              <a:lnSpc>
                <a:spcPct val="160000"/>
              </a:lnSpc>
              <a:spcBef>
                <a:spcPts val="0"/>
              </a:spcBef>
              <a:spcAft>
                <a:spcPts val="1800"/>
              </a:spcAft>
              <a:defRPr/>
            </a:pPr>
            <a:r>
              <a:rPr lang="tr-TR" sz="1700" dirty="0">
                <a:latin typeface="Arial" pitchFamily="34" charset="0"/>
                <a:cs typeface="Arial" pitchFamily="34" charset="0"/>
              </a:rPr>
              <a:t>Tüm hareket eden aparat veya parçaların takılma yapmadan hareket edebildikleri kontrol edilmelidir. </a:t>
            </a:r>
          </a:p>
          <a:p>
            <a:pPr lvl="1" algn="just" eaLnBrk="1" fontAlgn="auto" hangingPunct="1">
              <a:lnSpc>
                <a:spcPct val="160000"/>
              </a:lnSpc>
              <a:spcBef>
                <a:spcPts val="0"/>
              </a:spcBef>
              <a:spcAft>
                <a:spcPts val="1800"/>
              </a:spcAft>
              <a:defRPr/>
            </a:pPr>
            <a:r>
              <a:rPr lang="tr-TR" sz="1700" dirty="0">
                <a:latin typeface="Arial" pitchFamily="34" charset="0"/>
                <a:cs typeface="Arial" pitchFamily="34" charset="0"/>
              </a:rPr>
              <a:t>Tespit edilen herhangi bir arıza, deformasyon </a:t>
            </a:r>
            <a:r>
              <a:rPr lang="tr-TR" sz="1700" dirty="0" err="1">
                <a:latin typeface="Arial" pitchFamily="34" charset="0"/>
                <a:cs typeface="Arial" pitchFamily="34" charset="0"/>
              </a:rPr>
              <a:t>vs</a:t>
            </a:r>
            <a:r>
              <a:rPr lang="tr-TR" sz="1700" dirty="0">
                <a:latin typeface="Arial" pitchFamily="34" charset="0"/>
                <a:cs typeface="Arial" pitchFamily="34" charset="0"/>
              </a:rPr>
              <a:t> durumunda ilgili parça derhal devre dışı bırakılmalıdır.</a:t>
            </a:r>
          </a:p>
          <a:p>
            <a:pPr lvl="1" eaLnBrk="1" fontAlgn="auto" hangingPunct="1">
              <a:spcAft>
                <a:spcPts val="0"/>
              </a:spcAft>
              <a:defRPr/>
            </a:pPr>
            <a:endParaRPr lang="en-US" sz="1200" dirty="0"/>
          </a:p>
        </p:txBody>
      </p:sp>
      <p:pic>
        <p:nvPicPr>
          <p:cNvPr id="36868" name="Picture 4">
            <a:extLst>
              <a:ext uri="{FF2B5EF4-FFF2-40B4-BE49-F238E27FC236}">
                <a16:creationId xmlns:a16="http://schemas.microsoft.com/office/drawing/2014/main" id="{8D86685B-A465-4CE0-8606-A30313E8002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32588" y="1844675"/>
            <a:ext cx="22606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561">
                                            <p:txEl>
                                              <p:pRg st="0" end="0"/>
                                            </p:txEl>
                                          </p:spTgt>
                                        </p:tgtEl>
                                        <p:attrNameLst>
                                          <p:attrName>style.visibility</p:attrName>
                                        </p:attrNameLst>
                                      </p:cBhvr>
                                      <p:to>
                                        <p:strVal val="visible"/>
                                      </p:to>
                                    </p:set>
                                    <p:animEffect transition="in" filter="fade">
                                      <p:cBhvr>
                                        <p:cTn id="7" dur="1000"/>
                                        <p:tgtEl>
                                          <p:spTgt spid="104561">
                                            <p:txEl>
                                              <p:pRg st="0" end="0"/>
                                            </p:txEl>
                                          </p:spTgt>
                                        </p:tgtEl>
                                      </p:cBhvr>
                                    </p:animEffect>
                                    <p:anim calcmode="lin" valueType="num">
                                      <p:cBhvr>
                                        <p:cTn id="8" dur="1000" fill="hold"/>
                                        <p:tgtEl>
                                          <p:spTgt spid="1045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5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561">
                                            <p:txEl>
                                              <p:pRg st="1" end="1"/>
                                            </p:txEl>
                                          </p:spTgt>
                                        </p:tgtEl>
                                        <p:attrNameLst>
                                          <p:attrName>style.visibility</p:attrName>
                                        </p:attrNameLst>
                                      </p:cBhvr>
                                      <p:to>
                                        <p:strVal val="visible"/>
                                      </p:to>
                                    </p:set>
                                    <p:animEffect transition="in" filter="fade">
                                      <p:cBhvr>
                                        <p:cTn id="14" dur="1000"/>
                                        <p:tgtEl>
                                          <p:spTgt spid="104561">
                                            <p:txEl>
                                              <p:pRg st="1" end="1"/>
                                            </p:txEl>
                                          </p:spTgt>
                                        </p:tgtEl>
                                      </p:cBhvr>
                                    </p:animEffect>
                                    <p:anim calcmode="lin" valueType="num">
                                      <p:cBhvr>
                                        <p:cTn id="15" dur="1000" fill="hold"/>
                                        <p:tgtEl>
                                          <p:spTgt spid="10456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45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4561">
                                            <p:txEl>
                                              <p:pRg st="2" end="2"/>
                                            </p:txEl>
                                          </p:spTgt>
                                        </p:tgtEl>
                                        <p:attrNameLst>
                                          <p:attrName>style.visibility</p:attrName>
                                        </p:attrNameLst>
                                      </p:cBhvr>
                                      <p:to>
                                        <p:strVal val="visible"/>
                                      </p:to>
                                    </p:set>
                                    <p:animEffect transition="in" filter="fade">
                                      <p:cBhvr>
                                        <p:cTn id="21" dur="1000"/>
                                        <p:tgtEl>
                                          <p:spTgt spid="104561">
                                            <p:txEl>
                                              <p:pRg st="2" end="2"/>
                                            </p:txEl>
                                          </p:spTgt>
                                        </p:tgtEl>
                                      </p:cBhvr>
                                    </p:animEffect>
                                    <p:anim calcmode="lin" valueType="num">
                                      <p:cBhvr>
                                        <p:cTn id="22" dur="1000" fill="hold"/>
                                        <p:tgtEl>
                                          <p:spTgt spid="10456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45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4561">
                                            <p:txEl>
                                              <p:pRg st="3" end="3"/>
                                            </p:txEl>
                                          </p:spTgt>
                                        </p:tgtEl>
                                        <p:attrNameLst>
                                          <p:attrName>style.visibility</p:attrName>
                                        </p:attrNameLst>
                                      </p:cBhvr>
                                      <p:to>
                                        <p:strVal val="visible"/>
                                      </p:to>
                                    </p:set>
                                    <p:animEffect transition="in" filter="fade">
                                      <p:cBhvr>
                                        <p:cTn id="28" dur="1000"/>
                                        <p:tgtEl>
                                          <p:spTgt spid="104561">
                                            <p:txEl>
                                              <p:pRg st="3" end="3"/>
                                            </p:txEl>
                                          </p:spTgt>
                                        </p:tgtEl>
                                      </p:cBhvr>
                                    </p:animEffect>
                                    <p:anim calcmode="lin" valueType="num">
                                      <p:cBhvr>
                                        <p:cTn id="29" dur="1000" fill="hold"/>
                                        <p:tgtEl>
                                          <p:spTgt spid="10456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456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4561">
                                            <p:txEl>
                                              <p:pRg st="4" end="4"/>
                                            </p:txEl>
                                          </p:spTgt>
                                        </p:tgtEl>
                                        <p:attrNameLst>
                                          <p:attrName>style.visibility</p:attrName>
                                        </p:attrNameLst>
                                      </p:cBhvr>
                                      <p:to>
                                        <p:strVal val="visible"/>
                                      </p:to>
                                    </p:set>
                                    <p:animEffect transition="in" filter="fade">
                                      <p:cBhvr>
                                        <p:cTn id="35" dur="1000"/>
                                        <p:tgtEl>
                                          <p:spTgt spid="104561">
                                            <p:txEl>
                                              <p:pRg st="4" end="4"/>
                                            </p:txEl>
                                          </p:spTgt>
                                        </p:tgtEl>
                                      </p:cBhvr>
                                    </p:animEffect>
                                    <p:anim calcmode="lin" valueType="num">
                                      <p:cBhvr>
                                        <p:cTn id="36" dur="1000" fill="hold"/>
                                        <p:tgtEl>
                                          <p:spTgt spid="10456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456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6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7890" name="Rectangle 20">
            <a:extLst>
              <a:ext uri="{FF2B5EF4-FFF2-40B4-BE49-F238E27FC236}">
                <a16:creationId xmlns:a16="http://schemas.microsoft.com/office/drawing/2014/main" id="{B1E5836D-6EA4-4537-87AC-4BFBA07B3DCB}"/>
              </a:ext>
            </a:extLst>
          </p:cNvPr>
          <p:cNvSpPr>
            <a:spLocks noGrp="1" noChangeArrowheads="1"/>
          </p:cNvSpPr>
          <p:nvPr>
            <p:ph type="title"/>
          </p:nvPr>
        </p:nvSpPr>
        <p:spPr>
          <a:xfrm>
            <a:off x="395288" y="404813"/>
            <a:ext cx="8229600" cy="1143000"/>
          </a:xfrm>
        </p:spPr>
        <p:txBody>
          <a:bodyPr/>
          <a:lstStyle/>
          <a:p>
            <a:pPr eaLnBrk="1" hangingPunct="1"/>
            <a:r>
              <a:rPr lang="tr-TR" altLang="tr-TR" sz="4000">
                <a:ea typeface="宋体" panose="02010600030101010101" pitchFamily="2" charset="-122"/>
              </a:rPr>
              <a:t>Kurtarma Planı</a:t>
            </a:r>
            <a:endParaRPr lang="en-US" altLang="tr-TR" sz="4000">
              <a:ea typeface="宋体" panose="02010600030101010101" pitchFamily="2" charset="-122"/>
            </a:endParaRPr>
          </a:p>
        </p:txBody>
      </p:sp>
      <p:sp>
        <p:nvSpPr>
          <p:cNvPr id="105493" name="Rectangle 21">
            <a:extLst>
              <a:ext uri="{FF2B5EF4-FFF2-40B4-BE49-F238E27FC236}">
                <a16:creationId xmlns:a16="http://schemas.microsoft.com/office/drawing/2014/main" id="{AF259B86-9730-4A8F-AB7B-EC17054E0AD4}"/>
              </a:ext>
            </a:extLst>
          </p:cNvPr>
          <p:cNvSpPr>
            <a:spLocks noGrp="1" noChangeArrowheads="1"/>
          </p:cNvSpPr>
          <p:nvPr>
            <p:ph idx="1"/>
          </p:nvPr>
        </p:nvSpPr>
        <p:spPr>
          <a:xfrm>
            <a:off x="395288" y="2565400"/>
            <a:ext cx="5761037" cy="2232025"/>
          </a:xfrm>
        </p:spPr>
        <p:txBody>
          <a:bodyPr rtlCol="0">
            <a:noAutofit/>
          </a:bodyPr>
          <a:lstStyle/>
          <a:p>
            <a:pPr algn="just" eaLnBrk="1" fontAlgn="auto" hangingPunct="1">
              <a:spcBef>
                <a:spcPts val="0"/>
              </a:spcBef>
              <a:spcAft>
                <a:spcPts val="1200"/>
              </a:spcAft>
              <a:defRPr/>
            </a:pPr>
            <a:r>
              <a:rPr lang="tr-TR" sz="1600" dirty="0">
                <a:latin typeface="Arial" pitchFamily="34" charset="0"/>
                <a:cs typeface="Arial" pitchFamily="34" charset="0"/>
              </a:rPr>
              <a:t>Kurtarma planı da düşme korunması kavramının önemli bir parçasıdır. Mutlaka kurtarma planı hazırlanmalı, eğitim ve tatbikatı yapılmalıdır.</a:t>
            </a:r>
          </a:p>
          <a:p>
            <a:pPr marL="285750" indent="-285750" algn="just" eaLnBrk="1" fontAlgn="auto" hangingPunct="1">
              <a:spcBef>
                <a:spcPts val="0"/>
              </a:spcBef>
              <a:spcAft>
                <a:spcPts val="1200"/>
              </a:spcAft>
              <a:defRPr/>
            </a:pPr>
            <a:r>
              <a:rPr lang="tr-TR" sz="1600" dirty="0">
                <a:latin typeface="Arial" pitchFamily="34" charset="0"/>
                <a:cs typeface="Arial" pitchFamily="34" charset="0"/>
              </a:rPr>
              <a:t>Kurtarma planının amacı düşmüş bir işçinin mümkün olan en kısa zamanda kurtarılmasıdır. </a:t>
            </a:r>
          </a:p>
          <a:p>
            <a:pPr marL="285750" indent="-285750" algn="just" eaLnBrk="1" fontAlgn="auto" hangingPunct="1">
              <a:spcBef>
                <a:spcPts val="0"/>
              </a:spcBef>
              <a:spcAft>
                <a:spcPts val="1200"/>
              </a:spcAft>
              <a:defRPr/>
            </a:pPr>
            <a:r>
              <a:rPr lang="tr-TR" sz="1600" dirty="0">
                <a:latin typeface="Arial" pitchFamily="34" charset="0"/>
                <a:cs typeface="Arial" pitchFamily="34" charset="0"/>
              </a:rPr>
              <a:t>Düşmeden sonra asılı kalınan zamanın asgari düzeyde tutulması önemlidir. </a:t>
            </a:r>
            <a:r>
              <a:rPr lang="tr-TR" sz="1600" b="1" dirty="0">
                <a:latin typeface="Arial" pitchFamily="34" charset="0"/>
                <a:cs typeface="Arial" pitchFamily="34" charset="0"/>
              </a:rPr>
              <a:t>«Asılı kalma travması»</a:t>
            </a:r>
          </a:p>
          <a:p>
            <a:pPr algn="just" eaLnBrk="1" fontAlgn="auto" hangingPunct="1">
              <a:spcBef>
                <a:spcPts val="0"/>
              </a:spcBef>
              <a:spcAft>
                <a:spcPts val="1200"/>
              </a:spcAft>
              <a:defRPr/>
            </a:pPr>
            <a:endParaRPr lang="en-US" sz="1600" dirty="0">
              <a:latin typeface="Arial" pitchFamily="34" charset="0"/>
              <a:cs typeface="Arial" pitchFamily="34" charset="0"/>
            </a:endParaRPr>
          </a:p>
        </p:txBody>
      </p:sp>
      <p:pic>
        <p:nvPicPr>
          <p:cNvPr id="37892" name="Picture 2">
            <a:extLst>
              <a:ext uri="{FF2B5EF4-FFF2-40B4-BE49-F238E27FC236}">
                <a16:creationId xmlns:a16="http://schemas.microsoft.com/office/drawing/2014/main" id="{00954394-4D72-4092-B42B-AB0285BA18E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72225" y="2133600"/>
            <a:ext cx="28575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5493">
                                            <p:txEl>
                                              <p:pRg st="0" end="0"/>
                                            </p:txEl>
                                          </p:spTgt>
                                        </p:tgtEl>
                                        <p:attrNameLst>
                                          <p:attrName>style.visibility</p:attrName>
                                        </p:attrNameLst>
                                      </p:cBhvr>
                                      <p:to>
                                        <p:strVal val="visible"/>
                                      </p:to>
                                    </p:set>
                                    <p:animEffect transition="in" filter="fade">
                                      <p:cBhvr>
                                        <p:cTn id="7" dur="1000"/>
                                        <p:tgtEl>
                                          <p:spTgt spid="105493">
                                            <p:txEl>
                                              <p:pRg st="0" end="0"/>
                                            </p:txEl>
                                          </p:spTgt>
                                        </p:tgtEl>
                                      </p:cBhvr>
                                    </p:animEffect>
                                    <p:anim calcmode="lin" valueType="num">
                                      <p:cBhvr>
                                        <p:cTn id="8" dur="1000" fill="hold"/>
                                        <p:tgtEl>
                                          <p:spTgt spid="10549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54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5493">
                                            <p:txEl>
                                              <p:pRg st="1" end="1"/>
                                            </p:txEl>
                                          </p:spTgt>
                                        </p:tgtEl>
                                        <p:attrNameLst>
                                          <p:attrName>style.visibility</p:attrName>
                                        </p:attrNameLst>
                                      </p:cBhvr>
                                      <p:to>
                                        <p:strVal val="visible"/>
                                      </p:to>
                                    </p:set>
                                    <p:animEffect transition="in" filter="fade">
                                      <p:cBhvr>
                                        <p:cTn id="14" dur="1000"/>
                                        <p:tgtEl>
                                          <p:spTgt spid="105493">
                                            <p:txEl>
                                              <p:pRg st="1" end="1"/>
                                            </p:txEl>
                                          </p:spTgt>
                                        </p:tgtEl>
                                      </p:cBhvr>
                                    </p:animEffect>
                                    <p:anim calcmode="lin" valueType="num">
                                      <p:cBhvr>
                                        <p:cTn id="15" dur="1000" fill="hold"/>
                                        <p:tgtEl>
                                          <p:spTgt spid="10549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54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5493">
                                            <p:txEl>
                                              <p:pRg st="2" end="2"/>
                                            </p:txEl>
                                          </p:spTgt>
                                        </p:tgtEl>
                                        <p:attrNameLst>
                                          <p:attrName>style.visibility</p:attrName>
                                        </p:attrNameLst>
                                      </p:cBhvr>
                                      <p:to>
                                        <p:strVal val="visible"/>
                                      </p:to>
                                    </p:set>
                                    <p:animEffect transition="in" filter="fade">
                                      <p:cBhvr>
                                        <p:cTn id="21" dur="1000"/>
                                        <p:tgtEl>
                                          <p:spTgt spid="105493">
                                            <p:txEl>
                                              <p:pRg st="2" end="2"/>
                                            </p:txEl>
                                          </p:spTgt>
                                        </p:tgtEl>
                                      </p:cBhvr>
                                    </p:animEffect>
                                    <p:anim calcmode="lin" valueType="num">
                                      <p:cBhvr>
                                        <p:cTn id="22" dur="1000" fill="hold"/>
                                        <p:tgtEl>
                                          <p:spTgt spid="10549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549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9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914" name="Rectangle 20">
            <a:extLst>
              <a:ext uri="{FF2B5EF4-FFF2-40B4-BE49-F238E27FC236}">
                <a16:creationId xmlns:a16="http://schemas.microsoft.com/office/drawing/2014/main" id="{3E669F93-20C6-4567-A94F-A161F23DE13F}"/>
              </a:ext>
            </a:extLst>
          </p:cNvPr>
          <p:cNvSpPr>
            <a:spLocks noGrp="1" noChangeArrowheads="1"/>
          </p:cNvSpPr>
          <p:nvPr>
            <p:ph type="title"/>
          </p:nvPr>
        </p:nvSpPr>
        <p:spPr>
          <a:xfrm>
            <a:off x="395288" y="404813"/>
            <a:ext cx="8229600" cy="1143000"/>
          </a:xfrm>
        </p:spPr>
        <p:txBody>
          <a:bodyPr/>
          <a:lstStyle/>
          <a:p>
            <a:pPr eaLnBrk="1" hangingPunct="1"/>
            <a:r>
              <a:rPr lang="tr-TR" altLang="tr-TR" sz="4000">
                <a:ea typeface="宋体" panose="02010600030101010101" pitchFamily="2" charset="-122"/>
              </a:rPr>
              <a:t>Kurtarma Planı</a:t>
            </a:r>
            <a:endParaRPr lang="en-US" altLang="tr-TR" sz="4000">
              <a:ea typeface="宋体" panose="02010600030101010101" pitchFamily="2" charset="-122"/>
            </a:endParaRPr>
          </a:p>
        </p:txBody>
      </p:sp>
      <p:sp>
        <p:nvSpPr>
          <p:cNvPr id="105493" name="Rectangle 21">
            <a:extLst>
              <a:ext uri="{FF2B5EF4-FFF2-40B4-BE49-F238E27FC236}">
                <a16:creationId xmlns:a16="http://schemas.microsoft.com/office/drawing/2014/main" id="{76370ADE-7081-4570-BCEE-035985103E04}"/>
              </a:ext>
            </a:extLst>
          </p:cNvPr>
          <p:cNvSpPr>
            <a:spLocks noGrp="1" noChangeArrowheads="1"/>
          </p:cNvSpPr>
          <p:nvPr>
            <p:ph idx="1"/>
          </p:nvPr>
        </p:nvSpPr>
        <p:spPr>
          <a:xfrm>
            <a:off x="179388" y="1773238"/>
            <a:ext cx="5976937" cy="4103687"/>
          </a:xfrm>
        </p:spPr>
        <p:txBody>
          <a:bodyPr rtlCol="0">
            <a:noAutofit/>
          </a:bodyPr>
          <a:lstStyle/>
          <a:p>
            <a:pPr marL="285750" indent="-285750" algn="just" eaLnBrk="1" fontAlgn="auto" hangingPunct="1">
              <a:spcBef>
                <a:spcPts val="0"/>
              </a:spcBef>
              <a:spcAft>
                <a:spcPts val="1200"/>
              </a:spcAft>
              <a:defRPr/>
            </a:pPr>
            <a:r>
              <a:rPr lang="tr-TR" sz="1600" dirty="0">
                <a:latin typeface="Arial" pitchFamily="34" charset="0"/>
                <a:cs typeface="Arial" pitchFamily="34" charset="0"/>
              </a:rPr>
              <a:t>Baş yukarda olarak asılı kalma durumunda kan yerçekimi nedeniyle ayaklarda toplanır. Doğal olarak, beyne giden kan ve oksijen azalır. </a:t>
            </a:r>
          </a:p>
          <a:p>
            <a:pPr marL="285750" indent="-285750" algn="just" eaLnBrk="1" fontAlgn="auto" hangingPunct="1">
              <a:spcBef>
                <a:spcPts val="0"/>
              </a:spcBef>
              <a:spcAft>
                <a:spcPts val="1200"/>
              </a:spcAft>
              <a:defRPr/>
            </a:pPr>
            <a:r>
              <a:rPr lang="tr-TR" sz="1600" dirty="0">
                <a:latin typeface="Arial" pitchFamily="34" charset="0"/>
                <a:cs typeface="Arial" pitchFamily="34" charset="0"/>
              </a:rPr>
              <a:t>Eğer normal çalışırken çok fazla ayakta kalırsanız, halsiz kalır ve bir süre yatay pozisyonda dinlenirsiniz ve böylelikle beyne kan ve oksijen gitmesini sağlamış olursunuz, ancak asılı durumdayken bunu yapamadığınız için kan sirkülasyonu gerçekleşemez, halsizlik </a:t>
            </a:r>
            <a:r>
              <a:rPr lang="tr-TR" sz="1600" b="1" dirty="0">
                <a:latin typeface="Arial" pitchFamily="34" charset="0"/>
                <a:cs typeface="Arial" pitchFamily="34" charset="0"/>
              </a:rPr>
              <a:t>baygınlık aşamasına geçebilir.</a:t>
            </a:r>
          </a:p>
          <a:p>
            <a:pPr marL="285750" indent="-285750" algn="just" eaLnBrk="1" fontAlgn="auto" hangingPunct="1">
              <a:spcBef>
                <a:spcPts val="0"/>
              </a:spcBef>
              <a:spcAft>
                <a:spcPts val="1200"/>
              </a:spcAft>
              <a:defRPr/>
            </a:pPr>
            <a:r>
              <a:rPr lang="tr-TR" sz="1600" dirty="0">
                <a:latin typeface="Arial" pitchFamily="34" charset="0"/>
                <a:cs typeface="Arial" pitchFamily="34" charset="0"/>
              </a:rPr>
              <a:t>Vücut emniyet kemeri ile asılı kalındığında</a:t>
            </a:r>
          </a:p>
          <a:p>
            <a:pPr marL="627063" lvl="1" algn="just" eaLnBrk="1" fontAlgn="auto" hangingPunct="1">
              <a:spcBef>
                <a:spcPts val="0"/>
              </a:spcBef>
              <a:spcAft>
                <a:spcPts val="1200"/>
              </a:spcAft>
              <a:buFont typeface="Arial" panose="020B0604020202020204" pitchFamily="34" charset="0"/>
              <a:buChar char="•"/>
              <a:defRPr/>
            </a:pPr>
            <a:r>
              <a:rPr lang="tr-TR" sz="1600" dirty="0">
                <a:latin typeface="Arial" pitchFamily="34" charset="0"/>
                <a:cs typeface="Arial" pitchFamily="34" charset="0"/>
              </a:rPr>
              <a:t>Bir nesneden destek alarak, ayaklarınızı itin. Bacak kaslarının çalışması bacaklarda biriken kanın sirkülasyona sokulmasına yardımcı olacaktır.</a:t>
            </a:r>
          </a:p>
          <a:p>
            <a:pPr marL="627063" lvl="1" algn="just" eaLnBrk="1" fontAlgn="auto" hangingPunct="1">
              <a:spcBef>
                <a:spcPts val="0"/>
              </a:spcBef>
              <a:spcAft>
                <a:spcPts val="1200"/>
              </a:spcAft>
              <a:buFont typeface="Arial" panose="020B0604020202020204" pitchFamily="34" charset="0"/>
              <a:buChar char="•"/>
              <a:defRPr/>
            </a:pPr>
            <a:r>
              <a:rPr lang="tr-TR" sz="1600" dirty="0">
                <a:latin typeface="Arial" pitchFamily="34" charset="0"/>
                <a:cs typeface="Arial" pitchFamily="34" charset="0"/>
              </a:rPr>
              <a:t>Mümkünse bacaklarınızı kaldırmaya çalışın.</a:t>
            </a:r>
          </a:p>
          <a:p>
            <a:pPr algn="just" eaLnBrk="1" fontAlgn="auto" hangingPunct="1">
              <a:spcBef>
                <a:spcPts val="0"/>
              </a:spcBef>
              <a:spcAft>
                <a:spcPts val="1200"/>
              </a:spcAft>
              <a:defRPr/>
            </a:pPr>
            <a:endParaRPr lang="en-US" sz="1600" dirty="0">
              <a:latin typeface="Arial" pitchFamily="34" charset="0"/>
              <a:cs typeface="Arial" pitchFamily="34" charset="0"/>
            </a:endParaRPr>
          </a:p>
        </p:txBody>
      </p:sp>
      <p:pic>
        <p:nvPicPr>
          <p:cNvPr id="38916" name="Picture 2">
            <a:extLst>
              <a:ext uri="{FF2B5EF4-FFF2-40B4-BE49-F238E27FC236}">
                <a16:creationId xmlns:a16="http://schemas.microsoft.com/office/drawing/2014/main" id="{E243F69D-DC26-4B4A-AC82-788CD73A39A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86500" y="2133600"/>
            <a:ext cx="28575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5493">
                                            <p:txEl>
                                              <p:pRg st="0" end="0"/>
                                            </p:txEl>
                                          </p:spTgt>
                                        </p:tgtEl>
                                        <p:attrNameLst>
                                          <p:attrName>style.visibility</p:attrName>
                                        </p:attrNameLst>
                                      </p:cBhvr>
                                      <p:to>
                                        <p:strVal val="visible"/>
                                      </p:to>
                                    </p:set>
                                    <p:animEffect transition="in" filter="fade">
                                      <p:cBhvr>
                                        <p:cTn id="7" dur="1000"/>
                                        <p:tgtEl>
                                          <p:spTgt spid="105493">
                                            <p:txEl>
                                              <p:pRg st="0" end="0"/>
                                            </p:txEl>
                                          </p:spTgt>
                                        </p:tgtEl>
                                      </p:cBhvr>
                                    </p:animEffect>
                                    <p:anim calcmode="lin" valueType="num">
                                      <p:cBhvr>
                                        <p:cTn id="8" dur="1000" fill="hold"/>
                                        <p:tgtEl>
                                          <p:spTgt spid="10549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54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5493">
                                            <p:txEl>
                                              <p:pRg st="1" end="1"/>
                                            </p:txEl>
                                          </p:spTgt>
                                        </p:tgtEl>
                                        <p:attrNameLst>
                                          <p:attrName>style.visibility</p:attrName>
                                        </p:attrNameLst>
                                      </p:cBhvr>
                                      <p:to>
                                        <p:strVal val="visible"/>
                                      </p:to>
                                    </p:set>
                                    <p:animEffect transition="in" filter="fade">
                                      <p:cBhvr>
                                        <p:cTn id="14" dur="1000"/>
                                        <p:tgtEl>
                                          <p:spTgt spid="105493">
                                            <p:txEl>
                                              <p:pRg st="1" end="1"/>
                                            </p:txEl>
                                          </p:spTgt>
                                        </p:tgtEl>
                                      </p:cBhvr>
                                    </p:animEffect>
                                    <p:anim calcmode="lin" valueType="num">
                                      <p:cBhvr>
                                        <p:cTn id="15" dur="1000" fill="hold"/>
                                        <p:tgtEl>
                                          <p:spTgt spid="10549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54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5493">
                                            <p:txEl>
                                              <p:pRg st="2" end="2"/>
                                            </p:txEl>
                                          </p:spTgt>
                                        </p:tgtEl>
                                        <p:attrNameLst>
                                          <p:attrName>style.visibility</p:attrName>
                                        </p:attrNameLst>
                                      </p:cBhvr>
                                      <p:to>
                                        <p:strVal val="visible"/>
                                      </p:to>
                                    </p:set>
                                    <p:animEffect transition="in" filter="fade">
                                      <p:cBhvr>
                                        <p:cTn id="21" dur="1000"/>
                                        <p:tgtEl>
                                          <p:spTgt spid="105493">
                                            <p:txEl>
                                              <p:pRg st="2" end="2"/>
                                            </p:txEl>
                                          </p:spTgt>
                                        </p:tgtEl>
                                      </p:cBhvr>
                                    </p:animEffect>
                                    <p:anim calcmode="lin" valueType="num">
                                      <p:cBhvr>
                                        <p:cTn id="22" dur="1000" fill="hold"/>
                                        <p:tgtEl>
                                          <p:spTgt spid="10549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54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5493">
                                            <p:txEl>
                                              <p:pRg st="3" end="3"/>
                                            </p:txEl>
                                          </p:spTgt>
                                        </p:tgtEl>
                                        <p:attrNameLst>
                                          <p:attrName>style.visibility</p:attrName>
                                        </p:attrNameLst>
                                      </p:cBhvr>
                                      <p:to>
                                        <p:strVal val="visible"/>
                                      </p:to>
                                    </p:set>
                                    <p:animEffect transition="in" filter="fade">
                                      <p:cBhvr>
                                        <p:cTn id="28" dur="1000"/>
                                        <p:tgtEl>
                                          <p:spTgt spid="105493">
                                            <p:txEl>
                                              <p:pRg st="3" end="3"/>
                                            </p:txEl>
                                          </p:spTgt>
                                        </p:tgtEl>
                                      </p:cBhvr>
                                    </p:animEffect>
                                    <p:anim calcmode="lin" valueType="num">
                                      <p:cBhvr>
                                        <p:cTn id="29" dur="1000" fill="hold"/>
                                        <p:tgtEl>
                                          <p:spTgt spid="10549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54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5493">
                                            <p:txEl>
                                              <p:pRg st="4" end="4"/>
                                            </p:txEl>
                                          </p:spTgt>
                                        </p:tgtEl>
                                        <p:attrNameLst>
                                          <p:attrName>style.visibility</p:attrName>
                                        </p:attrNameLst>
                                      </p:cBhvr>
                                      <p:to>
                                        <p:strVal val="visible"/>
                                      </p:to>
                                    </p:set>
                                    <p:animEffect transition="in" filter="fade">
                                      <p:cBhvr>
                                        <p:cTn id="35" dur="1000"/>
                                        <p:tgtEl>
                                          <p:spTgt spid="105493">
                                            <p:txEl>
                                              <p:pRg st="4" end="4"/>
                                            </p:txEl>
                                          </p:spTgt>
                                        </p:tgtEl>
                                      </p:cBhvr>
                                    </p:animEffect>
                                    <p:anim calcmode="lin" valueType="num">
                                      <p:cBhvr>
                                        <p:cTn id="36" dur="1000" fill="hold"/>
                                        <p:tgtEl>
                                          <p:spTgt spid="10549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549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9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9938" name="Rectangle 20">
            <a:extLst>
              <a:ext uri="{FF2B5EF4-FFF2-40B4-BE49-F238E27FC236}">
                <a16:creationId xmlns:a16="http://schemas.microsoft.com/office/drawing/2014/main" id="{54814EB7-38E9-4D71-A000-D0ACD4A503FB}"/>
              </a:ext>
            </a:extLst>
          </p:cNvPr>
          <p:cNvSpPr>
            <a:spLocks noGrp="1" noChangeArrowheads="1"/>
          </p:cNvSpPr>
          <p:nvPr>
            <p:ph type="title"/>
          </p:nvPr>
        </p:nvSpPr>
        <p:spPr>
          <a:xfrm>
            <a:off x="1066800" y="762000"/>
            <a:ext cx="7543800" cy="579438"/>
          </a:xfrm>
        </p:spPr>
        <p:txBody>
          <a:bodyPr/>
          <a:lstStyle/>
          <a:p>
            <a:pPr eaLnBrk="1" hangingPunct="1"/>
            <a:r>
              <a:rPr lang="tr-TR" altLang="tr-TR" sz="3600" b="1">
                <a:ea typeface="宋体" panose="02010600030101010101" pitchFamily="2" charset="-122"/>
              </a:rPr>
              <a:t>Burada Yanlış Olan Nedir?</a:t>
            </a:r>
            <a:endParaRPr lang="en-US" altLang="tr-TR" sz="3600" b="1">
              <a:ea typeface="宋体" panose="02010600030101010101" pitchFamily="2" charset="-122"/>
            </a:endParaRPr>
          </a:p>
        </p:txBody>
      </p:sp>
      <p:sp>
        <p:nvSpPr>
          <p:cNvPr id="217109" name="Rectangle 21">
            <a:extLst>
              <a:ext uri="{FF2B5EF4-FFF2-40B4-BE49-F238E27FC236}">
                <a16:creationId xmlns:a16="http://schemas.microsoft.com/office/drawing/2014/main" id="{930799FE-BEFC-4C0F-B124-FEB1C1F46DFF}"/>
              </a:ext>
            </a:extLst>
          </p:cNvPr>
          <p:cNvSpPr>
            <a:spLocks noGrp="1" noChangeArrowheads="1"/>
          </p:cNvSpPr>
          <p:nvPr>
            <p:ph type="body" sz="half" idx="1"/>
          </p:nvPr>
        </p:nvSpPr>
        <p:spPr>
          <a:xfrm>
            <a:off x="250825" y="2057400"/>
            <a:ext cx="4826000" cy="4191000"/>
          </a:xfrm>
        </p:spPr>
        <p:txBody>
          <a:bodyPr rtlCol="0">
            <a:normAutofit fontScale="92500"/>
          </a:bodyPr>
          <a:lstStyle/>
          <a:p>
            <a:pPr marL="114300" lvl="1" indent="0" algn="just" eaLnBrk="1" fontAlgn="auto" hangingPunct="1">
              <a:spcAft>
                <a:spcPts val="0"/>
              </a:spcAft>
              <a:buFont typeface="Arial" panose="020B0604020202020204" pitchFamily="34" charset="0"/>
              <a:buNone/>
              <a:defRPr/>
            </a:pPr>
            <a:r>
              <a:rPr lang="tr-TR" sz="1600" dirty="0">
                <a:latin typeface="Arial" pitchFamily="34" charset="0"/>
                <a:cs typeface="Arial" pitchFamily="34" charset="0"/>
              </a:rPr>
              <a:t>Bu işçi, beton havuzun 4,5 metre yüksekteki tamir yapmaya çalışmaktadır. </a:t>
            </a:r>
          </a:p>
          <a:p>
            <a:pPr marL="114300" lvl="1" indent="0" algn="just" eaLnBrk="1" fontAlgn="auto" hangingPunct="1">
              <a:spcAft>
                <a:spcPts val="0"/>
              </a:spcAft>
              <a:buFont typeface="Arial" panose="020B0604020202020204" pitchFamily="34" charset="0"/>
              <a:buNone/>
              <a:defRPr/>
            </a:pPr>
            <a:endParaRPr lang="tr-TR" sz="1600" dirty="0">
              <a:latin typeface="Arial" pitchFamily="34" charset="0"/>
              <a:cs typeface="Arial" pitchFamily="34" charset="0"/>
            </a:endParaRPr>
          </a:p>
          <a:p>
            <a:pPr lvl="1" algn="just" eaLnBrk="1" fontAlgn="auto" hangingPunct="1">
              <a:spcAft>
                <a:spcPts val="0"/>
              </a:spcAft>
              <a:defRPr/>
            </a:pPr>
            <a:r>
              <a:rPr lang="tr-TR" sz="1600" dirty="0">
                <a:latin typeface="Arial" pitchFamily="34" charset="0"/>
                <a:cs typeface="Arial" pitchFamily="34" charset="0"/>
              </a:rPr>
              <a:t>Düşme tehlikelerini belirleyin</a:t>
            </a:r>
          </a:p>
          <a:p>
            <a:pPr lvl="1" algn="just" eaLnBrk="1" fontAlgn="auto" hangingPunct="1">
              <a:spcAft>
                <a:spcPts val="0"/>
              </a:spcAft>
              <a:defRPr/>
            </a:pPr>
            <a:endParaRPr lang="tr-TR" sz="1600" dirty="0">
              <a:latin typeface="Arial" pitchFamily="34" charset="0"/>
              <a:cs typeface="Arial" pitchFamily="34" charset="0"/>
            </a:endParaRPr>
          </a:p>
          <a:p>
            <a:pPr lvl="2" algn="just" eaLnBrk="1" fontAlgn="auto" hangingPunct="1">
              <a:spcAft>
                <a:spcPts val="0"/>
              </a:spcAft>
              <a:defRPr/>
            </a:pPr>
            <a:r>
              <a:rPr lang="tr-TR" sz="1600" dirty="0">
                <a:latin typeface="Arial" pitchFamily="34" charset="0"/>
                <a:cs typeface="Arial" pitchFamily="34" charset="0"/>
              </a:rPr>
              <a:t>Burada ana tehlike, korunmamış kenardır. Buradan düşme söz konusu olabilir. Düşme olursa 4,5 metreden beton zemine </a:t>
            </a:r>
            <a:r>
              <a:rPr lang="tr-TR" sz="1600" dirty="0" err="1">
                <a:latin typeface="Arial" pitchFamily="34" charset="0"/>
                <a:cs typeface="Arial" pitchFamily="34" charset="0"/>
              </a:rPr>
              <a:t>çakılınır</a:t>
            </a:r>
            <a:r>
              <a:rPr lang="tr-TR" sz="1600" dirty="0">
                <a:latin typeface="Arial" pitchFamily="34" charset="0"/>
                <a:cs typeface="Arial" pitchFamily="34" charset="0"/>
              </a:rPr>
              <a:t>.</a:t>
            </a:r>
          </a:p>
          <a:p>
            <a:pPr lvl="2" algn="just" eaLnBrk="1" fontAlgn="auto" hangingPunct="1">
              <a:spcAft>
                <a:spcPts val="0"/>
              </a:spcAft>
              <a:defRPr/>
            </a:pPr>
            <a:endParaRPr lang="tr-TR" sz="1600" dirty="0">
              <a:latin typeface="Arial" pitchFamily="34" charset="0"/>
              <a:cs typeface="Arial" pitchFamily="34" charset="0"/>
            </a:endParaRPr>
          </a:p>
          <a:p>
            <a:pPr lvl="1" algn="just" eaLnBrk="1" fontAlgn="auto" hangingPunct="1">
              <a:spcAft>
                <a:spcPts val="0"/>
              </a:spcAft>
              <a:defRPr/>
            </a:pPr>
            <a:r>
              <a:rPr lang="tr-TR" sz="1600" dirty="0">
                <a:latin typeface="Arial" pitchFamily="34" charset="0"/>
                <a:cs typeface="Arial" pitchFamily="34" charset="0"/>
              </a:rPr>
              <a:t>Hangi düşme koruma sistemi eksik?</a:t>
            </a:r>
          </a:p>
          <a:p>
            <a:pPr lvl="1" algn="just" eaLnBrk="1" fontAlgn="auto" hangingPunct="1">
              <a:spcAft>
                <a:spcPts val="0"/>
              </a:spcAft>
              <a:defRPr/>
            </a:pPr>
            <a:endParaRPr lang="tr-TR" sz="1600" dirty="0">
              <a:latin typeface="Arial" pitchFamily="34" charset="0"/>
              <a:cs typeface="Arial" pitchFamily="34" charset="0"/>
            </a:endParaRPr>
          </a:p>
          <a:p>
            <a:pPr lvl="2" algn="just" eaLnBrk="1" fontAlgn="auto" hangingPunct="1">
              <a:spcAft>
                <a:spcPts val="0"/>
              </a:spcAft>
              <a:defRPr/>
            </a:pPr>
            <a:r>
              <a:rPr lang="tr-TR" sz="1600" dirty="0">
                <a:latin typeface="Arial" pitchFamily="34" charset="0"/>
                <a:cs typeface="Arial" pitchFamily="34" charset="0"/>
              </a:rPr>
              <a:t>En önemlisi, platformda korkuluk veya etek levhası mevcut değil. İkinci olarak da düşme durdurma veya düşme önleme sistemlerinden hiç birisi kullanılmıyor.</a:t>
            </a:r>
            <a:endParaRPr lang="en-US" sz="1600" dirty="0">
              <a:latin typeface="Arial" pitchFamily="34" charset="0"/>
              <a:cs typeface="Arial" pitchFamily="34" charset="0"/>
            </a:endParaRPr>
          </a:p>
        </p:txBody>
      </p:sp>
      <p:pic>
        <p:nvPicPr>
          <p:cNvPr id="39940" name="Picture 22">
            <a:extLst>
              <a:ext uri="{FF2B5EF4-FFF2-40B4-BE49-F238E27FC236}">
                <a16:creationId xmlns:a16="http://schemas.microsoft.com/office/drawing/2014/main" id="{B80BBF9D-D401-4B18-A6ED-FA415149570B}"/>
              </a:ext>
            </a:extLst>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5570538" y="1916113"/>
            <a:ext cx="3551237" cy="4191000"/>
          </a:xfrm>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7109">
                                            <p:txEl>
                                              <p:pRg st="0" end="0"/>
                                            </p:txEl>
                                          </p:spTgt>
                                        </p:tgtEl>
                                        <p:attrNameLst>
                                          <p:attrName>style.visibility</p:attrName>
                                        </p:attrNameLst>
                                      </p:cBhvr>
                                      <p:to>
                                        <p:strVal val="visible"/>
                                      </p:to>
                                    </p:set>
                                    <p:animEffect transition="in" filter="fade">
                                      <p:cBhvr>
                                        <p:cTn id="7" dur="1000"/>
                                        <p:tgtEl>
                                          <p:spTgt spid="217109">
                                            <p:txEl>
                                              <p:pRg st="0" end="0"/>
                                            </p:txEl>
                                          </p:spTgt>
                                        </p:tgtEl>
                                      </p:cBhvr>
                                    </p:animEffect>
                                    <p:anim calcmode="lin" valueType="num">
                                      <p:cBhvr>
                                        <p:cTn id="8" dur="1000" fill="hold"/>
                                        <p:tgtEl>
                                          <p:spTgt spid="2171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71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7109">
                                            <p:txEl>
                                              <p:pRg st="2" end="2"/>
                                            </p:txEl>
                                          </p:spTgt>
                                        </p:tgtEl>
                                        <p:attrNameLst>
                                          <p:attrName>style.visibility</p:attrName>
                                        </p:attrNameLst>
                                      </p:cBhvr>
                                      <p:to>
                                        <p:strVal val="visible"/>
                                      </p:to>
                                    </p:set>
                                    <p:animEffect transition="in" filter="fade">
                                      <p:cBhvr>
                                        <p:cTn id="14" dur="1000"/>
                                        <p:tgtEl>
                                          <p:spTgt spid="217109">
                                            <p:txEl>
                                              <p:pRg st="2" end="2"/>
                                            </p:txEl>
                                          </p:spTgt>
                                        </p:tgtEl>
                                      </p:cBhvr>
                                    </p:animEffect>
                                    <p:anim calcmode="lin" valueType="num">
                                      <p:cBhvr>
                                        <p:cTn id="15" dur="1000" fill="hold"/>
                                        <p:tgtEl>
                                          <p:spTgt spid="21710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71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7109">
                                            <p:txEl>
                                              <p:pRg st="4" end="4"/>
                                            </p:txEl>
                                          </p:spTgt>
                                        </p:tgtEl>
                                        <p:attrNameLst>
                                          <p:attrName>style.visibility</p:attrName>
                                        </p:attrNameLst>
                                      </p:cBhvr>
                                      <p:to>
                                        <p:strVal val="visible"/>
                                      </p:to>
                                    </p:set>
                                    <p:animEffect transition="in" filter="fade">
                                      <p:cBhvr>
                                        <p:cTn id="21" dur="1000"/>
                                        <p:tgtEl>
                                          <p:spTgt spid="217109">
                                            <p:txEl>
                                              <p:pRg st="4" end="4"/>
                                            </p:txEl>
                                          </p:spTgt>
                                        </p:tgtEl>
                                      </p:cBhvr>
                                    </p:animEffect>
                                    <p:anim calcmode="lin" valueType="num">
                                      <p:cBhvr>
                                        <p:cTn id="22" dur="1000" fill="hold"/>
                                        <p:tgtEl>
                                          <p:spTgt spid="21710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1710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7109">
                                            <p:txEl>
                                              <p:pRg st="6" end="6"/>
                                            </p:txEl>
                                          </p:spTgt>
                                        </p:tgtEl>
                                        <p:attrNameLst>
                                          <p:attrName>style.visibility</p:attrName>
                                        </p:attrNameLst>
                                      </p:cBhvr>
                                      <p:to>
                                        <p:strVal val="visible"/>
                                      </p:to>
                                    </p:set>
                                    <p:animEffect transition="in" filter="fade">
                                      <p:cBhvr>
                                        <p:cTn id="28" dur="1000"/>
                                        <p:tgtEl>
                                          <p:spTgt spid="217109">
                                            <p:txEl>
                                              <p:pRg st="6" end="6"/>
                                            </p:txEl>
                                          </p:spTgt>
                                        </p:tgtEl>
                                      </p:cBhvr>
                                    </p:animEffect>
                                    <p:anim calcmode="lin" valueType="num">
                                      <p:cBhvr>
                                        <p:cTn id="29" dur="1000" fill="hold"/>
                                        <p:tgtEl>
                                          <p:spTgt spid="21710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1710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7109">
                                            <p:txEl>
                                              <p:pRg st="8" end="8"/>
                                            </p:txEl>
                                          </p:spTgt>
                                        </p:tgtEl>
                                        <p:attrNameLst>
                                          <p:attrName>style.visibility</p:attrName>
                                        </p:attrNameLst>
                                      </p:cBhvr>
                                      <p:to>
                                        <p:strVal val="visible"/>
                                      </p:to>
                                    </p:set>
                                    <p:animEffect transition="in" filter="fade">
                                      <p:cBhvr>
                                        <p:cTn id="35" dur="1000"/>
                                        <p:tgtEl>
                                          <p:spTgt spid="217109">
                                            <p:txEl>
                                              <p:pRg st="8" end="8"/>
                                            </p:txEl>
                                          </p:spTgt>
                                        </p:tgtEl>
                                      </p:cBhvr>
                                    </p:animEffect>
                                    <p:anim calcmode="lin" valueType="num">
                                      <p:cBhvr>
                                        <p:cTn id="36" dur="1000" fill="hold"/>
                                        <p:tgtEl>
                                          <p:spTgt spid="21710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1710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B68A96C-5DCB-4578-AF62-3E0522AFDC31}"/>
              </a:ext>
            </a:extLst>
          </p:cNvPr>
          <p:cNvSpPr>
            <a:spLocks noGrp="1" noChangeArrowheads="1"/>
          </p:cNvSpPr>
          <p:nvPr>
            <p:ph type="title"/>
          </p:nvPr>
        </p:nvSpPr>
        <p:spPr/>
        <p:txBody>
          <a:bodyPr/>
          <a:lstStyle/>
          <a:p>
            <a:pPr eaLnBrk="1" hangingPunct="1"/>
            <a:r>
              <a:rPr lang="tr-TR" altLang="tr-TR" sz="4000" b="1">
                <a:ea typeface="宋体" panose="02010600030101010101" pitchFamily="2" charset="-122"/>
              </a:rPr>
              <a:t>Hatırda Tutulacaklar</a:t>
            </a:r>
            <a:endParaRPr lang="en-US" altLang="tr-TR" sz="4000" b="1">
              <a:ea typeface="宋体" panose="02010600030101010101" pitchFamily="2" charset="-122"/>
            </a:endParaRPr>
          </a:p>
        </p:txBody>
      </p:sp>
      <p:sp>
        <p:nvSpPr>
          <p:cNvPr id="38915" name="Rectangle 3">
            <a:extLst>
              <a:ext uri="{FF2B5EF4-FFF2-40B4-BE49-F238E27FC236}">
                <a16:creationId xmlns:a16="http://schemas.microsoft.com/office/drawing/2014/main" id="{87C85B7D-0B80-4CFE-97B9-9392BF71D809}"/>
              </a:ext>
            </a:extLst>
          </p:cNvPr>
          <p:cNvSpPr>
            <a:spLocks noGrp="1" noChangeArrowheads="1"/>
          </p:cNvSpPr>
          <p:nvPr>
            <p:ph idx="1"/>
          </p:nvPr>
        </p:nvSpPr>
        <p:spPr>
          <a:xfrm>
            <a:off x="0" y="1773238"/>
            <a:ext cx="8604250" cy="4525962"/>
          </a:xfrm>
        </p:spPr>
        <p:txBody>
          <a:bodyPr/>
          <a:lstStyle/>
          <a:p>
            <a:pPr lvl="1" algn="just" eaLnBrk="1" hangingPunct="1">
              <a:spcBef>
                <a:spcPct val="0"/>
              </a:spcBef>
              <a:spcAft>
                <a:spcPts val="1800"/>
              </a:spcAft>
            </a:pPr>
            <a:r>
              <a:rPr lang="tr-TR" altLang="tr-TR" sz="1800">
                <a:latin typeface="Arial" panose="020B0604020202020204" pitchFamily="34" charset="0"/>
                <a:ea typeface="宋体" panose="02010600030101010101" pitchFamily="2" charset="-122"/>
                <a:cs typeface="Arial" panose="020B0604020202020204" pitchFamily="34" charset="0"/>
              </a:rPr>
              <a:t>Düşme tehlikelerini tanı ve bunları tespit et. </a:t>
            </a:r>
          </a:p>
          <a:p>
            <a:pPr lvl="1" algn="just" eaLnBrk="1" hangingPunct="1">
              <a:spcBef>
                <a:spcPct val="0"/>
              </a:spcBef>
              <a:spcAft>
                <a:spcPts val="1800"/>
              </a:spcAft>
            </a:pPr>
            <a:r>
              <a:rPr lang="tr-TR" altLang="tr-TR" sz="1800">
                <a:latin typeface="Arial" panose="020B0604020202020204" pitchFamily="34" charset="0"/>
                <a:ea typeface="宋体" panose="02010600030101010101" pitchFamily="2" charset="-122"/>
                <a:cs typeface="Arial" panose="020B0604020202020204" pitchFamily="34" charset="0"/>
              </a:rPr>
              <a:t>Düşmeden korunma sistemlerini kullan</a:t>
            </a:r>
          </a:p>
          <a:p>
            <a:pPr lvl="1" algn="just" eaLnBrk="1" hangingPunct="1">
              <a:spcBef>
                <a:spcPct val="0"/>
              </a:spcBef>
              <a:spcAft>
                <a:spcPts val="1800"/>
              </a:spcAft>
            </a:pPr>
            <a:r>
              <a:rPr lang="tr-TR" altLang="tr-TR" sz="1800">
                <a:latin typeface="Arial" panose="020B0604020202020204" pitchFamily="34" charset="0"/>
                <a:ea typeface="宋体" panose="02010600030101010101" pitchFamily="2" charset="-122"/>
                <a:cs typeface="Arial" panose="020B0604020202020204" pitchFamily="34" charset="0"/>
              </a:rPr>
              <a:t>Emniyetli çalışma iş pratiklerini uygula</a:t>
            </a:r>
          </a:p>
          <a:p>
            <a:pPr lvl="1" algn="just" eaLnBrk="1" hangingPunct="1">
              <a:spcBef>
                <a:spcPct val="0"/>
              </a:spcBef>
              <a:spcAft>
                <a:spcPts val="1800"/>
              </a:spcAft>
            </a:pPr>
            <a:r>
              <a:rPr lang="tr-TR" altLang="tr-TR" sz="1800">
                <a:latin typeface="Arial" panose="020B0604020202020204" pitchFamily="34" charset="0"/>
                <a:ea typeface="宋体" panose="02010600030101010101" pitchFamily="2" charset="-122"/>
                <a:cs typeface="Arial" panose="020B0604020202020204" pitchFamily="34" charset="0"/>
              </a:rPr>
              <a:t>Düşmeden korunma sistemlerini uygun aralıklarla periyodik olarak denetle. Çalışanların her kullanımdan önce gözle muayene ve temel kontrolleri yapmalarını sağla</a:t>
            </a:r>
          </a:p>
          <a:p>
            <a:pPr lvl="1" algn="just" eaLnBrk="1" hangingPunct="1">
              <a:spcBef>
                <a:spcPct val="0"/>
              </a:spcBef>
              <a:spcAft>
                <a:spcPts val="1800"/>
              </a:spcAft>
            </a:pPr>
            <a:r>
              <a:rPr lang="tr-TR" altLang="tr-TR" sz="1800">
                <a:latin typeface="Arial" panose="020B0604020202020204" pitchFamily="34" charset="0"/>
                <a:ea typeface="宋体" panose="02010600030101010101" pitchFamily="2" charset="-122"/>
                <a:cs typeface="Arial" panose="020B0604020202020204" pitchFamily="34" charset="0"/>
              </a:rPr>
              <a:t>Yüksekten düşme ihtimali olan malzeme ekipman vs ile ilgili gerekli önlemleri almayı ihmal etme</a:t>
            </a:r>
          </a:p>
          <a:p>
            <a:pPr lvl="1" algn="just" eaLnBrk="1" hangingPunct="1">
              <a:spcBef>
                <a:spcPct val="0"/>
              </a:spcBef>
              <a:spcAft>
                <a:spcPts val="1800"/>
              </a:spcAft>
            </a:pPr>
            <a:r>
              <a:rPr lang="tr-TR" altLang="tr-TR" sz="1800">
                <a:latin typeface="Arial" panose="020B0604020202020204" pitchFamily="34" charset="0"/>
                <a:ea typeface="宋体" panose="02010600030101010101" pitchFamily="2" charset="-122"/>
                <a:cs typeface="Arial" panose="020B0604020202020204" pitchFamily="34" charset="0"/>
              </a:rPr>
              <a:t>Kurtarma planı hazırla, eğitim ve tatbikatını yap. </a:t>
            </a:r>
            <a:endParaRPr lang="en-US" altLang="tr-TR" sz="1800">
              <a:latin typeface="Arial" panose="020B0604020202020204" pitchFamily="34" charset="0"/>
              <a:ea typeface="宋体" panose="02010600030101010101" pitchFamily="2" charset="-122"/>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Effect transition="in" filter="fade">
                                      <p:cBhvr>
                                        <p:cTn id="28" dur="1000"/>
                                        <p:tgtEl>
                                          <p:spTgt spid="38915">
                                            <p:txEl>
                                              <p:pRg st="3" end="3"/>
                                            </p:txEl>
                                          </p:spTgt>
                                        </p:tgtEl>
                                      </p:cBhvr>
                                    </p:animEffect>
                                    <p:anim calcmode="lin" valueType="num">
                                      <p:cBhvr>
                                        <p:cTn id="29"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animEffect transition="in" filter="fade">
                                      <p:cBhvr>
                                        <p:cTn id="35" dur="1000"/>
                                        <p:tgtEl>
                                          <p:spTgt spid="38915">
                                            <p:txEl>
                                              <p:pRg st="4" end="4"/>
                                            </p:txEl>
                                          </p:spTgt>
                                        </p:tgtEl>
                                      </p:cBhvr>
                                    </p:animEffect>
                                    <p:anim calcmode="lin" valueType="num">
                                      <p:cBhvr>
                                        <p:cTn id="36"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915">
                                            <p:txEl>
                                              <p:pRg st="5" end="5"/>
                                            </p:txEl>
                                          </p:spTgt>
                                        </p:tgtEl>
                                        <p:attrNameLst>
                                          <p:attrName>style.visibility</p:attrName>
                                        </p:attrNameLst>
                                      </p:cBhvr>
                                      <p:to>
                                        <p:strVal val="visible"/>
                                      </p:to>
                                    </p:set>
                                    <p:animEffect transition="in" filter="fade">
                                      <p:cBhvr>
                                        <p:cTn id="42" dur="1000"/>
                                        <p:tgtEl>
                                          <p:spTgt spid="38915">
                                            <p:txEl>
                                              <p:pRg st="5" end="5"/>
                                            </p:txEl>
                                          </p:spTgt>
                                        </p:tgtEl>
                                      </p:cBhvr>
                                    </p:animEffect>
                                    <p:anim calcmode="lin" valueType="num">
                                      <p:cBhvr>
                                        <p:cTn id="43" dur="1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89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1DC7FB3-DF1B-41B9-B02A-E4909B34B6A7}"/>
              </a:ext>
            </a:extLst>
          </p:cNvPr>
          <p:cNvSpPr>
            <a:spLocks noGrp="1"/>
          </p:cNvSpPr>
          <p:nvPr>
            <p:ph type="title"/>
          </p:nvPr>
        </p:nvSpPr>
        <p:spPr>
          <a:xfrm>
            <a:off x="323850" y="4941888"/>
            <a:ext cx="8229600" cy="1143000"/>
          </a:xfrm>
        </p:spPr>
        <p:txBody>
          <a:bodyPr/>
          <a:lstStyle/>
          <a:p>
            <a:pPr eaLnBrk="1" hangingPunct="1"/>
            <a:r>
              <a:rPr lang="en-US" altLang="zh-CN" sz="6600"/>
              <a:t>T</a:t>
            </a:r>
            <a:r>
              <a:rPr lang="tr-TR" altLang="zh-CN" sz="6600"/>
              <a:t>eşekkürler</a:t>
            </a:r>
            <a:r>
              <a:rPr lang="en-US" altLang="zh-CN" sz="6600"/>
              <a:t>!</a:t>
            </a:r>
            <a:endParaRPr lang="zh-CN" altLang="en-US" sz="660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randombar(horizontal)">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6D9C69EC-D340-4907-AAB0-21DF0800EDA0}"/>
              </a:ext>
            </a:extLst>
          </p:cNvPr>
          <p:cNvSpPr>
            <a:spLocks noGrp="1" noChangeArrowheads="1"/>
          </p:cNvSpPr>
          <p:nvPr>
            <p:ph type="title"/>
          </p:nvPr>
        </p:nvSpPr>
        <p:spPr>
          <a:xfrm>
            <a:off x="250825" y="404813"/>
            <a:ext cx="8229600" cy="1143000"/>
          </a:xfrm>
        </p:spPr>
        <p:txBody>
          <a:bodyPr/>
          <a:lstStyle/>
          <a:p>
            <a:pPr eaLnBrk="1" hangingPunct="1"/>
            <a:r>
              <a:rPr lang="en-US" altLang="tr-TR">
                <a:ea typeface="宋体" panose="02010600030101010101" pitchFamily="2" charset="-122"/>
              </a:rPr>
              <a:t>Yüksekte Çalışma</a:t>
            </a:r>
          </a:p>
        </p:txBody>
      </p:sp>
      <p:sp>
        <p:nvSpPr>
          <p:cNvPr id="6147" name="TextBox 1">
            <a:extLst>
              <a:ext uri="{FF2B5EF4-FFF2-40B4-BE49-F238E27FC236}">
                <a16:creationId xmlns:a16="http://schemas.microsoft.com/office/drawing/2014/main" id="{9E121A84-1339-47DC-B536-BE1817233A1E}"/>
              </a:ext>
            </a:extLst>
          </p:cNvPr>
          <p:cNvSpPr txBox="1">
            <a:spLocks noChangeArrowheads="1"/>
          </p:cNvSpPr>
          <p:nvPr/>
        </p:nvSpPr>
        <p:spPr bwMode="auto">
          <a:xfrm>
            <a:off x="0" y="2420938"/>
            <a:ext cx="58308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628650" indent="-1714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algn="just" eaLnBrk="1" hangingPunct="1">
              <a:spcAft>
                <a:spcPts val="1800"/>
              </a:spcAft>
              <a:buFont typeface="Arial" panose="020B0604020202020204" pitchFamily="34" charset="0"/>
              <a:buChar char="•"/>
            </a:pPr>
            <a:r>
              <a:rPr lang="tr-TR" altLang="tr-TR">
                <a:latin typeface="Arial" panose="020B0604020202020204" pitchFamily="34" charset="0"/>
              </a:rPr>
              <a:t>Mevzuatımız, şantiyelerde yüksekten düşme riskine maruz kalabilecek tüm işçileri korumayı hedefler.</a:t>
            </a:r>
          </a:p>
          <a:p>
            <a:pPr lvl="1" algn="just" eaLnBrk="1" hangingPunct="1">
              <a:spcAft>
                <a:spcPts val="1800"/>
              </a:spcAft>
              <a:buFont typeface="Arial" panose="020B0604020202020204" pitchFamily="34" charset="0"/>
              <a:buChar char="•"/>
            </a:pPr>
            <a:r>
              <a:rPr lang="tr-TR" altLang="tr-TR">
                <a:latin typeface="Arial" panose="020B0604020202020204" pitchFamily="34" charset="0"/>
              </a:rPr>
              <a:t>Yüksekten düşme tehlikelerinin belirlenebilmesi ve risklerin minimuma indirilebilmesi için belirli bir eğitim alınması gerekir .</a:t>
            </a:r>
          </a:p>
        </p:txBody>
      </p:sp>
      <p:pic>
        <p:nvPicPr>
          <p:cNvPr id="6148" name="Picture 4" descr="http://www.google.com.tr/url?source=imglanding&amp;ct=img&amp;q=http://3.bp.blogspot.com/_FFglI1QNcfg/TUdKMkhhzII/AAAAAAAAAnQ/vsWYkoQqLLM/s1600/Fall+Protection.gif&amp;sa=X&amp;ei=P9GaUPNPj9SyBqrsgdgL&amp;ved=0CAsQ8wc&amp;usg=AFQjCNHMp5pobGzBgPPxlXbGrBmaHhCZhw">
            <a:extLst>
              <a:ext uri="{FF2B5EF4-FFF2-40B4-BE49-F238E27FC236}">
                <a16:creationId xmlns:a16="http://schemas.microsoft.com/office/drawing/2014/main" id="{E8E71A90-D6C1-4C8F-92C2-E011CA79542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1863" y="1974850"/>
            <a:ext cx="29876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fade">
                                      <p:cBhvr>
                                        <p:cTn id="14" dur="1000"/>
                                        <p:tgtEl>
                                          <p:spTgt spid="6147">
                                            <p:txEl>
                                              <p:pRg st="1" end="1"/>
                                            </p:txEl>
                                          </p:spTgt>
                                        </p:tgtEl>
                                      </p:cBhvr>
                                    </p:animEffect>
                                    <p:anim calcmode="lin" valueType="num">
                                      <p:cBhvr>
                                        <p:cTn id="15"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3CCC9E2A-8CDB-4CD7-BCB6-1FD8FE7125C3}"/>
              </a:ext>
            </a:extLst>
          </p:cNvPr>
          <p:cNvSpPr>
            <a:spLocks noGrp="1" noChangeArrowheads="1"/>
          </p:cNvSpPr>
          <p:nvPr>
            <p:ph type="title"/>
          </p:nvPr>
        </p:nvSpPr>
        <p:spPr>
          <a:xfrm>
            <a:off x="204788" y="0"/>
            <a:ext cx="8112125" cy="692150"/>
          </a:xfrm>
        </p:spPr>
        <p:txBody>
          <a:bodyPr/>
          <a:lstStyle/>
          <a:p>
            <a:pPr eaLnBrk="1" hangingPunct="1"/>
            <a:r>
              <a:rPr lang="en-US" altLang="tr-TR" sz="3600">
                <a:solidFill>
                  <a:srgbClr val="FFFF00"/>
                </a:solidFill>
                <a:ea typeface="宋体" panose="02010600030101010101" pitchFamily="2" charset="-122"/>
              </a:rPr>
              <a:t>Yüksekte Çalışma</a:t>
            </a:r>
          </a:p>
        </p:txBody>
      </p:sp>
      <p:sp>
        <p:nvSpPr>
          <p:cNvPr id="7171" name="TextBox 1">
            <a:extLst>
              <a:ext uri="{FF2B5EF4-FFF2-40B4-BE49-F238E27FC236}">
                <a16:creationId xmlns:a16="http://schemas.microsoft.com/office/drawing/2014/main" id="{3A299784-E53E-4AAA-A4BA-35C44073735D}"/>
              </a:ext>
            </a:extLst>
          </p:cNvPr>
          <p:cNvSpPr txBox="1">
            <a:spLocks noChangeArrowheads="1"/>
          </p:cNvSpPr>
          <p:nvPr/>
        </p:nvSpPr>
        <p:spPr bwMode="auto">
          <a:xfrm>
            <a:off x="684213" y="5013325"/>
            <a:ext cx="7200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628650" indent="-1714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algn="just" eaLnBrk="1" hangingPunct="1">
              <a:spcAft>
                <a:spcPts val="1800"/>
              </a:spcAft>
              <a:buFont typeface="Arial" panose="020B0604020202020204" pitchFamily="34" charset="0"/>
              <a:buChar char="•"/>
            </a:pPr>
            <a:r>
              <a:rPr lang="tr-TR" altLang="tr-TR" b="1" i="1">
                <a:latin typeface="Arial" panose="020B0604020202020204" pitchFamily="34" charset="0"/>
              </a:rPr>
              <a:t>Yapı iskelesi, vinçler, kule vinçler, çelik konstrüksiyon, tüneller, enerji nakil hatları, merdivenler bu sunumun kapsamına dahil edilmemiştir.</a:t>
            </a:r>
            <a:endParaRPr lang="en-US" altLang="tr-TR">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4" name="Rectangle 37">
            <a:extLst>
              <a:ext uri="{FF2B5EF4-FFF2-40B4-BE49-F238E27FC236}">
                <a16:creationId xmlns:a16="http://schemas.microsoft.com/office/drawing/2014/main" id="{8BFAEB8B-66FD-43A3-9B8C-B6603E43F2C5}"/>
              </a:ext>
            </a:extLst>
          </p:cNvPr>
          <p:cNvSpPr>
            <a:spLocks noGrp="1" noChangeArrowheads="1"/>
          </p:cNvSpPr>
          <p:nvPr>
            <p:ph type="title"/>
          </p:nvPr>
        </p:nvSpPr>
        <p:spPr>
          <a:xfrm>
            <a:off x="1066800" y="762000"/>
            <a:ext cx="7543800" cy="795338"/>
          </a:xfrm>
        </p:spPr>
        <p:txBody>
          <a:bodyPr/>
          <a:lstStyle/>
          <a:p>
            <a:pPr eaLnBrk="1" hangingPunct="1"/>
            <a:r>
              <a:rPr lang="tr-TR" altLang="tr-TR">
                <a:ea typeface="宋体" panose="02010600030101010101" pitchFamily="2" charset="-122"/>
              </a:rPr>
              <a:t>İşveren Sorumlulukları</a:t>
            </a:r>
            <a:endParaRPr lang="en-US" altLang="tr-TR">
              <a:ea typeface="宋体" panose="02010600030101010101" pitchFamily="2" charset="-122"/>
            </a:endParaRPr>
          </a:p>
        </p:txBody>
      </p:sp>
      <p:sp>
        <p:nvSpPr>
          <p:cNvPr id="8195" name="Rectangle 38">
            <a:extLst>
              <a:ext uri="{FF2B5EF4-FFF2-40B4-BE49-F238E27FC236}">
                <a16:creationId xmlns:a16="http://schemas.microsoft.com/office/drawing/2014/main" id="{8A516CB3-2B21-4198-9A41-5C2ADC1930A6}"/>
              </a:ext>
            </a:extLst>
          </p:cNvPr>
          <p:cNvSpPr>
            <a:spLocks noGrp="1" noChangeArrowheads="1"/>
          </p:cNvSpPr>
          <p:nvPr>
            <p:ph type="body" sz="half" idx="1"/>
          </p:nvPr>
        </p:nvSpPr>
        <p:spPr>
          <a:xfrm>
            <a:off x="0" y="1916113"/>
            <a:ext cx="5292725" cy="3997325"/>
          </a:xfrm>
        </p:spPr>
        <p:txBody>
          <a:bodyPr>
            <a:spAutoFit/>
          </a:bodyPr>
          <a:lstStyle/>
          <a:p>
            <a:pPr marL="628650" lvl="1" indent="-171450" algn="just" eaLnBrk="1" hangingPunct="1">
              <a:spcAft>
                <a:spcPts val="1800"/>
              </a:spcAft>
              <a:buFont typeface="Arial" panose="020B0604020202020204" pitchFamily="34" charset="0"/>
              <a:buChar char="•"/>
            </a:pPr>
            <a:r>
              <a:rPr lang="tr-TR" altLang="tr-TR" sz="1800">
                <a:latin typeface="Arial" panose="020B0604020202020204" pitchFamily="34" charset="0"/>
                <a:ea typeface="宋体" panose="02010600030101010101" pitchFamily="2" charset="-122"/>
                <a:cs typeface="Arial" panose="020B0604020202020204" pitchFamily="34" charset="0"/>
              </a:rPr>
              <a:t>Şantiye şartları incelenerek, işçilerin en fazla yüksekten düşme riskine maruz kalacakları mahallerin belirlenmesi (taban delikleri ve çukurları, büyük pencereler veya bunların yakınında çalışma, hafriyat alanları, hendek kenarları vs.),</a:t>
            </a:r>
          </a:p>
          <a:p>
            <a:pPr marL="628650" lvl="1" indent="-171450" algn="just" eaLnBrk="1" hangingPunct="1">
              <a:spcAft>
                <a:spcPts val="1800"/>
              </a:spcAft>
              <a:buFont typeface="Arial" panose="020B0604020202020204" pitchFamily="34" charset="0"/>
              <a:buChar char="•"/>
            </a:pPr>
            <a:r>
              <a:rPr lang="tr-TR" altLang="tr-TR" sz="1800">
                <a:latin typeface="Arial" panose="020B0604020202020204" pitchFamily="34" charset="0"/>
                <a:ea typeface="宋体" panose="02010600030101010101" pitchFamily="2" charset="-122"/>
                <a:cs typeface="Arial" panose="020B0604020202020204" pitchFamily="34" charset="0"/>
              </a:rPr>
              <a:t>Her bir potansiyel tehlike için ayrı ayrı düşme engelleyici tedbirlerin belirlenmesi,</a:t>
            </a:r>
          </a:p>
          <a:p>
            <a:pPr marL="628650" lvl="1" indent="-171450" algn="just" eaLnBrk="1" hangingPunct="1">
              <a:spcAft>
                <a:spcPts val="1800"/>
              </a:spcAft>
              <a:buFont typeface="Arial" panose="020B0604020202020204" pitchFamily="34" charset="0"/>
              <a:buChar char="•"/>
            </a:pPr>
            <a:r>
              <a:rPr lang="tr-TR" altLang="tr-TR" sz="1800">
                <a:latin typeface="Arial" panose="020B0604020202020204" pitchFamily="34" charset="0"/>
                <a:ea typeface="宋体" panose="02010600030101010101" pitchFamily="2" charset="-122"/>
                <a:cs typeface="Arial" panose="020B0604020202020204" pitchFamily="34" charset="0"/>
              </a:rPr>
              <a:t>Belirlenen tedbirlerin uygulanması,</a:t>
            </a:r>
          </a:p>
          <a:p>
            <a:pPr marL="628650" lvl="1" indent="-171450" algn="just" eaLnBrk="1" hangingPunct="1">
              <a:spcAft>
                <a:spcPts val="1800"/>
              </a:spcAft>
              <a:buFont typeface="Arial" panose="020B0604020202020204" pitchFamily="34" charset="0"/>
              <a:buChar char="•"/>
            </a:pPr>
            <a:r>
              <a:rPr lang="tr-TR" altLang="tr-TR" sz="1800">
                <a:latin typeface="Arial" panose="020B0604020202020204" pitchFamily="34" charset="0"/>
                <a:ea typeface="宋体" panose="02010600030101010101" pitchFamily="2" charset="-122"/>
                <a:cs typeface="Arial" panose="020B0604020202020204" pitchFamily="34" charset="0"/>
              </a:rPr>
              <a:t>Seçilen tedbirlerle ilgili işçilerin ve yöneticilerin eğitilmesi…</a:t>
            </a:r>
            <a:endParaRPr lang="en-US" altLang="tr-TR" sz="1800">
              <a:latin typeface="Arial" panose="020B0604020202020204" pitchFamily="34" charset="0"/>
              <a:ea typeface="宋体" panose="02010600030101010101" pitchFamily="2" charset="-122"/>
              <a:cs typeface="Arial" panose="020B0604020202020204" pitchFamily="34" charset="0"/>
            </a:endParaRPr>
          </a:p>
        </p:txBody>
      </p:sp>
      <p:pic>
        <p:nvPicPr>
          <p:cNvPr id="8196" name="Picture 40">
            <a:extLst>
              <a:ext uri="{FF2B5EF4-FFF2-40B4-BE49-F238E27FC236}">
                <a16:creationId xmlns:a16="http://schemas.microsoft.com/office/drawing/2014/main" id="{CB3683FD-9265-4829-B98B-DCD9B35E0C0E}"/>
              </a:ext>
            </a:extLst>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5724525" y="1844675"/>
            <a:ext cx="3268663" cy="4191000"/>
          </a:xfrm>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animEffect transition="in" filter="fade">
                                      <p:cBhvr>
                                        <p:cTn id="28" dur="1000"/>
                                        <p:tgtEl>
                                          <p:spTgt spid="8195">
                                            <p:txEl>
                                              <p:pRg st="3" end="3"/>
                                            </p:txEl>
                                          </p:spTgt>
                                        </p:tgtEl>
                                      </p:cBhvr>
                                    </p:animEffect>
                                    <p:anim calcmode="lin" valueType="num">
                                      <p:cBhvr>
                                        <p:cTn id="29"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18" name="Rectangle 19">
            <a:extLst>
              <a:ext uri="{FF2B5EF4-FFF2-40B4-BE49-F238E27FC236}">
                <a16:creationId xmlns:a16="http://schemas.microsoft.com/office/drawing/2014/main" id="{40627248-EB61-420A-83A2-51C10760D565}"/>
              </a:ext>
            </a:extLst>
          </p:cNvPr>
          <p:cNvSpPr>
            <a:spLocks noGrp="1" noChangeArrowheads="1"/>
          </p:cNvSpPr>
          <p:nvPr>
            <p:ph type="title"/>
          </p:nvPr>
        </p:nvSpPr>
        <p:spPr>
          <a:xfrm>
            <a:off x="611188" y="549275"/>
            <a:ext cx="8070850" cy="1143000"/>
          </a:xfrm>
        </p:spPr>
        <p:txBody>
          <a:bodyPr/>
          <a:lstStyle/>
          <a:p>
            <a:pPr eaLnBrk="1" hangingPunct="1"/>
            <a:r>
              <a:rPr lang="tr-TR" altLang="tr-TR" sz="3600">
                <a:ea typeface="宋体" panose="02010600030101010101" pitchFamily="2" charset="-122"/>
              </a:rPr>
              <a:t>Serbest Düşme Tehlikelerinin Belirlenmesi</a:t>
            </a:r>
            <a:endParaRPr lang="en-US" altLang="tr-TR" sz="3600">
              <a:ea typeface="宋体" panose="02010600030101010101" pitchFamily="2" charset="-122"/>
            </a:endParaRPr>
          </a:p>
        </p:txBody>
      </p:sp>
      <p:sp>
        <p:nvSpPr>
          <p:cNvPr id="228372" name="Rectangle 20">
            <a:extLst>
              <a:ext uri="{FF2B5EF4-FFF2-40B4-BE49-F238E27FC236}">
                <a16:creationId xmlns:a16="http://schemas.microsoft.com/office/drawing/2014/main" id="{73A45D69-4C9D-4568-8A47-FDB71294B5E5}"/>
              </a:ext>
            </a:extLst>
          </p:cNvPr>
          <p:cNvSpPr>
            <a:spLocks noGrp="1" noChangeArrowheads="1"/>
          </p:cNvSpPr>
          <p:nvPr>
            <p:ph type="body" sz="half" idx="1"/>
          </p:nvPr>
        </p:nvSpPr>
        <p:spPr>
          <a:xfrm>
            <a:off x="179388" y="2057400"/>
            <a:ext cx="4583112" cy="4191000"/>
          </a:xfrm>
        </p:spPr>
        <p:txBody>
          <a:bodyPr rtlCol="0">
            <a:normAutofit lnSpcReduction="10000"/>
          </a:bodyPr>
          <a:lstStyle/>
          <a:p>
            <a:pPr marL="628650" lvl="1" indent="-171450" algn="just" eaLnBrk="1" fontAlgn="auto" hangingPunct="1">
              <a:spcAft>
                <a:spcPts val="1800"/>
              </a:spcAft>
              <a:buFont typeface="Arial" panose="020B0604020202020204" pitchFamily="34" charset="0"/>
              <a:buChar char="•"/>
              <a:defRPr/>
            </a:pPr>
            <a:r>
              <a:rPr lang="tr-TR" sz="1800" dirty="0">
                <a:latin typeface="Arial" pitchFamily="34" charset="0"/>
                <a:cs typeface="Arial" pitchFamily="34" charset="0"/>
              </a:rPr>
              <a:t>Platform, merdiven veya diğer çalışma yüzeylerinin kenarları,</a:t>
            </a:r>
          </a:p>
          <a:p>
            <a:pPr marL="628650" lvl="1" indent="-171450" algn="just" eaLnBrk="1" fontAlgn="auto" hangingPunct="1">
              <a:spcAft>
                <a:spcPts val="1800"/>
              </a:spcAft>
              <a:buFont typeface="Arial" panose="020B0604020202020204" pitchFamily="34" charset="0"/>
              <a:buChar char="•"/>
              <a:defRPr/>
            </a:pPr>
            <a:r>
              <a:rPr lang="tr-TR" sz="1800" dirty="0">
                <a:latin typeface="Arial" pitchFamily="34" charset="0"/>
                <a:cs typeface="Arial" pitchFamily="34" charset="0"/>
              </a:rPr>
              <a:t>Eğimli yüzeyler (Örneğin; çatı),</a:t>
            </a:r>
          </a:p>
          <a:p>
            <a:pPr marL="628650" lvl="1" indent="-171450" algn="just" eaLnBrk="1" fontAlgn="auto" hangingPunct="1">
              <a:spcAft>
                <a:spcPts val="1800"/>
              </a:spcAft>
              <a:buFont typeface="Arial" panose="020B0604020202020204" pitchFamily="34" charset="0"/>
              <a:buChar char="•"/>
              <a:defRPr/>
            </a:pPr>
            <a:r>
              <a:rPr lang="tr-TR" sz="1800" dirty="0">
                <a:latin typeface="Arial" pitchFamily="34" charset="0"/>
                <a:cs typeface="Arial" pitchFamily="34" charset="0"/>
              </a:rPr>
              <a:t>Merdiven ve iskeleler</a:t>
            </a:r>
          </a:p>
          <a:p>
            <a:pPr marL="628650" lvl="1" indent="-171450" algn="just" eaLnBrk="1" fontAlgn="auto" hangingPunct="1">
              <a:spcAft>
                <a:spcPts val="1800"/>
              </a:spcAft>
              <a:buFont typeface="Arial" panose="020B0604020202020204" pitchFamily="34" charset="0"/>
              <a:buChar char="•"/>
              <a:defRPr/>
            </a:pPr>
            <a:r>
              <a:rPr lang="tr-TR" sz="1800" dirty="0">
                <a:latin typeface="Arial" pitchFamily="34" charset="0"/>
                <a:cs typeface="Arial" pitchFamily="34" charset="0"/>
              </a:rPr>
              <a:t>Delik, çukur vs. açıklıklar (bacalar, tepe pencere veya aydınlatma delikleri dahil),</a:t>
            </a:r>
          </a:p>
          <a:p>
            <a:pPr marL="628650" lvl="1" indent="-171450" algn="just" eaLnBrk="1" fontAlgn="auto" hangingPunct="1">
              <a:spcAft>
                <a:spcPts val="1800"/>
              </a:spcAft>
              <a:buFont typeface="Arial" panose="020B0604020202020204" pitchFamily="34" charset="0"/>
              <a:buChar char="•"/>
              <a:defRPr/>
            </a:pPr>
            <a:r>
              <a:rPr lang="tr-TR" sz="1800" dirty="0">
                <a:latin typeface="Arial" pitchFamily="34" charset="0"/>
                <a:cs typeface="Arial" pitchFamily="34" charset="0"/>
              </a:rPr>
              <a:t>İşçi üzerine düşen araç </a:t>
            </a:r>
            <a:r>
              <a:rPr lang="tr-TR" sz="1800" dirty="0" err="1">
                <a:latin typeface="Arial" pitchFamily="34" charset="0"/>
                <a:cs typeface="Arial" pitchFamily="34" charset="0"/>
              </a:rPr>
              <a:t>gereÇ</a:t>
            </a:r>
            <a:r>
              <a:rPr lang="tr-TR" sz="1800" dirty="0">
                <a:latin typeface="Arial" pitchFamily="34" charset="0"/>
                <a:cs typeface="Arial" pitchFamily="34" charset="0"/>
              </a:rPr>
              <a:t> veya ekipman ya da ekipman üstüne düşen işçiler,</a:t>
            </a:r>
          </a:p>
          <a:p>
            <a:pPr lvl="1" eaLnBrk="1" fontAlgn="auto" hangingPunct="1">
              <a:spcAft>
                <a:spcPts val="0"/>
              </a:spcAft>
              <a:defRPr/>
            </a:pPr>
            <a:endParaRPr lang="tr-TR" sz="1800" dirty="0"/>
          </a:p>
        </p:txBody>
      </p:sp>
      <p:pic>
        <p:nvPicPr>
          <p:cNvPr id="9220" name="Picture 22">
            <a:extLst>
              <a:ext uri="{FF2B5EF4-FFF2-40B4-BE49-F238E27FC236}">
                <a16:creationId xmlns:a16="http://schemas.microsoft.com/office/drawing/2014/main" id="{A6066345-86A8-4A2A-AE35-34480E8A177E}"/>
              </a:ext>
            </a:extLst>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5219700" y="1916113"/>
            <a:ext cx="3630613" cy="4191000"/>
          </a:xfrm>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8372">
                                            <p:txEl>
                                              <p:pRg st="0" end="0"/>
                                            </p:txEl>
                                          </p:spTgt>
                                        </p:tgtEl>
                                        <p:attrNameLst>
                                          <p:attrName>style.visibility</p:attrName>
                                        </p:attrNameLst>
                                      </p:cBhvr>
                                      <p:to>
                                        <p:strVal val="visible"/>
                                      </p:to>
                                    </p:set>
                                    <p:animEffect transition="in" filter="fade">
                                      <p:cBhvr>
                                        <p:cTn id="7" dur="1000"/>
                                        <p:tgtEl>
                                          <p:spTgt spid="228372">
                                            <p:txEl>
                                              <p:pRg st="0" end="0"/>
                                            </p:txEl>
                                          </p:spTgt>
                                        </p:tgtEl>
                                      </p:cBhvr>
                                    </p:animEffect>
                                    <p:anim calcmode="lin" valueType="num">
                                      <p:cBhvr>
                                        <p:cTn id="8" dur="1000" fill="hold"/>
                                        <p:tgtEl>
                                          <p:spTgt spid="22837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83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8372">
                                            <p:txEl>
                                              <p:pRg st="1" end="1"/>
                                            </p:txEl>
                                          </p:spTgt>
                                        </p:tgtEl>
                                        <p:attrNameLst>
                                          <p:attrName>style.visibility</p:attrName>
                                        </p:attrNameLst>
                                      </p:cBhvr>
                                      <p:to>
                                        <p:strVal val="visible"/>
                                      </p:to>
                                    </p:set>
                                    <p:animEffect transition="in" filter="fade">
                                      <p:cBhvr>
                                        <p:cTn id="14" dur="1000"/>
                                        <p:tgtEl>
                                          <p:spTgt spid="228372">
                                            <p:txEl>
                                              <p:pRg st="1" end="1"/>
                                            </p:txEl>
                                          </p:spTgt>
                                        </p:tgtEl>
                                      </p:cBhvr>
                                    </p:animEffect>
                                    <p:anim calcmode="lin" valueType="num">
                                      <p:cBhvr>
                                        <p:cTn id="15" dur="1000" fill="hold"/>
                                        <p:tgtEl>
                                          <p:spTgt spid="22837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83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8372">
                                            <p:txEl>
                                              <p:pRg st="2" end="2"/>
                                            </p:txEl>
                                          </p:spTgt>
                                        </p:tgtEl>
                                        <p:attrNameLst>
                                          <p:attrName>style.visibility</p:attrName>
                                        </p:attrNameLst>
                                      </p:cBhvr>
                                      <p:to>
                                        <p:strVal val="visible"/>
                                      </p:to>
                                    </p:set>
                                    <p:animEffect transition="in" filter="fade">
                                      <p:cBhvr>
                                        <p:cTn id="21" dur="1000"/>
                                        <p:tgtEl>
                                          <p:spTgt spid="228372">
                                            <p:txEl>
                                              <p:pRg st="2" end="2"/>
                                            </p:txEl>
                                          </p:spTgt>
                                        </p:tgtEl>
                                      </p:cBhvr>
                                    </p:animEffect>
                                    <p:anim calcmode="lin" valueType="num">
                                      <p:cBhvr>
                                        <p:cTn id="22" dur="1000" fill="hold"/>
                                        <p:tgtEl>
                                          <p:spTgt spid="22837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83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8372">
                                            <p:txEl>
                                              <p:pRg st="3" end="3"/>
                                            </p:txEl>
                                          </p:spTgt>
                                        </p:tgtEl>
                                        <p:attrNameLst>
                                          <p:attrName>style.visibility</p:attrName>
                                        </p:attrNameLst>
                                      </p:cBhvr>
                                      <p:to>
                                        <p:strVal val="visible"/>
                                      </p:to>
                                    </p:set>
                                    <p:animEffect transition="in" filter="fade">
                                      <p:cBhvr>
                                        <p:cTn id="28" dur="1000"/>
                                        <p:tgtEl>
                                          <p:spTgt spid="228372">
                                            <p:txEl>
                                              <p:pRg st="3" end="3"/>
                                            </p:txEl>
                                          </p:spTgt>
                                        </p:tgtEl>
                                      </p:cBhvr>
                                    </p:animEffect>
                                    <p:anim calcmode="lin" valueType="num">
                                      <p:cBhvr>
                                        <p:cTn id="29" dur="1000" fill="hold"/>
                                        <p:tgtEl>
                                          <p:spTgt spid="22837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83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8372">
                                            <p:txEl>
                                              <p:pRg st="4" end="4"/>
                                            </p:txEl>
                                          </p:spTgt>
                                        </p:tgtEl>
                                        <p:attrNameLst>
                                          <p:attrName>style.visibility</p:attrName>
                                        </p:attrNameLst>
                                      </p:cBhvr>
                                      <p:to>
                                        <p:strVal val="visible"/>
                                      </p:to>
                                    </p:set>
                                    <p:animEffect transition="in" filter="fade">
                                      <p:cBhvr>
                                        <p:cTn id="35" dur="1000"/>
                                        <p:tgtEl>
                                          <p:spTgt spid="228372">
                                            <p:txEl>
                                              <p:pRg st="4" end="4"/>
                                            </p:txEl>
                                          </p:spTgt>
                                        </p:tgtEl>
                                      </p:cBhvr>
                                    </p:animEffect>
                                    <p:anim calcmode="lin" valueType="num">
                                      <p:cBhvr>
                                        <p:cTn id="36" dur="1000" fill="hold"/>
                                        <p:tgtEl>
                                          <p:spTgt spid="22837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2837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7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2" name="Rectangle 27">
            <a:extLst>
              <a:ext uri="{FF2B5EF4-FFF2-40B4-BE49-F238E27FC236}">
                <a16:creationId xmlns:a16="http://schemas.microsoft.com/office/drawing/2014/main" id="{97C35B8F-2A63-462E-A6E5-E2B6DCC55705}"/>
              </a:ext>
            </a:extLst>
          </p:cNvPr>
          <p:cNvSpPr>
            <a:spLocks noGrp="1" noChangeArrowheads="1"/>
          </p:cNvSpPr>
          <p:nvPr>
            <p:ph type="title"/>
          </p:nvPr>
        </p:nvSpPr>
        <p:spPr>
          <a:xfrm>
            <a:off x="468313" y="692150"/>
            <a:ext cx="8358187" cy="866775"/>
          </a:xfrm>
        </p:spPr>
        <p:txBody>
          <a:bodyPr/>
          <a:lstStyle/>
          <a:p>
            <a:pPr eaLnBrk="1" hangingPunct="1"/>
            <a:r>
              <a:rPr lang="tr-TR" altLang="tr-TR" sz="3600">
                <a:ea typeface="宋体" panose="02010600030101010101" pitchFamily="2" charset="-122"/>
              </a:rPr>
              <a:t>Düşmeden Korunma Ne Zaman Gereklidir?</a:t>
            </a:r>
            <a:endParaRPr lang="en-US" altLang="tr-TR" sz="3600">
              <a:ea typeface="宋体" panose="02010600030101010101" pitchFamily="2" charset="-122"/>
            </a:endParaRPr>
          </a:p>
        </p:txBody>
      </p:sp>
      <p:sp>
        <p:nvSpPr>
          <p:cNvPr id="86044" name="Rectangle 28">
            <a:extLst>
              <a:ext uri="{FF2B5EF4-FFF2-40B4-BE49-F238E27FC236}">
                <a16:creationId xmlns:a16="http://schemas.microsoft.com/office/drawing/2014/main" id="{80ADD134-9140-4267-BBFE-228D81D38B90}"/>
              </a:ext>
            </a:extLst>
          </p:cNvPr>
          <p:cNvSpPr>
            <a:spLocks noGrp="1" noChangeArrowheads="1"/>
          </p:cNvSpPr>
          <p:nvPr>
            <p:ph type="body" sz="half" idx="1"/>
          </p:nvPr>
        </p:nvSpPr>
        <p:spPr>
          <a:xfrm>
            <a:off x="179388" y="2057400"/>
            <a:ext cx="4897437" cy="4419600"/>
          </a:xfrm>
        </p:spPr>
        <p:txBody>
          <a:bodyPr rtlCol="0">
            <a:normAutofit fontScale="92500" lnSpcReduction="10000"/>
          </a:bodyPr>
          <a:lstStyle/>
          <a:p>
            <a:pPr marL="457200" lvl="1" indent="0" algn="just" eaLnBrk="1" fontAlgn="auto" hangingPunct="1">
              <a:spcAft>
                <a:spcPts val="1800"/>
              </a:spcAft>
              <a:buFont typeface="Arial" panose="020B0604020202020204" pitchFamily="34" charset="0"/>
              <a:buNone/>
              <a:defRPr/>
            </a:pPr>
            <a:r>
              <a:rPr lang="tr-TR" sz="1800" dirty="0">
                <a:latin typeface="Arial" pitchFamily="34" charset="0"/>
                <a:cs typeface="Arial" pitchFamily="34" charset="0"/>
              </a:rPr>
              <a:t>Aşağıdaki hallerde mutlaka yüksekten düşme korunması yapılmalıdır:</a:t>
            </a:r>
          </a:p>
          <a:p>
            <a:pPr marL="800100" lvl="1" indent="-342900" algn="just" eaLnBrk="1" fontAlgn="auto" hangingPunct="1">
              <a:spcAft>
                <a:spcPts val="1800"/>
              </a:spcAft>
              <a:buFont typeface="+mj-lt"/>
              <a:buAutoNum type="arabicPeriod"/>
              <a:defRPr/>
            </a:pPr>
            <a:r>
              <a:rPr lang="tr-TR" sz="1800" dirty="0">
                <a:latin typeface="Arial" pitchFamily="34" charset="0"/>
                <a:cs typeface="Arial" pitchFamily="34" charset="0"/>
              </a:rPr>
              <a:t>180 cm. veya daha yüksekte çalışırken,</a:t>
            </a:r>
          </a:p>
          <a:p>
            <a:pPr marL="800100" lvl="1" indent="-342900" algn="just" eaLnBrk="1" fontAlgn="auto" hangingPunct="1">
              <a:spcAft>
                <a:spcPts val="1800"/>
              </a:spcAft>
              <a:buFont typeface="+mj-lt"/>
              <a:buAutoNum type="arabicPeriod"/>
              <a:defRPr/>
            </a:pPr>
            <a:r>
              <a:rPr lang="tr-TR" sz="1800" dirty="0">
                <a:latin typeface="Arial" pitchFamily="34" charset="0"/>
                <a:cs typeface="Arial" pitchFamily="34" charset="0"/>
              </a:rPr>
              <a:t>Tehlikeli ekipman üzerine düşme riski söz konusu ise (ekipman 180 cm.den daha aşağıda olsa bile),</a:t>
            </a:r>
          </a:p>
          <a:p>
            <a:pPr marL="800100" lvl="1" indent="-342900" algn="just" eaLnBrk="1" fontAlgn="auto" hangingPunct="1">
              <a:spcAft>
                <a:spcPts val="1800"/>
              </a:spcAft>
              <a:buFont typeface="+mj-lt"/>
              <a:buAutoNum type="arabicPeriod"/>
              <a:defRPr/>
            </a:pPr>
            <a:r>
              <a:rPr lang="tr-TR" sz="1800" dirty="0">
                <a:latin typeface="Arial" pitchFamily="34" charset="0"/>
                <a:cs typeface="Arial" pitchFamily="34" charset="0"/>
              </a:rPr>
              <a:t>Spesifik alan veya faaliyetlerde, örneğin, rampalar, yürüme yolları, kazı alanları, kalıp,  </a:t>
            </a:r>
            <a:r>
              <a:rPr lang="tr-TR" sz="1800" dirty="0" err="1">
                <a:latin typeface="Arial" pitchFamily="34" charset="0"/>
                <a:cs typeface="Arial" pitchFamily="34" charset="0"/>
              </a:rPr>
              <a:t>iksa</a:t>
            </a:r>
            <a:r>
              <a:rPr lang="tr-TR" sz="1800" dirty="0">
                <a:latin typeface="Arial" pitchFamily="34" charset="0"/>
                <a:cs typeface="Arial" pitchFamily="34" charset="0"/>
              </a:rPr>
              <a:t> veya betonarme çelik işleri, yığılmış malzeme yakınında vs.,</a:t>
            </a:r>
          </a:p>
          <a:p>
            <a:pPr marL="800100" lvl="1" indent="-342900" algn="just" eaLnBrk="1" fontAlgn="auto" hangingPunct="1">
              <a:spcAft>
                <a:spcPts val="1800"/>
              </a:spcAft>
              <a:buFont typeface="+mj-lt"/>
              <a:buAutoNum type="arabicPeriod"/>
              <a:defRPr/>
            </a:pPr>
            <a:r>
              <a:rPr lang="tr-TR" sz="1800" dirty="0">
                <a:latin typeface="Arial" pitchFamily="34" charset="0"/>
                <a:cs typeface="Arial" pitchFamily="34" charset="0"/>
              </a:rPr>
              <a:t>Denetim esnasında, yürüme veya çalışma platformlarında,</a:t>
            </a:r>
          </a:p>
          <a:p>
            <a:pPr marL="342900" lvl="1" indent="-228600" eaLnBrk="1" fontAlgn="auto" hangingPunct="1">
              <a:spcAft>
                <a:spcPts val="0"/>
              </a:spcAft>
              <a:buFont typeface="+mj-lt"/>
              <a:buAutoNum type="arabicPeriod"/>
              <a:defRPr/>
            </a:pPr>
            <a:endParaRPr lang="en-US" sz="1600" dirty="0"/>
          </a:p>
        </p:txBody>
      </p:sp>
      <p:pic>
        <p:nvPicPr>
          <p:cNvPr id="10244" name="Picture 30">
            <a:extLst>
              <a:ext uri="{FF2B5EF4-FFF2-40B4-BE49-F238E27FC236}">
                <a16:creationId xmlns:a16="http://schemas.microsoft.com/office/drawing/2014/main" id="{74FE340E-2EB4-4AD7-A5CB-A7C95C30A119}"/>
              </a:ext>
            </a:extLst>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5364163" y="1989138"/>
            <a:ext cx="3629025" cy="4191000"/>
          </a:xfrm>
          <a:ln>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044">
                                            <p:txEl>
                                              <p:pRg st="0" end="0"/>
                                            </p:txEl>
                                          </p:spTgt>
                                        </p:tgtEl>
                                        <p:attrNameLst>
                                          <p:attrName>style.visibility</p:attrName>
                                        </p:attrNameLst>
                                      </p:cBhvr>
                                      <p:to>
                                        <p:strVal val="visible"/>
                                      </p:to>
                                    </p:set>
                                    <p:animEffect transition="in" filter="fade">
                                      <p:cBhvr>
                                        <p:cTn id="7" dur="1000"/>
                                        <p:tgtEl>
                                          <p:spTgt spid="86044">
                                            <p:txEl>
                                              <p:pRg st="0" end="0"/>
                                            </p:txEl>
                                          </p:spTgt>
                                        </p:tgtEl>
                                      </p:cBhvr>
                                    </p:animEffect>
                                    <p:anim calcmode="lin" valueType="num">
                                      <p:cBhvr>
                                        <p:cTn id="8" dur="1000" fill="hold"/>
                                        <p:tgtEl>
                                          <p:spTgt spid="860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60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6044">
                                            <p:txEl>
                                              <p:pRg st="1" end="1"/>
                                            </p:txEl>
                                          </p:spTgt>
                                        </p:tgtEl>
                                        <p:attrNameLst>
                                          <p:attrName>style.visibility</p:attrName>
                                        </p:attrNameLst>
                                      </p:cBhvr>
                                      <p:to>
                                        <p:strVal val="visible"/>
                                      </p:to>
                                    </p:set>
                                    <p:animEffect transition="in" filter="fade">
                                      <p:cBhvr>
                                        <p:cTn id="14" dur="1000"/>
                                        <p:tgtEl>
                                          <p:spTgt spid="86044">
                                            <p:txEl>
                                              <p:pRg st="1" end="1"/>
                                            </p:txEl>
                                          </p:spTgt>
                                        </p:tgtEl>
                                      </p:cBhvr>
                                    </p:animEffect>
                                    <p:anim calcmode="lin" valueType="num">
                                      <p:cBhvr>
                                        <p:cTn id="15" dur="1000" fill="hold"/>
                                        <p:tgtEl>
                                          <p:spTgt spid="8604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60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6044">
                                            <p:txEl>
                                              <p:pRg st="2" end="2"/>
                                            </p:txEl>
                                          </p:spTgt>
                                        </p:tgtEl>
                                        <p:attrNameLst>
                                          <p:attrName>style.visibility</p:attrName>
                                        </p:attrNameLst>
                                      </p:cBhvr>
                                      <p:to>
                                        <p:strVal val="visible"/>
                                      </p:to>
                                    </p:set>
                                    <p:animEffect transition="in" filter="fade">
                                      <p:cBhvr>
                                        <p:cTn id="21" dur="1000"/>
                                        <p:tgtEl>
                                          <p:spTgt spid="86044">
                                            <p:txEl>
                                              <p:pRg st="2" end="2"/>
                                            </p:txEl>
                                          </p:spTgt>
                                        </p:tgtEl>
                                      </p:cBhvr>
                                    </p:animEffect>
                                    <p:anim calcmode="lin" valueType="num">
                                      <p:cBhvr>
                                        <p:cTn id="22" dur="1000" fill="hold"/>
                                        <p:tgtEl>
                                          <p:spTgt spid="8604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60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6044">
                                            <p:txEl>
                                              <p:pRg st="3" end="3"/>
                                            </p:txEl>
                                          </p:spTgt>
                                        </p:tgtEl>
                                        <p:attrNameLst>
                                          <p:attrName>style.visibility</p:attrName>
                                        </p:attrNameLst>
                                      </p:cBhvr>
                                      <p:to>
                                        <p:strVal val="visible"/>
                                      </p:to>
                                    </p:set>
                                    <p:animEffect transition="in" filter="fade">
                                      <p:cBhvr>
                                        <p:cTn id="28" dur="1000"/>
                                        <p:tgtEl>
                                          <p:spTgt spid="86044">
                                            <p:txEl>
                                              <p:pRg st="3" end="3"/>
                                            </p:txEl>
                                          </p:spTgt>
                                        </p:tgtEl>
                                      </p:cBhvr>
                                    </p:animEffect>
                                    <p:anim calcmode="lin" valueType="num">
                                      <p:cBhvr>
                                        <p:cTn id="29" dur="1000" fill="hold"/>
                                        <p:tgtEl>
                                          <p:spTgt spid="8604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604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6044">
                                            <p:txEl>
                                              <p:pRg st="4" end="4"/>
                                            </p:txEl>
                                          </p:spTgt>
                                        </p:tgtEl>
                                        <p:attrNameLst>
                                          <p:attrName>style.visibility</p:attrName>
                                        </p:attrNameLst>
                                      </p:cBhvr>
                                      <p:to>
                                        <p:strVal val="visible"/>
                                      </p:to>
                                    </p:set>
                                    <p:animEffect transition="in" filter="fade">
                                      <p:cBhvr>
                                        <p:cTn id="35" dur="1000"/>
                                        <p:tgtEl>
                                          <p:spTgt spid="86044">
                                            <p:txEl>
                                              <p:pRg st="4" end="4"/>
                                            </p:txEl>
                                          </p:spTgt>
                                        </p:tgtEl>
                                      </p:cBhvr>
                                    </p:animEffect>
                                    <p:anim calcmode="lin" valueType="num">
                                      <p:cBhvr>
                                        <p:cTn id="36" dur="1000" fill="hold"/>
                                        <p:tgtEl>
                                          <p:spTgt spid="8604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604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D7A98BDE-F638-4063-9DE3-BC5840FD7C4A}"/>
              </a:ext>
            </a:extLst>
          </p:cNvPr>
          <p:cNvSpPr>
            <a:spLocks noGrp="1" noChangeArrowheads="1"/>
          </p:cNvSpPr>
          <p:nvPr>
            <p:ph type="title"/>
          </p:nvPr>
        </p:nvSpPr>
        <p:spPr>
          <a:xfrm>
            <a:off x="611188" y="188913"/>
            <a:ext cx="8112125" cy="692150"/>
          </a:xfrm>
        </p:spPr>
        <p:txBody>
          <a:bodyPr/>
          <a:lstStyle/>
          <a:p>
            <a:pPr eaLnBrk="1" hangingPunct="1"/>
            <a:r>
              <a:rPr lang="en-US" altLang="tr-TR" sz="3600">
                <a:solidFill>
                  <a:srgbClr val="FFFF00"/>
                </a:solidFill>
                <a:ea typeface="宋体" panose="02010600030101010101" pitchFamily="2" charset="-122"/>
              </a:rPr>
              <a:t>Düşme Tehlikeleri – Anlaşılmayan Konular?</a:t>
            </a:r>
          </a:p>
        </p:txBody>
      </p:sp>
      <p:sp>
        <p:nvSpPr>
          <p:cNvPr id="7171" name="TextBox 1">
            <a:extLst>
              <a:ext uri="{FF2B5EF4-FFF2-40B4-BE49-F238E27FC236}">
                <a16:creationId xmlns:a16="http://schemas.microsoft.com/office/drawing/2014/main" id="{3B3291CA-A058-43B1-814D-BA51C3B0FB3E}"/>
              </a:ext>
            </a:extLst>
          </p:cNvPr>
          <p:cNvSpPr txBox="1">
            <a:spLocks noChangeArrowheads="1"/>
          </p:cNvSpPr>
          <p:nvPr/>
        </p:nvSpPr>
        <p:spPr bwMode="auto">
          <a:xfrm>
            <a:off x="1042988" y="5013325"/>
            <a:ext cx="68421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628650" indent="-1714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algn="just" eaLnBrk="1" hangingPunct="1">
              <a:spcAft>
                <a:spcPts val="1800"/>
              </a:spcAft>
              <a:buFont typeface="Arial" panose="020B0604020202020204" pitchFamily="34" charset="0"/>
              <a:buChar char="•"/>
            </a:pPr>
            <a:r>
              <a:rPr lang="tr-TR" altLang="tr-TR" b="1">
                <a:latin typeface="Arial" panose="020B0604020202020204" pitchFamily="34" charset="0"/>
              </a:rPr>
              <a:t>Yüksekten düşme tehlikeleri anlaşıldı mı? </a:t>
            </a:r>
          </a:p>
          <a:p>
            <a:pPr lvl="1" algn="just" eaLnBrk="1" hangingPunct="1">
              <a:spcAft>
                <a:spcPts val="1800"/>
              </a:spcAft>
              <a:buFont typeface="Arial" panose="020B0604020202020204" pitchFamily="34" charset="0"/>
              <a:buChar char="•"/>
            </a:pPr>
            <a:r>
              <a:rPr lang="tr-TR" altLang="tr-TR" b="1">
                <a:latin typeface="Arial" panose="020B0604020202020204" pitchFamily="34" charset="0"/>
              </a:rPr>
              <a:t>Tekrarlanması gereken hususlar var mı?</a:t>
            </a:r>
            <a:endParaRPr lang="en-US" altLang="tr-TR" b="1">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161</TotalTime>
  <Words>2693</Words>
  <Application>Microsoft Office PowerPoint</Application>
  <PresentationFormat>Ekran Gösterisi (4:3)</PresentationFormat>
  <Paragraphs>240</Paragraphs>
  <Slides>39</Slides>
  <Notes>37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39</vt:i4>
      </vt:variant>
    </vt:vector>
  </HeadingPairs>
  <TitlesOfParts>
    <vt:vector size="44" baseType="lpstr">
      <vt:lpstr>Calibri</vt:lpstr>
      <vt:lpstr>宋体</vt:lpstr>
      <vt:lpstr>Arial</vt:lpstr>
      <vt:lpstr>Times New Roman</vt:lpstr>
      <vt:lpstr>2</vt:lpstr>
      <vt:lpstr>BETON VE ÇELİK İŞLERİNDE YÜKSEKTE ÇALIŞMA</vt:lpstr>
      <vt:lpstr>Sunumun Amaç ve Hedefi</vt:lpstr>
      <vt:lpstr>Yüksekten Düşme İstatistikleri</vt:lpstr>
      <vt:lpstr>Yüksekte Çalışma</vt:lpstr>
      <vt:lpstr>Yüksekte Çalışma</vt:lpstr>
      <vt:lpstr>İşveren Sorumlulukları</vt:lpstr>
      <vt:lpstr>Serbest Düşme Tehlikelerinin Belirlenmesi</vt:lpstr>
      <vt:lpstr>Düşmeden Korunma Ne Zaman Gereklidir?</vt:lpstr>
      <vt:lpstr>Düşme Tehlikeleri – Anlaşılmayan Konular?</vt:lpstr>
      <vt:lpstr>Yüksekten Düşme Koruyucu Sistemler</vt:lpstr>
      <vt:lpstr>Yüksekten Düşmeden Korunmada Emniyetli Çalışma İş Pratikleri</vt:lpstr>
      <vt:lpstr>Yüksekten Düşme Önleyici Sistemler ve Emniyetli İş Pratikleri</vt:lpstr>
      <vt:lpstr>Vücut Emniyet Kemerleri</vt:lpstr>
      <vt:lpstr>Korkuluk veya Parmaklık Sistemleri</vt:lpstr>
      <vt:lpstr>Korkuluk veya Parmaklık Sistemleri </vt:lpstr>
      <vt:lpstr>İkaz Şeridi Sistemleri</vt:lpstr>
      <vt:lpstr>İkaz Şeridi Sistemleri</vt:lpstr>
      <vt:lpstr>İş Emniyeti - Denetleme</vt:lpstr>
      <vt:lpstr>Kontrollü Erişim Alanları (KEA)</vt:lpstr>
      <vt:lpstr>Kontrollü Erişim Alanları (KEA)</vt:lpstr>
      <vt:lpstr>Delik veya Çukur Kapakları</vt:lpstr>
      <vt:lpstr>Nesnelerin Yüksekten Düşmelerinin Engellenmesi</vt:lpstr>
      <vt:lpstr>Nesnelerin Yüksekten  Düşmelerinin Engellenmesi</vt:lpstr>
      <vt:lpstr>Yüksekten Düşme Korunması –  Sorunuz Var mı?</vt:lpstr>
      <vt:lpstr>Düşme Durdurma – Emniyet Ağ Sistemleri</vt:lpstr>
      <vt:lpstr>Kişisel Düşme Durdurma Sistemleri – Vücut Emniyet Kemeri</vt:lpstr>
      <vt:lpstr>Kişisel Düşme Durdurma Sistemi’nin  Etkin Olabilmesi İçin Gerekenler Nelerdir?</vt:lpstr>
      <vt:lpstr>  Düşme Durdurma Sistemi – Bağlantılar [Konnektörler]</vt:lpstr>
      <vt:lpstr>Düşme Durdurma Sistemi – Bağlantılar [Konektörler]</vt:lpstr>
      <vt:lpstr>Düşme Durdurma Sistemi – Emniyet Halatı</vt:lpstr>
      <vt:lpstr>Düşme Durdurma Sistemi – Yaşam Hatları</vt:lpstr>
      <vt:lpstr>Düşme Durdurma Sistemi – Yavaşlatma Aparatı</vt:lpstr>
      <vt:lpstr>Düşme Durdurma Sistemi – Ankraj</vt:lpstr>
      <vt:lpstr>Kişisel Düşme Durdurma Sistemlerinin Denetlenmesi</vt:lpstr>
      <vt:lpstr>Kurtarma Planı</vt:lpstr>
      <vt:lpstr>Kurtarma Planı</vt:lpstr>
      <vt:lpstr>Burada Yanlış Olan Nedir?</vt:lpstr>
      <vt:lpstr>Hatırda Tutulacaklar</vt:lpstr>
      <vt:lpstr>Teşekkürler!</vt:lpstr>
    </vt:vector>
  </TitlesOfParts>
  <Company>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Labor Day,workers</dc:subject>
  <dc:creator>OO</dc:creator>
  <cp:keywords>Labor Day,workers, worker, free, powerpoint template, download, slideshow template, POT, POTX</cp:keywords>
  <dc:description>Made by Moyea Software. To find more free PowerPoint templates, please visit http://www.dvd-ppt-slideshow.com/powerpoint-knowledge/powerpoint-templates.html</dc:description>
  <cp:lastModifiedBy>Erkan Keleşoğlu</cp:lastModifiedBy>
  <cp:revision>21</cp:revision>
  <dcterms:created xsi:type="dcterms:W3CDTF">2012-11-07T19:57:02Z</dcterms:created>
  <dcterms:modified xsi:type="dcterms:W3CDTF">2021-08-09T12:08:21Z</dcterms:modified>
  <cp:category>Festival</cp:category>
</cp:coreProperties>
</file>