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2"/>
  </p:notesMasterIdLst>
  <p:sldIdLst>
    <p:sldId id="256" r:id="rId2"/>
    <p:sldId id="267" r:id="rId3"/>
    <p:sldId id="270" r:id="rId4"/>
    <p:sldId id="271" r:id="rId5"/>
    <p:sldId id="287" r:id="rId6"/>
    <p:sldId id="289" r:id="rId7"/>
    <p:sldId id="257" r:id="rId8"/>
    <p:sldId id="290" r:id="rId9"/>
    <p:sldId id="291" r:id="rId10"/>
    <p:sldId id="292" r:id="rId11"/>
    <p:sldId id="273" r:id="rId12"/>
    <p:sldId id="275" r:id="rId13"/>
    <p:sldId id="274" r:id="rId14"/>
    <p:sldId id="293" r:id="rId15"/>
    <p:sldId id="278" r:id="rId16"/>
    <p:sldId id="277" r:id="rId17"/>
    <p:sldId id="276" r:id="rId18"/>
    <p:sldId id="295" r:id="rId19"/>
    <p:sldId id="279" r:id="rId20"/>
    <p:sldId id="280" r:id="rId21"/>
    <p:sldId id="281" r:id="rId22"/>
    <p:sldId id="296" r:id="rId23"/>
    <p:sldId id="282" r:id="rId24"/>
    <p:sldId id="283" r:id="rId25"/>
    <p:sldId id="272" r:id="rId26"/>
    <p:sldId id="284" r:id="rId27"/>
    <p:sldId id="298" r:id="rId28"/>
    <p:sldId id="285" r:id="rId29"/>
    <p:sldId id="297" r:id="rId30"/>
    <p:sldId id="286" r:id="rId3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0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102" d="100"/>
          <a:sy n="102" d="100"/>
        </p:scale>
        <p:origin x="18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2CAF03-F6E9-492F-914A-D8C1641675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6A69F4-1664-47CB-9F3D-086D5BE94A9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A9C7B4-6C7A-439B-BE72-B4CC0DBF12CD}" type="datetimeFigureOut">
              <a:rPr lang="tr-TR"/>
              <a:pPr>
                <a:defRPr/>
              </a:pPr>
              <a:t>09.08.2021</a:t>
            </a:fld>
            <a:endParaRPr lang="tr-T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54D47CF-D7AD-49F8-8E18-11F8B52909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67B295B-2708-4A4C-8ED0-90C37E87B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tr-T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33AF9-AD5F-4999-8DE9-0160C9EAC1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9ACB8-CB1E-4F6B-BDA8-33495B149B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1B5ED9D-E2BE-436B-90AD-4F3056C2C86D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5968F5CA-0796-449F-A48F-636FB2813A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62498AD3-E932-4641-8500-98D3F2BE8B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1135AFC0-1D4C-4B5A-950F-5D7118E522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2C0836-2927-451C-B668-F01BD5C3EB9E}" type="slidenum">
              <a:rPr lang="tr-TR" altLang="tr-TR">
                <a:latin typeface="Calibri" panose="020F0502020204030204" pitchFamily="34" charset="0"/>
              </a:rPr>
              <a:pPr eaLnBrk="1" hangingPunct="1"/>
              <a:t>5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FE90ED9D-6E78-4E2E-8D31-EAEF5552E0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5AF10D76-491D-4D25-BADE-59840AC432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4E6BEA4D-6938-47F9-93E1-F092E97A2C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55F7F8-CADE-4296-BC10-799A97D02F2D}" type="slidenum">
              <a:rPr lang="tr-TR" altLang="tr-TR">
                <a:latin typeface="Calibri" panose="020F0502020204030204" pitchFamily="34" charset="0"/>
              </a:rPr>
              <a:pPr eaLnBrk="1" hangingPunct="1"/>
              <a:t>6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180C669A-B4AD-49CA-B6DC-34F1B06657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3E5F556B-4B9E-4C87-A4CE-E9FB72023F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9268E1B7-1E4E-40D9-A416-631FD340F6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CD5BC6-2102-4598-BF97-DE7FF3BE5BE8}" type="slidenum">
              <a:rPr lang="tr-TR" altLang="tr-TR">
                <a:latin typeface="Calibri" panose="020F0502020204030204" pitchFamily="34" charset="0"/>
              </a:rPr>
              <a:pPr eaLnBrk="1" hangingPunct="1"/>
              <a:t>8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D07BF74C-E10A-435E-8398-2B0D8CDAA4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77091503-99E6-4FD8-B43E-44228A9DC8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570E2F03-EB86-4420-8244-32903CBE2C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B37627B-4478-44E2-BBC6-A6E7554CC6CF}" type="slidenum">
              <a:rPr lang="tr-TR" altLang="tr-TR">
                <a:latin typeface="Calibri" panose="020F0502020204030204" pitchFamily="34" charset="0"/>
              </a:rPr>
              <a:pPr eaLnBrk="1" hangingPunct="1"/>
              <a:t>9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5150BE21-AF6B-49AF-9D39-ABD1A43D27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815BACCF-8276-4EE1-95DE-51D4F5C409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732C4822-A9F8-4FC4-9EFF-C8DC21390C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F1C836-A2F5-4AAE-BB36-2133E6BC7838}" type="slidenum">
              <a:rPr lang="tr-TR" altLang="tr-TR">
                <a:latin typeface="Calibri" panose="020F0502020204030204" pitchFamily="34" charset="0"/>
              </a:rPr>
              <a:pPr eaLnBrk="1" hangingPunct="1"/>
              <a:t>10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22443E8E-CE3E-4921-941D-8279B4D50C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615D358B-81DC-41BB-847D-C4BCE73A63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3539110D-5516-499E-A880-A01E02B8CC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1245B26-0D40-4018-A841-636143DCD4FC}" type="slidenum">
              <a:rPr lang="tr-TR" altLang="tr-TR">
                <a:latin typeface="Calibri" panose="020F0502020204030204" pitchFamily="34" charset="0"/>
              </a:rPr>
              <a:pPr eaLnBrk="1" hangingPunct="1"/>
              <a:t>14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E367160A-398E-44F3-97CC-B0CCEFED93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36FF73FD-BE4C-4D07-9F99-ADB22484AE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81C43671-0F97-4406-8CBA-8AE731E4A9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F4140E7-2673-4ABE-A5FC-17624448E224}" type="slidenum">
              <a:rPr lang="tr-TR" altLang="tr-TR">
                <a:latin typeface="Calibri" panose="020F0502020204030204" pitchFamily="34" charset="0"/>
              </a:rPr>
              <a:pPr eaLnBrk="1" hangingPunct="1"/>
              <a:t>22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E18B02C3-7101-4AB9-8DBD-529D395050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49586BF1-CE20-4A3A-B7E9-8CDA841758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1A46D57C-952F-4DDE-AF57-40A5D2E638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48F76DE-59F9-4D99-B3FE-F5EA747796A5}" type="slidenum">
              <a:rPr lang="tr-TR" altLang="tr-TR">
                <a:latin typeface="Calibri" panose="020F0502020204030204" pitchFamily="34" charset="0"/>
              </a:rPr>
              <a:pPr eaLnBrk="1" hangingPunct="1"/>
              <a:t>27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D019166C-E8B0-4F8E-B639-73F6F537E396}"/>
              </a:ext>
            </a:extLst>
          </p:cNvPr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6C96422-6A05-4934-B50F-D36ED431115E}"/>
              </a:ext>
            </a:extLst>
          </p:cNvPr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29ECAFA2-2386-43AE-960E-1751670D6DDD}"/>
              </a:ext>
            </a:extLst>
          </p:cNvPr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CA461C61-D3A4-4C14-8097-846927C30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1CF2B01-FE1D-450C-8B9C-37FC6CEC0E88}" type="datetimeFigureOut">
              <a:rPr lang="tr-TR"/>
              <a:pPr>
                <a:defRPr/>
              </a:pPr>
              <a:t>09.08.2021</a:t>
            </a:fld>
            <a:endParaRPr lang="tr-TR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F52194B7-C70F-44E9-B732-9D86632F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59A1EE26-EAB1-4BC7-83D1-A99D64B61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13EAE5-C2B1-4228-ABD2-820CFA37948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6288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779E939F-1944-44BF-8F7B-0D745BCD1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CF705-5CB0-4080-BA0F-36A19A1FE631}" type="datetimeFigureOut">
              <a:rPr lang="tr-TR"/>
              <a:pPr>
                <a:defRPr/>
              </a:pPr>
              <a:t>09.08.2021</a:t>
            </a:fld>
            <a:endParaRPr lang="tr-T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3023120-542C-41F8-9E09-1516F9F36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A7C35BF9-37CC-4D46-AA42-E458DA69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1D646-4D70-4265-B560-409952A78F3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80655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184CF477-A97D-481F-BF7F-0B0D3945A1A9}"/>
              </a:ext>
            </a:extLst>
          </p:cNvPr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540EEFC-E7CC-41DF-A001-C3DB35CD6800}"/>
              </a:ext>
            </a:extLst>
          </p:cNvPr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99EF03C-9E93-4CA7-876E-8E9DB453EA81}"/>
              </a:ext>
            </a:extLst>
          </p:cNvPr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9350AD1-6229-4114-9DDF-1B51D33260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D628D-1509-4016-A32C-9818087FC60E}" type="datetimeFigureOut">
              <a:rPr lang="tr-TR"/>
              <a:pPr>
                <a:defRPr/>
              </a:pPr>
              <a:t>09.08.2021</a:t>
            </a:fld>
            <a:endParaRPr lang="tr-T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4A056A5-0DF3-4BE1-A869-F93B4A3E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C5B283-6845-412A-AC01-C9A390033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1157B54E-9129-43E2-8A72-EEE623210E3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69697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ttp://www.michelin.com.tr/tr/ImageServlet?imageCode=8910628275&amp;codeSite=TURQUIE">
            <a:extLst>
              <a:ext uri="{FF2B5EF4-FFF2-40B4-BE49-F238E27FC236}">
                <a16:creationId xmlns:a16="http://schemas.microsoft.com/office/drawing/2014/main" id="{7CA14211-440C-4067-B8AE-D70F01A957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A821F3-2D4E-4357-B99A-17D8601B0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255E1-FDCF-4568-8229-8D90E9B6BB3A}" type="datetimeFigureOut">
              <a:rPr lang="tr-TR"/>
              <a:pPr>
                <a:defRPr/>
              </a:pPr>
              <a:t>09.08.2021</a:t>
            </a:fld>
            <a:endParaRPr lang="tr-T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6BE805-D821-4708-A5D3-8C387FE7D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AFDA07-7F15-4903-B578-8C3B3CC5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977C0-87C5-4EB5-8F8E-47FFFC758EF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6986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6EB2477E-0D06-444D-8C7F-9F82A898134B}"/>
              </a:ext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73E8D30-4D21-4E8A-960F-29409E2E663C}"/>
              </a:ext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81F5725B-31A6-4B12-B0E2-11D2F4B89526}"/>
              </a:ext>
            </a:extLst>
          </p:cNvPr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D41030F0-B860-4C4A-AA47-9564C2746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28772-BA31-4FE3-86F2-4D94E18C33AB}" type="datetimeFigureOut">
              <a:rPr lang="tr-TR"/>
              <a:pPr>
                <a:defRPr/>
              </a:pPr>
              <a:t>09.08.2021</a:t>
            </a:fld>
            <a:endParaRPr lang="tr-TR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296DEF6C-ABC5-498F-9534-EAB7026AB3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8E2BCE2A-4CAA-4DF2-95E4-04D5254224F1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C762AE24-0573-47FD-805E-3A630BF1E0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7165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205995F6-7F56-4238-94F5-9FF18719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13EB9-3448-4A6A-B5ED-173A14AE9018}" type="datetimeFigureOut">
              <a:rPr lang="tr-TR"/>
              <a:pPr>
                <a:defRPr/>
              </a:pPr>
              <a:t>09.08.2021</a:t>
            </a:fld>
            <a:endParaRPr lang="tr-TR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FBA28225-C7BC-4345-9D17-78946F00F4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D8913A-D1CC-469C-A7C9-E5949575B34B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95669949-A556-457B-B4E7-7BD579B43D8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148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B3A37451-CD56-4472-AFEA-A2BE8B632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A2FA1A-40E4-42E5-A2BE-18DA39DDD330}" type="datetimeFigureOut">
              <a:rPr lang="tr-TR"/>
              <a:pPr>
                <a:defRPr/>
              </a:pPr>
              <a:t>09.08.2021</a:t>
            </a:fld>
            <a:endParaRPr lang="tr-TR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5038838B-FEAB-44A6-B880-2F1A77DF2C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0ED4DE-A4DB-4B66-B1B7-87B99C3C2F3E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3646DF4D-EB5A-4000-A1DD-9AD731E2C9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610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F5C67EE9-6C61-430B-AFCE-4452F116B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4B90-EC9F-4039-8333-EDCE9E5C9AF1}" type="datetimeFigureOut">
              <a:rPr lang="tr-TR"/>
              <a:pPr>
                <a:defRPr/>
              </a:pPr>
              <a:t>09.08.2021</a:t>
            </a:fld>
            <a:endParaRPr lang="tr-TR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210714A-DE2B-4FF7-8AE7-B43FB6F40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14A3DDEB-FC9E-496C-98F2-89139DFCB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49893-B50E-449A-A5B3-7CAAA2FC85E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7624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346316-6C6A-4FD9-86FE-D2B4C9F61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4A023-3E3F-4CAF-B613-F590728B7B61}" type="datetimeFigureOut">
              <a:rPr lang="tr-TR"/>
              <a:pPr>
                <a:defRPr/>
              </a:pPr>
              <a:t>09.08.2021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A761FA-3579-4340-B404-083CAC451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A052E-F2C1-48B2-8DD9-1A7456A35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89DE10-1665-4EE0-A233-90292CEAB7F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7238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9830EBEA-E04F-4C22-8C15-69FD0C681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98DE2-C2A9-4D56-BD97-FEA7E11F61CD}" type="datetimeFigureOut">
              <a:rPr lang="tr-TR"/>
              <a:pPr>
                <a:defRPr/>
              </a:pPr>
              <a:t>09.08.2021</a:t>
            </a:fld>
            <a:endParaRPr lang="tr-T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CED18D1-E441-44C0-9E2E-4C812CAB4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BA1D5782-BFE5-490A-B347-6436F56F5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88727-BC91-402F-98EE-29A7817E25A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4952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6D48E833-E9EC-4713-8E66-3CC796F6BC9F}"/>
              </a:ext>
            </a:extLst>
          </p:cNvPr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CE9B709-7F34-4C0F-92E8-3B6E316A4E9A}"/>
              </a:ext>
            </a:extLst>
          </p:cNvPr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DF06905-F537-4815-BC9F-911684A4D280}"/>
              </a:ext>
            </a:extLst>
          </p:cNvPr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09839E0E-C94F-4967-B581-336B1FEB14A6}"/>
              </a:ext>
            </a:extLst>
          </p:cNvPr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1FA21E43-D77E-47B7-85E6-6E256579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5016BFD-CF65-417D-8D63-B2D940D0AA07}" type="datetimeFigureOut">
              <a:rPr lang="tr-TR"/>
              <a:pPr>
                <a:defRPr/>
              </a:pPr>
              <a:t>09.08.2021</a:t>
            </a:fld>
            <a:endParaRPr lang="tr-TR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21AC78FE-5DE5-4F50-A0BF-1ED1564E43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77E7D62E-6022-4708-AD9C-597AD1F25BD2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03E6BD0F-91A5-4128-BB9A-2E073FFC8DD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5251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>
            <a:extLst>
              <a:ext uri="{FF2B5EF4-FFF2-40B4-BE49-F238E27FC236}">
                <a16:creationId xmlns:a16="http://schemas.microsoft.com/office/drawing/2014/main" id="{30208044-5DBD-4CF2-AC2E-97A81A3BC0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AF7CF2EB-791C-4DB7-8804-B238AF9A7A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B6F42FF-EF22-4007-B361-670721E53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A4EC16-F34E-4909-AFF3-1A7BA7038863}" type="datetimeFigureOut">
              <a:rPr lang="tr-TR"/>
              <a:pPr>
                <a:defRPr/>
              </a:pPr>
              <a:t>09.08.2021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1D4FC5-1474-48EF-A6B3-DCE3B8CB40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604CE9-B46D-4E5E-8D06-438614321473}"/>
              </a:ext>
            </a:extLst>
          </p:cNvPr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3E9558-A63E-4052-B093-FA6C6A862585}"/>
              </a:ext>
            </a:extLst>
          </p:cNvPr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CB7342-96B4-4C2B-AFA9-3D6B0E84CEA0}"/>
              </a:ext>
            </a:extLst>
          </p:cNvPr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00E2126-3C85-458C-99F5-395FE2A08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anose="020B0602020104020603" pitchFamily="34" charset="0"/>
              </a:defRPr>
            </a:lvl1pPr>
          </a:lstStyle>
          <a:p>
            <a:fld id="{F256F0DD-8F50-429F-AE9D-3E51A19A9A70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893" r:id="rId6"/>
    <p:sldLayoutId id="2147483901" r:id="rId7"/>
    <p:sldLayoutId id="2147483894" r:id="rId8"/>
    <p:sldLayoutId id="2147483902" r:id="rId9"/>
    <p:sldLayoutId id="2147483895" r:id="rId10"/>
    <p:sldLayoutId id="21474839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66C7D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6BB76D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A2AAF-9793-4D98-A2F8-B293F5DB1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929618" cy="2571768"/>
          </a:xfrm>
          <a:ln>
            <a:miter lim="800000"/>
            <a:headEnd/>
            <a:tailEnd/>
          </a:ln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54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AçIk Maden OcağI İşletmecİlİğİ</a:t>
            </a:r>
            <a:br>
              <a:rPr lang="tr-TR" sz="54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tr-TR" sz="54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İŞ EMNİYETİ</a:t>
            </a:r>
            <a:endParaRPr lang="tr-TR" sz="5400" b="1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21DCA5-54FD-48CA-9761-A835ED7EB1F1}"/>
              </a:ext>
            </a:extLst>
          </p:cNvPr>
          <p:cNvSpPr/>
          <p:nvPr/>
        </p:nvSpPr>
        <p:spPr>
          <a:xfrm>
            <a:off x="0" y="4929198"/>
            <a:ext cx="304705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cs typeface="+mn-cs"/>
              </a:rPr>
              <a:t>Firma Adı</a:t>
            </a:r>
            <a:endParaRPr lang="en-US" sz="5400" b="1" dirty="0">
              <a:ln/>
              <a:solidFill>
                <a:schemeClr val="accent5">
                  <a:tint val="50000"/>
                  <a:satMod val="18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:\MVC-016S.JPG">
            <a:extLst>
              <a:ext uri="{FF2B5EF4-FFF2-40B4-BE49-F238E27FC236}">
                <a16:creationId xmlns:a16="http://schemas.microsoft.com/office/drawing/2014/main" id="{4C5EC322-5417-422E-9C9B-91A385055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AF3B2-2FD5-40DD-80A4-E10D824D6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9525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b="1" dirty="0">
                <a:latin typeface="Arial" pitchFamily="34" charset="0"/>
                <a:cs typeface="Arial" pitchFamily="34" charset="0"/>
              </a:rPr>
              <a:t>Maden Ocağı ve Taş Ocaklarında Duvar Çevresi</a:t>
            </a:r>
            <a:endParaRPr lang="tr-T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333343-418A-48DA-B7B8-320D926C5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5857875"/>
            <a:ext cx="8429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tr-TR" altLang="tr-TR">
                <a:solidFill>
                  <a:srgbClr val="002060"/>
                </a:solidFill>
              </a:rPr>
              <a:t>Maden ya da taş ocağı çevresine yakın yerlerde malzeme çökmesi tehlikesine neden olabilecek diğer durumlar da ortadan kaldırılmalıdır.</a:t>
            </a:r>
          </a:p>
        </p:txBody>
      </p:sp>
      <p:pic>
        <p:nvPicPr>
          <p:cNvPr id="20484" name="Picture 2" descr="A:\MVC-011S.JPG">
            <a:extLst>
              <a:ext uri="{FF2B5EF4-FFF2-40B4-BE49-F238E27FC236}">
                <a16:creationId xmlns:a16="http://schemas.microsoft.com/office/drawing/2014/main" id="{9C470B54-8D7D-42E9-BF4A-740E341EA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25"/>
            <a:ext cx="9144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285E0865-8A02-4282-BDA9-D0C9B8364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tr-TR" altLang="tr-TR" b="1">
                <a:latin typeface="Arial" panose="020B0604020202020204" pitchFamily="34" charset="0"/>
                <a:cs typeface="Arial" panose="020B0604020202020204" pitchFamily="34" charset="0"/>
              </a:rPr>
              <a:t>Zemin Şartlarının İncelenmesi</a:t>
            </a:r>
            <a:endParaRPr lang="tr-TR" alt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7863F-3129-40D7-AC8A-DD8398421A3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28625" y="5857875"/>
            <a:ext cx="8143875" cy="714375"/>
          </a:xfrm>
        </p:spPr>
        <p:txBody>
          <a:bodyPr>
            <a:noAutofit/>
          </a:bodyPr>
          <a:lstStyle/>
          <a:p>
            <a:pPr marL="0" indent="-32004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tr-T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Gevşek zemin inceleme ve testinde bilgi ve deneyim sahibi personel, maden operatörü tarafından belirlenmeli ve atanmalıdır.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tr-TR" sz="1800" dirty="0"/>
          </a:p>
        </p:txBody>
      </p:sp>
      <p:pic>
        <p:nvPicPr>
          <p:cNvPr id="21508" name="Picture 2" descr="A:\MVC-007S.JPG">
            <a:extLst>
              <a:ext uri="{FF2B5EF4-FFF2-40B4-BE49-F238E27FC236}">
                <a16:creationId xmlns:a16="http://schemas.microsoft.com/office/drawing/2014/main" id="{4231027E-8482-4016-A6DF-938DB6166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25"/>
            <a:ext cx="9144000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910F6C2B-CCF8-4CCF-AE81-26364919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tr-TR" altLang="tr-TR" b="1">
                <a:latin typeface="Arial" panose="020B0604020202020204" pitchFamily="34" charset="0"/>
                <a:cs typeface="Arial" panose="020B0604020202020204" pitchFamily="34" charset="0"/>
              </a:rPr>
              <a:t>Zemin Şartlarının İncelenmesi</a:t>
            </a:r>
            <a:endParaRPr lang="tr-TR" altLang="tr-TR"/>
          </a:p>
        </p:txBody>
      </p:sp>
      <p:pic>
        <p:nvPicPr>
          <p:cNvPr id="5" name="Picture 2" descr="A:\MVC-006S.JPG">
            <a:extLst>
              <a:ext uri="{FF2B5EF4-FFF2-40B4-BE49-F238E27FC236}">
                <a16:creationId xmlns:a16="http://schemas.microsoft.com/office/drawing/2014/main" id="{3A900B4E-C626-48C6-907F-D04ACE180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25"/>
            <a:ext cx="4500563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8">
            <a:extLst>
              <a:ext uri="{FF2B5EF4-FFF2-40B4-BE49-F238E27FC236}">
                <a16:creationId xmlns:a16="http://schemas.microsoft.com/office/drawing/2014/main" id="{E758EFFE-8891-45EC-B154-AA4491748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1628775"/>
            <a:ext cx="453707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  <a:p>
            <a:pPr eaLnBrk="1" hangingPunct="1"/>
            <a:r>
              <a:rPr lang="tr-TR" altLang="tr-TR">
                <a:solidFill>
                  <a:srgbClr val="002060"/>
                </a:solidFill>
              </a:rPr>
              <a:t>Uygun süpervizör veya diğer atanmış personel zemini incelemelidir. Süpervizör veya diğer atanmış personel; </a:t>
            </a:r>
          </a:p>
          <a:p>
            <a:pPr eaLnBrk="1" hangingPunct="1"/>
            <a:endParaRPr lang="tr-TR" altLang="tr-TR">
              <a:solidFill>
                <a:srgbClr val="002060"/>
              </a:solidFill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>
                <a:solidFill>
                  <a:srgbClr val="002060"/>
                </a:solidFill>
              </a:rPr>
              <a:t> Uygun gördüğünde,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>
                <a:solidFill>
                  <a:srgbClr val="002060"/>
                </a:solidFill>
              </a:rPr>
              <a:t> Asıl işe başlamadan önce,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>
                <a:solidFill>
                  <a:srgbClr val="002060"/>
                </a:solidFill>
              </a:rPr>
              <a:t> Patlama sonrası,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>
                <a:solidFill>
                  <a:srgbClr val="002060"/>
                </a:solidFill>
              </a:rPr>
              <a:t> Vardiya değişiminde zemin şartları dikte ediyorsa,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tr-TR" altLang="tr-TR">
              <a:solidFill>
                <a:srgbClr val="002060"/>
              </a:solidFill>
            </a:endParaRPr>
          </a:p>
          <a:p>
            <a:pPr eaLnBrk="1" hangingPunct="1"/>
            <a:r>
              <a:rPr lang="tr-TR" altLang="tr-TR">
                <a:solidFill>
                  <a:srgbClr val="002060"/>
                </a:solidFill>
              </a:rPr>
              <a:t>zemin şartlarını incelemelidir.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A:\MVC-012S.JPG">
            <a:extLst>
              <a:ext uri="{FF2B5EF4-FFF2-40B4-BE49-F238E27FC236}">
                <a16:creationId xmlns:a16="http://schemas.microsoft.com/office/drawing/2014/main" id="{D82A82FC-4142-415E-96D2-176E992B2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:\MVC-017S.JPG">
            <a:extLst>
              <a:ext uri="{FF2B5EF4-FFF2-40B4-BE49-F238E27FC236}">
                <a16:creationId xmlns:a16="http://schemas.microsoft.com/office/drawing/2014/main" id="{37245E8F-BB6D-4A42-8C01-43EAD9F9A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78B2A9ED-0BB5-4FEE-8FB5-B927FBC25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tr-TR" altLang="tr-TR" b="1">
                <a:latin typeface="Arial" panose="020B0604020202020204" pitchFamily="34" charset="0"/>
                <a:cs typeface="Arial" panose="020B0604020202020204" pitchFamily="34" charset="0"/>
              </a:rPr>
              <a:t>Zemin Şartlarının İncelenmesi</a:t>
            </a:r>
            <a:endParaRPr lang="tr-TR" altLang="tr-TR"/>
          </a:p>
        </p:txBody>
      </p:sp>
      <p:pic>
        <p:nvPicPr>
          <p:cNvPr id="25603" name="Picture 2" descr="A:\MVC-014S.JPG">
            <a:extLst>
              <a:ext uri="{FF2B5EF4-FFF2-40B4-BE49-F238E27FC236}">
                <a16:creationId xmlns:a16="http://schemas.microsoft.com/office/drawing/2014/main" id="{D0C7851A-2ADB-42EB-8F8D-C5CE95F2B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500188"/>
            <a:ext cx="4357687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7">
            <a:extLst>
              <a:ext uri="{FF2B5EF4-FFF2-40B4-BE49-F238E27FC236}">
                <a16:creationId xmlns:a16="http://schemas.microsoft.com/office/drawing/2014/main" id="{D18EECB8-CF23-423D-A665-9629CA8D9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565400"/>
            <a:ext cx="3671888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2060"/>
                </a:solidFill>
              </a:rPr>
              <a:t>Yüksek duvarlar ve kesişen yollardaki banketler haftada bir </a:t>
            </a:r>
          </a:p>
          <a:p>
            <a:pPr eaLnBrk="1" hangingPunct="1"/>
            <a:endParaRPr lang="tr-TR" altLang="tr-TR">
              <a:solidFill>
                <a:srgbClr val="002060"/>
              </a:solidFill>
            </a:endParaRPr>
          </a:p>
          <a:p>
            <a:pPr algn="ctr" eaLnBrk="1" hangingPunct="1"/>
            <a:r>
              <a:rPr lang="tr-TR" altLang="tr-TR">
                <a:solidFill>
                  <a:srgbClr val="002060"/>
                </a:solidFill>
              </a:rPr>
              <a:t>ya da</a:t>
            </a:r>
          </a:p>
          <a:p>
            <a:pPr eaLnBrk="1" hangingPunct="1"/>
            <a:endParaRPr lang="tr-TR" altLang="tr-TR">
              <a:solidFill>
                <a:srgbClr val="002060"/>
              </a:solidFill>
            </a:endParaRPr>
          </a:p>
          <a:p>
            <a:pPr eaLnBrk="1" hangingPunct="1"/>
            <a:r>
              <a:rPr lang="tr-TR" altLang="tr-TR">
                <a:solidFill>
                  <a:srgbClr val="002060"/>
                </a:solidFill>
              </a:rPr>
              <a:t>değişen zemin şartlarının dikte etmesi durumunda daha sık kontrol edilmelidir.</a:t>
            </a:r>
          </a:p>
        </p:txBody>
      </p:sp>
    </p:spTree>
  </p:cSld>
  <p:clrMapOvr>
    <a:masterClrMapping/>
  </p:clrMapOvr>
  <p:transition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57FCE-224E-4123-89BA-6421C1E70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600" b="1" dirty="0">
                <a:latin typeface="Arial" pitchFamily="34" charset="0"/>
                <a:cs typeface="Arial" pitchFamily="34" charset="0"/>
              </a:rPr>
              <a:t>Makine Ekipman ile Yüksek Duvar veya Banket  Arasındaki Faaliyetler</a:t>
            </a:r>
            <a:endParaRPr lang="tr-TR" dirty="0"/>
          </a:p>
        </p:txBody>
      </p:sp>
      <p:pic>
        <p:nvPicPr>
          <p:cNvPr id="26627" name="Picture 2" descr="A:\MVC-019S.JPG">
            <a:extLst>
              <a:ext uri="{FF2B5EF4-FFF2-40B4-BE49-F238E27FC236}">
                <a16:creationId xmlns:a16="http://schemas.microsoft.com/office/drawing/2014/main" id="{A1833F37-09F7-46DA-A1BE-74BBC40E0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25"/>
            <a:ext cx="4929188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7">
            <a:extLst>
              <a:ext uri="{FF2B5EF4-FFF2-40B4-BE49-F238E27FC236}">
                <a16:creationId xmlns:a16="http://schemas.microsoft.com/office/drawing/2014/main" id="{8233D3FD-B7BB-4389-8AC9-13F6EC231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1628775"/>
            <a:ext cx="3167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26629" name="Text Box 9">
            <a:extLst>
              <a:ext uri="{FF2B5EF4-FFF2-40B4-BE49-F238E27FC236}">
                <a16:creationId xmlns:a16="http://schemas.microsoft.com/office/drawing/2014/main" id="{BBEF743B-809E-4A15-8393-C5253799E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628775"/>
            <a:ext cx="3598863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2060"/>
                </a:solidFill>
              </a:rPr>
              <a:t>Personel veya diğer kişiler makine ekipman ile yüksek duvar ve banketler arasındaki alanda bulunmamalıdır, çünkü herhangi bir duvar çökmesi durumunda makine veya ekipman kaçışa engel teşkil edecektir.</a:t>
            </a:r>
          </a:p>
          <a:p>
            <a:pPr eaLnBrk="1" hangingPunct="1"/>
            <a:endParaRPr lang="tr-TR" altLang="tr-TR">
              <a:solidFill>
                <a:srgbClr val="002060"/>
              </a:solidFill>
            </a:endParaRPr>
          </a:p>
          <a:p>
            <a:pPr eaLnBrk="1" hangingPunct="1"/>
            <a:r>
              <a:rPr lang="tr-TR" altLang="tr-TR">
                <a:solidFill>
                  <a:srgbClr val="002060"/>
                </a:solidFill>
              </a:rPr>
              <a:t>Gerekli olduğu durumlarda, demontaj (sökme) yapacak personele bu alanlarda hareket izni verilebilir.</a:t>
            </a:r>
          </a:p>
        </p:txBody>
      </p:sp>
    </p:spTree>
  </p:cSld>
  <p:clrMapOvr>
    <a:masterClrMapping/>
  </p:clrMapOvr>
  <p:transition>
    <p:diamond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A:\MVC-022S.JPG">
            <a:extLst>
              <a:ext uri="{FF2B5EF4-FFF2-40B4-BE49-F238E27FC236}">
                <a16:creationId xmlns:a16="http://schemas.microsoft.com/office/drawing/2014/main" id="{9E4D148E-0F94-45AC-855A-1D1D6F002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5E22BA34-EF86-4A33-B141-FB33AC8DA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tr-TR" altLang="tr-TR" sz="3200" b="1">
                <a:latin typeface="Arial" panose="020B0604020202020204" pitchFamily="34" charset="0"/>
                <a:cs typeface="Arial" panose="020B0604020202020204" pitchFamily="34" charset="0"/>
              </a:rPr>
              <a:t>Duvar, Banket ve Eğim Dengesi</a:t>
            </a:r>
          </a:p>
        </p:txBody>
      </p:sp>
      <p:pic>
        <p:nvPicPr>
          <p:cNvPr id="28675" name="Picture 2" descr="A:\MVC-012S.JPG">
            <a:extLst>
              <a:ext uri="{FF2B5EF4-FFF2-40B4-BE49-F238E27FC236}">
                <a16:creationId xmlns:a16="http://schemas.microsoft.com/office/drawing/2014/main" id="{247F7135-3D09-461B-8988-5A0264DB9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188"/>
            <a:ext cx="914400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B47A68-2604-4400-8953-16F59244D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5929313"/>
            <a:ext cx="8501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19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</a:pPr>
            <a:r>
              <a:rPr lang="tr-TR" altLang="tr-TR">
                <a:solidFill>
                  <a:srgbClr val="002060"/>
                </a:solidFill>
              </a:rPr>
              <a:t>Duvar, banket veya eğim düzeltmekte veya kaldırmakta kullanılan ekipmanın türüne bağlı olarak, basamak genişlik ve yükseklikleri değişir.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E9BD367D-F19F-4018-AB1D-F40613F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tr-TR" altLang="tr-TR" sz="4000" b="1">
                <a:latin typeface="Arial" panose="020B0604020202020204" pitchFamily="34" charset="0"/>
                <a:cs typeface="Arial" panose="020B0604020202020204" pitchFamily="34" charset="0"/>
              </a:rPr>
              <a:t>Açık Maden Ocağı İşletmeciliği</a:t>
            </a:r>
            <a:endParaRPr lang="tr-TR" altLang="tr-TR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E4C22-8352-4DE1-8691-1DA26F60326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14375" y="5715000"/>
            <a:ext cx="7908925" cy="1000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Kömürün ya da diğer madenlerin sığ derinliklerden toprağın ve kayanın üst katmanı kaldırılarak çıkarılmasıdır.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Yüzey madenciliği olarak da adlandırılır.</a:t>
            </a:r>
            <a:r>
              <a:rPr lang="tr-TR" altLang="tr-TR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</a:pPr>
            <a:endParaRPr lang="tr-TR" altLang="tr-TR" sz="1800"/>
          </a:p>
        </p:txBody>
      </p:sp>
      <p:pic>
        <p:nvPicPr>
          <p:cNvPr id="11268" name="Picture 2" descr="http://www.kozaaltin.com/upl/acik%20ocakweb1.jpg">
            <a:extLst>
              <a:ext uri="{FF2B5EF4-FFF2-40B4-BE49-F238E27FC236}">
                <a16:creationId xmlns:a16="http://schemas.microsoft.com/office/drawing/2014/main" id="{BB6C2130-2D40-4602-83D7-39E64E52C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25"/>
            <a:ext cx="91440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DF1AC80A-ABDE-4603-8809-0A37E5E63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tr-TR" altLang="tr-TR" sz="3200" b="1">
                <a:latin typeface="Arial" panose="020B0604020202020204" pitchFamily="34" charset="0"/>
                <a:cs typeface="Arial" panose="020B0604020202020204" pitchFamily="34" charset="0"/>
              </a:rPr>
              <a:t>Duvar, Banket ve Eğim Dengesi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872A93-B5AF-4D4E-BFC4-72A961A9C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5929313"/>
            <a:ext cx="86439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19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</a:pPr>
            <a:r>
              <a:rPr lang="tr-TR" altLang="tr-TR" sz="1700">
                <a:solidFill>
                  <a:srgbClr val="002060"/>
                </a:solidFill>
              </a:rPr>
              <a:t>Basamaklama ve destek ile çalışanlar için tehlike oluşturan zemin şartları, bu alanda diğer bir işin ya da hareketin başlamasından önce, ortadan kaldırılmalıdır.</a:t>
            </a:r>
          </a:p>
        </p:txBody>
      </p:sp>
      <p:pic>
        <p:nvPicPr>
          <p:cNvPr id="29700" name="Picture 2" descr="A:\MVC-005S.JPG">
            <a:extLst>
              <a:ext uri="{FF2B5EF4-FFF2-40B4-BE49-F238E27FC236}">
                <a16:creationId xmlns:a16="http://schemas.microsoft.com/office/drawing/2014/main" id="{EADDA41F-14CB-4397-B445-5322210F3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25"/>
            <a:ext cx="914400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9358ADEA-8959-4068-8E61-179AABF4A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tr-TR" altLang="tr-TR" sz="3200" b="1">
                <a:latin typeface="Arial" panose="020B0604020202020204" pitchFamily="34" charset="0"/>
                <a:cs typeface="Arial" panose="020B0604020202020204" pitchFamily="34" charset="0"/>
              </a:rPr>
              <a:t>Duvar, Banket ve Eğim Dengesi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C57924-50F1-43C3-ABF1-6BDDD91DD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2928938"/>
            <a:ext cx="4143375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19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</a:pPr>
            <a:r>
              <a:rPr lang="tr-TR" altLang="tr-TR">
                <a:solidFill>
                  <a:srgbClr val="002060"/>
                </a:solidFill>
              </a:rPr>
              <a:t>Mahsurlu Durum Giderilene Kadar;</a:t>
            </a:r>
          </a:p>
          <a:p>
            <a:pPr eaLnBrk="1" hangingPunct="1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</a:pPr>
            <a:r>
              <a:rPr lang="tr-TR" altLang="tr-TR">
                <a:solidFill>
                  <a:srgbClr val="002060"/>
                </a:solidFill>
              </a:rPr>
              <a:t>Alan, ikaz işaretleriyle girişe kapatılmalıdır.</a:t>
            </a:r>
          </a:p>
          <a:p>
            <a:pPr algn="just" eaLnBrk="1" hangingPunct="1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</a:pPr>
            <a:r>
              <a:rPr lang="tr-TR" altLang="tr-TR">
                <a:solidFill>
                  <a:srgbClr val="002060"/>
                </a:solidFill>
              </a:rPr>
              <a:t>Eğer gözcü bulundurulmuyorsa, yetkisiz girişlerin önlenebilmesi için barikatla kapatılmalıdır.</a:t>
            </a:r>
          </a:p>
        </p:txBody>
      </p:sp>
      <p:pic>
        <p:nvPicPr>
          <p:cNvPr id="30724" name="Picture 2" descr="A:\MVC-002S.JPG">
            <a:extLst>
              <a:ext uri="{FF2B5EF4-FFF2-40B4-BE49-F238E27FC236}">
                <a16:creationId xmlns:a16="http://schemas.microsoft.com/office/drawing/2014/main" id="{BE5E0318-0D01-494D-8F35-58841C24B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25"/>
            <a:ext cx="442912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A:\MVC-015S.JPG">
            <a:extLst>
              <a:ext uri="{FF2B5EF4-FFF2-40B4-BE49-F238E27FC236}">
                <a16:creationId xmlns:a16="http://schemas.microsoft.com/office/drawing/2014/main" id="{12FE3E2E-990C-45C4-B37B-4C43758DB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157EA878-DB49-4D33-852C-35214014E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tr-TR" altLang="tr-TR" sz="3200" b="1">
                <a:latin typeface="Arial" panose="020B0604020202020204" pitchFamily="34" charset="0"/>
                <a:cs typeface="Arial" panose="020B0604020202020204" pitchFamily="34" charset="0"/>
              </a:rPr>
              <a:t>Basamaklama Yapılacak Lokasyon</a:t>
            </a:r>
          </a:p>
        </p:txBody>
      </p:sp>
      <p:pic>
        <p:nvPicPr>
          <p:cNvPr id="32771" name="Picture 2" descr="A:\MVC-013S.JPG">
            <a:extLst>
              <a:ext uri="{FF2B5EF4-FFF2-40B4-BE49-F238E27FC236}">
                <a16:creationId xmlns:a16="http://schemas.microsoft.com/office/drawing/2014/main" id="{3ED266DC-7A78-44BE-B391-AAA997B8F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527175"/>
            <a:ext cx="5072062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2A3D2-6251-4A3E-8393-3251036D7899}"/>
              </a:ext>
            </a:extLst>
          </p:cNvPr>
          <p:cNvSpPr>
            <a:spLocks/>
          </p:cNvSpPr>
          <p:nvPr/>
        </p:nvSpPr>
        <p:spPr bwMode="auto">
          <a:xfrm>
            <a:off x="179388" y="2060575"/>
            <a:ext cx="367188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319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tr-TR" altLang="tr-TR">
                <a:solidFill>
                  <a:srgbClr val="002060"/>
                </a:solidFill>
              </a:rPr>
              <a:t>Aşağıdaki şartları taşıyan yerlerde basamaklama yapılmalıdır. 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</a:pPr>
            <a:endParaRPr lang="tr-TR" altLang="tr-TR">
              <a:solidFill>
                <a:srgbClr val="002060"/>
              </a:solidFill>
            </a:endParaRP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altLang="tr-TR">
                <a:solidFill>
                  <a:srgbClr val="002060"/>
                </a:solidFill>
              </a:rPr>
              <a:t>1) Düşen malzeme nedeniyle çalışanların tehlikeye maruz kalmadığı yerlerde,</a:t>
            </a: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tr-TR" altLang="tr-TR">
              <a:solidFill>
                <a:srgbClr val="002060"/>
              </a:solidFill>
            </a:endParaRPr>
          </a:p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altLang="tr-TR">
                <a:solidFill>
                  <a:srgbClr val="002060"/>
                </a:solidFill>
              </a:rPr>
              <a:t>2) Düşen malzemeden korunmak için diğer tedbirlerin alınmamış olduğu yerlerde,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9F953-A2D1-4144-911A-E2C6DBECE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600" b="1" dirty="0">
                <a:latin typeface="Arial" pitchFamily="34" charset="0"/>
                <a:cs typeface="Arial" pitchFamily="34" charset="0"/>
              </a:rPr>
              <a:t>Patlayıcı Madde (Dinamit vs.) Depolanması</a:t>
            </a:r>
            <a:endParaRPr lang="tr-T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6DC55E-BC6F-44E5-9A2C-7DD223DB2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6215063"/>
            <a:ext cx="7358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19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</a:pPr>
            <a:r>
              <a:rPr lang="tr-TR" altLang="tr-TR">
                <a:solidFill>
                  <a:srgbClr val="002060"/>
                </a:solidFill>
              </a:rPr>
              <a:t>Patlayıcı madde depoları uygun mesafelere inşa edilmelidir.</a:t>
            </a:r>
          </a:p>
        </p:txBody>
      </p:sp>
      <p:pic>
        <p:nvPicPr>
          <p:cNvPr id="33796" name="Picture 2" descr="A:\MVC-018S.JPG">
            <a:extLst>
              <a:ext uri="{FF2B5EF4-FFF2-40B4-BE49-F238E27FC236}">
                <a16:creationId xmlns:a16="http://schemas.microsoft.com/office/drawing/2014/main" id="{0A1A02AE-E669-4A56-ACD0-7BE846543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25"/>
            <a:ext cx="91440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F8F27AD8-0848-4A7A-9E46-1ECDC39F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tr-TR" altLang="tr-TR" sz="3200" b="1">
                <a:latin typeface="Arial" panose="020B0604020202020204" pitchFamily="34" charset="0"/>
                <a:cs typeface="Arial" panose="020B0604020202020204" pitchFamily="34" charset="0"/>
              </a:rPr>
              <a:t>Sondaj Mastları (Direkleri</a:t>
            </a:r>
            <a:r>
              <a:rPr lang="tr-TR" altLang="tr-TR"/>
              <a:t>) </a:t>
            </a:r>
          </a:p>
        </p:txBody>
      </p:sp>
      <p:pic>
        <p:nvPicPr>
          <p:cNvPr id="34819" name="Picture 4" descr="A:\MVC-024S.JPG">
            <a:extLst>
              <a:ext uri="{FF2B5EF4-FFF2-40B4-BE49-F238E27FC236}">
                <a16:creationId xmlns:a16="http://schemas.microsoft.com/office/drawing/2014/main" id="{7F16A885-798C-4513-84B9-4771D6EA1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25"/>
            <a:ext cx="41433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7A613F-937B-499A-B4A7-926B3FA60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2643188"/>
            <a:ext cx="4286250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19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</a:pPr>
            <a:r>
              <a:rPr lang="tr-TR" altLang="tr-TR">
                <a:solidFill>
                  <a:srgbClr val="002060"/>
                </a:solidFill>
              </a:rPr>
              <a:t>Sondaj delgi yapmakta iken, mast  üzerinde </a:t>
            </a:r>
            <a:r>
              <a:rPr lang="tr-TR" altLang="tr-TR" b="1">
                <a:solidFill>
                  <a:srgbClr val="600010"/>
                </a:solidFill>
              </a:rPr>
              <a:t>hiç kimse bulunmamalıdır.</a:t>
            </a:r>
          </a:p>
          <a:p>
            <a:pPr algn="just" eaLnBrk="1" hangingPunct="1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</a:pPr>
            <a:r>
              <a:rPr lang="tr-TR" altLang="tr-TR">
                <a:solidFill>
                  <a:srgbClr val="002060"/>
                </a:solidFill>
              </a:rPr>
              <a:t>Eğer bu konuda bir zorunluluk varsa, ilgili kişiler için emniyetli bir platform yapılması ve bu kişilerin mutlaka emniyet kemeri takması gerekmektedir.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F5F0F8FD-FFE8-488B-ACB0-6C7DA798B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tr-TR" altLang="tr-TR" sz="3200" b="1">
                <a:latin typeface="Arial" panose="020B0604020202020204" pitchFamily="34" charset="0"/>
                <a:cs typeface="Arial" panose="020B0604020202020204" pitchFamily="34" charset="0"/>
              </a:rPr>
              <a:t>Boşaltma Noktası Tahditleri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8B1F6-2A10-421B-8516-3E699000AE3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4313" y="2565400"/>
            <a:ext cx="4387850" cy="2049463"/>
          </a:xfrm>
        </p:spPr>
        <p:txBody>
          <a:bodyPr/>
          <a:lstStyle/>
          <a:p>
            <a:pPr marL="0" algn="ctr" eaLnBrk="1" hangingPunct="1"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tr-TR" altLang="tr-TR" sz="1800">
                <a:solidFill>
                  <a:srgbClr val="600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Devrilme</a:t>
            </a:r>
            <a:r>
              <a:rPr lang="tr-TR" altLang="tr-TR"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algn="ctr" eaLnBrk="1" hangingPunct="1"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tr-TR" altLang="tr-TR"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/ veya </a:t>
            </a:r>
          </a:p>
          <a:p>
            <a:pPr marL="0" algn="ctr" eaLnBrk="1" hangingPunct="1"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tr-TR" altLang="tr-TR" sz="1800">
                <a:solidFill>
                  <a:srgbClr val="600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aşağı yuvarlanma tehlikesi </a:t>
            </a:r>
          </a:p>
          <a:p>
            <a:pPr marL="0" eaLnBrk="1" hangingPunct="1"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tr-TR" altLang="tr-TR"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bulunan boşaltma noktalarında, banket, tampon dayanağı, emniyet çengelleri veya benzer engelleyici cihazlar bulunmalıdır. </a:t>
            </a:r>
          </a:p>
        </p:txBody>
      </p:sp>
      <p:pic>
        <p:nvPicPr>
          <p:cNvPr id="35844" name="Picture 4" descr="A:\MVC-025S.JPG">
            <a:extLst>
              <a:ext uri="{FF2B5EF4-FFF2-40B4-BE49-F238E27FC236}">
                <a16:creationId xmlns:a16="http://schemas.microsoft.com/office/drawing/2014/main" id="{AB6E2A2B-565A-4C67-BFBE-7DF9B4835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71625"/>
            <a:ext cx="4500562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A:\MVC-023S.JPG">
            <a:extLst>
              <a:ext uri="{FF2B5EF4-FFF2-40B4-BE49-F238E27FC236}">
                <a16:creationId xmlns:a16="http://schemas.microsoft.com/office/drawing/2014/main" id="{58F81B07-2B52-44BE-B601-1FB651CAB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910B7CD3-580D-4F2F-82A0-EA38D360D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tr-TR" altLang="tr-TR" sz="3200" b="1">
                <a:latin typeface="Arial" panose="020B0604020202020204" pitchFamily="34" charset="0"/>
                <a:cs typeface="Arial" panose="020B0604020202020204" pitchFamily="34" charset="0"/>
              </a:rPr>
              <a:t>Malzeme ya da Atık Yığınları Yüzeylerinin  Trimlenmesi (Traşlanması) </a:t>
            </a:r>
          </a:p>
        </p:txBody>
      </p:sp>
      <p:pic>
        <p:nvPicPr>
          <p:cNvPr id="37891" name="Picture 4" descr="A:\MVC-031S.JPG">
            <a:extLst>
              <a:ext uri="{FF2B5EF4-FFF2-40B4-BE49-F238E27FC236}">
                <a16:creationId xmlns:a16="http://schemas.microsoft.com/office/drawing/2014/main" id="{37F802E5-F350-4AA4-B29F-A50D19C09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914400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11F4EA-1344-451B-A310-FDA1FEC02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5934075"/>
            <a:ext cx="8643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19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700"/>
              </a:spcBef>
              <a:spcAft>
                <a:spcPts val="1200"/>
              </a:spcAft>
              <a:buClr>
                <a:schemeClr val="accent2"/>
              </a:buClr>
              <a:buSzPct val="60000"/>
            </a:pPr>
            <a:r>
              <a:rPr lang="tr-TR" altLang="tr-TR">
                <a:solidFill>
                  <a:srgbClr val="002060"/>
                </a:solidFill>
              </a:rPr>
              <a:t>Malzeme veya atık yığınları dik yüzeyleri çalışanlar için tehlike oluşturmaması amacıyla traşlanmalıdır.</a:t>
            </a:r>
            <a:endParaRPr lang="tr-TR" altLang="tr-TR">
              <a:latin typeface="Tw Cen MT" panose="020B0602020104020603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A:\MVC-029S.JPG">
            <a:extLst>
              <a:ext uri="{FF2B5EF4-FFF2-40B4-BE49-F238E27FC236}">
                <a16:creationId xmlns:a16="http://schemas.microsoft.com/office/drawing/2014/main" id="{C8D526E2-C056-4FB0-B81B-B3A9676AC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32FC61FD-89EB-4FE5-9E0E-36D0FED5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142875"/>
            <a:ext cx="8929687" cy="990600"/>
          </a:xfrm>
        </p:spPr>
        <p:txBody>
          <a:bodyPr/>
          <a:lstStyle/>
          <a:p>
            <a:pPr algn="ctr" eaLnBrk="1" hangingPunct="1"/>
            <a:r>
              <a:rPr lang="tr-TR" altLang="tr-TR" sz="4000" b="1">
                <a:latin typeface="Arial" panose="020B0604020202020204" pitchFamily="34" charset="0"/>
                <a:cs typeface="Arial" panose="020B0604020202020204" pitchFamily="34" charset="0"/>
              </a:rPr>
              <a:t>Maden Ocağı ve Taş Ocaklarında Duvar Çevresi</a:t>
            </a:r>
          </a:p>
        </p:txBody>
      </p:sp>
      <p:pic>
        <p:nvPicPr>
          <p:cNvPr id="12291" name="Picture 2" descr="A:\MVC-010S.JPG">
            <a:extLst>
              <a:ext uri="{FF2B5EF4-FFF2-40B4-BE49-F238E27FC236}">
                <a16:creationId xmlns:a16="http://schemas.microsoft.com/office/drawing/2014/main" id="{052CD213-8F4D-46A8-B6D4-21C254257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188"/>
            <a:ext cx="91440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D408B4-4783-4D1F-982E-276E6DEDB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6069013"/>
            <a:ext cx="8715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>
                <a:solidFill>
                  <a:srgbClr val="002060"/>
                </a:solidFill>
              </a:rPr>
              <a:t>Çalışanların  atanmış olduğu işleri yaparken,  görev yaptıkları veya hareket ettikleri  alanlarda, gevşek ve konsolide edilmemiş malzeme, doğal şev açısına getirilmelidir.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F28141-C4BC-49AA-AC56-B353032BE699}"/>
              </a:ext>
            </a:extLst>
          </p:cNvPr>
          <p:cNvSpPr/>
          <p:nvPr/>
        </p:nvSpPr>
        <p:spPr>
          <a:xfrm>
            <a:off x="1458009" y="2967335"/>
            <a:ext cx="6227987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TEŞEKKÜRLER</a:t>
            </a:r>
            <a:endParaRPr lang="en-US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0D8DB-1029-40CB-914D-97B9B0420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1397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b="1" dirty="0">
                <a:latin typeface="Arial" pitchFamily="34" charset="0"/>
                <a:cs typeface="Arial" pitchFamily="34" charset="0"/>
              </a:rPr>
              <a:t>Maden Ocağı ve Taş Ocaklarında Duvar Çevresi</a:t>
            </a:r>
            <a:endParaRPr lang="tr-TR" dirty="0"/>
          </a:p>
        </p:txBody>
      </p:sp>
      <p:pic>
        <p:nvPicPr>
          <p:cNvPr id="13315" name="Picture 2" descr="A:\MVC-003S.JPG">
            <a:extLst>
              <a:ext uri="{FF2B5EF4-FFF2-40B4-BE49-F238E27FC236}">
                <a16:creationId xmlns:a16="http://schemas.microsoft.com/office/drawing/2014/main" id="{09615201-9FFC-4368-A85A-7BE0C61A9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25"/>
            <a:ext cx="5214938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9423033-F133-4CEA-8239-A0071A3CA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688" y="3286125"/>
            <a:ext cx="3286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tr-TR" altLang="tr-TR">
                <a:solidFill>
                  <a:srgbClr val="002060"/>
                </a:solidFill>
              </a:rPr>
              <a:t>Yani, malzeme bu açıyla dengededir ve kendi ağırlığını taşıyabilir, bu açıda herhangi bir çökme beklenmez.</a:t>
            </a:r>
            <a:endParaRPr lang="tr-TR" altLang="tr-TR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:\MVC-003S.JPG">
            <a:extLst>
              <a:ext uri="{FF2B5EF4-FFF2-40B4-BE49-F238E27FC236}">
                <a16:creationId xmlns:a16="http://schemas.microsoft.com/office/drawing/2014/main" id="{354F9ECB-53E8-4485-B407-C1DBCD3B6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:\MVC-004S.JPG">
            <a:extLst>
              <a:ext uri="{FF2B5EF4-FFF2-40B4-BE49-F238E27FC236}">
                <a16:creationId xmlns:a16="http://schemas.microsoft.com/office/drawing/2014/main" id="{E4F7FAB3-F4D7-4D33-9F44-851364C04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8C81E-71DB-4FC8-834A-AA250650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9525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b="1" dirty="0">
                <a:latin typeface="Arial" pitchFamily="34" charset="0"/>
                <a:cs typeface="Arial" pitchFamily="34" charset="0"/>
              </a:rPr>
              <a:t>Maden Ocağı ve Taş Ocaklarında Duvar Çevresi</a:t>
            </a:r>
            <a:endParaRPr lang="tr-T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D1E030-4D40-4F93-98A9-8C244D592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3024188"/>
            <a:ext cx="378618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tr-TR" altLang="tr-TR">
                <a:solidFill>
                  <a:srgbClr val="002060"/>
                </a:solidFill>
              </a:rPr>
              <a:t>Yığın tepesinden veya ocak duvarından en az 3 m. olmak üzere sökülmelidir.</a:t>
            </a:r>
          </a:p>
        </p:txBody>
      </p:sp>
      <p:pic>
        <p:nvPicPr>
          <p:cNvPr id="16388" name="Picture 2" descr="A:\MVC-008S.JPG">
            <a:extLst>
              <a:ext uri="{FF2B5EF4-FFF2-40B4-BE49-F238E27FC236}">
                <a16:creationId xmlns:a16="http://schemas.microsoft.com/office/drawing/2014/main" id="{A209631B-8237-49EC-9999-9B9AA0570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500188"/>
            <a:ext cx="4929187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:\MVC-011S.JPG">
            <a:extLst>
              <a:ext uri="{FF2B5EF4-FFF2-40B4-BE49-F238E27FC236}">
                <a16:creationId xmlns:a16="http://schemas.microsoft.com/office/drawing/2014/main" id="{2D1B122C-B64A-4E0D-8174-FE7427877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:\MVC-015S.JPG">
            <a:extLst>
              <a:ext uri="{FF2B5EF4-FFF2-40B4-BE49-F238E27FC236}">
                <a16:creationId xmlns:a16="http://schemas.microsoft.com/office/drawing/2014/main" id="{67ED8A1F-DF1C-49F7-8C21-95D70C17D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266</TotalTime>
  <Words>514</Words>
  <Application>Microsoft Office PowerPoint</Application>
  <PresentationFormat>Ekran Gösterisi (4:3)</PresentationFormat>
  <Paragraphs>70</Paragraphs>
  <Slides>30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6" baseType="lpstr">
      <vt:lpstr>Arial</vt:lpstr>
      <vt:lpstr>Tw Cen MT</vt:lpstr>
      <vt:lpstr>Wingdings</vt:lpstr>
      <vt:lpstr>Wingdings 2</vt:lpstr>
      <vt:lpstr>Calibri</vt:lpstr>
      <vt:lpstr>Median</vt:lpstr>
      <vt:lpstr>AçIk Maden OcağI İşletmecİlİğİ İŞ EMNİYETİ</vt:lpstr>
      <vt:lpstr>Açık Maden Ocağı İşletmeciliği</vt:lpstr>
      <vt:lpstr>Maden Ocağı ve Taş Ocaklarında Duvar Çevresi</vt:lpstr>
      <vt:lpstr>Maden Ocağı ve Taş Ocaklarında Duvar Çevresi</vt:lpstr>
      <vt:lpstr>PowerPoint Sunusu</vt:lpstr>
      <vt:lpstr>PowerPoint Sunusu</vt:lpstr>
      <vt:lpstr>Maden Ocağı ve Taş Ocaklarında Duvar Çevresi</vt:lpstr>
      <vt:lpstr>PowerPoint Sunusu</vt:lpstr>
      <vt:lpstr>PowerPoint Sunusu</vt:lpstr>
      <vt:lpstr>PowerPoint Sunusu</vt:lpstr>
      <vt:lpstr>Maden Ocağı ve Taş Ocaklarında Duvar Çevresi</vt:lpstr>
      <vt:lpstr>Zemin Şartlarının İncelenmesi</vt:lpstr>
      <vt:lpstr>Zemin Şartlarının İncelenmesi</vt:lpstr>
      <vt:lpstr>PowerPoint Sunusu</vt:lpstr>
      <vt:lpstr>PowerPoint Sunusu</vt:lpstr>
      <vt:lpstr>Zemin Şartlarının İncelenmesi</vt:lpstr>
      <vt:lpstr>Makine Ekipman ile Yüksek Duvar veya Banket  Arasındaki Faaliyetler</vt:lpstr>
      <vt:lpstr>PowerPoint Sunusu</vt:lpstr>
      <vt:lpstr>Duvar, Banket ve Eğim Dengesi</vt:lpstr>
      <vt:lpstr>Duvar, Banket ve Eğim Dengesi</vt:lpstr>
      <vt:lpstr>Duvar, Banket ve Eğim Dengesi</vt:lpstr>
      <vt:lpstr>PowerPoint Sunusu</vt:lpstr>
      <vt:lpstr>Basamaklama Yapılacak Lokasyon</vt:lpstr>
      <vt:lpstr>Patlayıcı Madde (Dinamit vs.) Depolanması</vt:lpstr>
      <vt:lpstr>Sondaj Mastları (Direkleri) </vt:lpstr>
      <vt:lpstr>Boşaltma Noktası Tahditleri</vt:lpstr>
      <vt:lpstr>PowerPoint Sunusu</vt:lpstr>
      <vt:lpstr>Malzeme ya da Atık Yığınları Yüzeylerinin  Trimlenmesi (Traşlanması) 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IO</dc:creator>
  <cp:lastModifiedBy>Erkan Keleşoğlu</cp:lastModifiedBy>
  <cp:revision>55</cp:revision>
  <dcterms:created xsi:type="dcterms:W3CDTF">2009-07-25T16:06:13Z</dcterms:created>
  <dcterms:modified xsi:type="dcterms:W3CDTF">2021-08-09T09:39:48Z</dcterms:modified>
</cp:coreProperties>
</file>